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hy-AM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Ար</a:t>
            </a:r>
            <a:r>
              <a:rPr lang="hy-AM" sz="3600" b="1" dirty="0">
                <a:effectLst/>
                <a:latin typeface="Arian AMU" panose="01000000000000000000" pitchFamily="2" charset="0"/>
                <a:ea typeface="Calibri" panose="020F0502020204030204" pitchFamily="34" charset="0"/>
              </a:rPr>
              <a:t>ևելյան Եվրոպա և Կենտրոնական Ասիա տարածաշրջանի արդյունքները </a:t>
            </a:r>
            <a:endParaRPr lang="en-US" sz="3600" dirty="0"/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DC8B4-C677-A4E1-93E2-E98D06F2A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916" y="346229"/>
            <a:ext cx="9770763" cy="1391131"/>
          </a:xfrm>
        </p:spPr>
        <p:txBody>
          <a:bodyPr>
            <a:noAutofit/>
          </a:bodyPr>
          <a:lstStyle/>
          <a:p>
            <a:r>
              <a:rPr lang="hy-AM" sz="2800" b="1" dirty="0">
                <a:effectLst/>
                <a:latin typeface="Arian AMU" panose="01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Արևելյան Եվրոպայի և Կենտրոնական Ասիայի (ԱԵԿԱ) երկրների բյուջեի թափանցիկության, մասնակցայնության և վերահսկողության ցուցանիշները համաձայն ԲԲՀ 2021-ի արդյունքների</a:t>
            </a: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3F23350-0A30-8AF4-47BD-D41254DFDA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368588"/>
              </p:ext>
            </p:extLst>
          </p:nvPr>
        </p:nvGraphicFramePr>
        <p:xfrm>
          <a:off x="1296141" y="1908699"/>
          <a:ext cx="9365941" cy="4376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0350">
                  <a:extLst>
                    <a:ext uri="{9D8B030D-6E8A-4147-A177-3AD203B41FA5}">
                      <a16:colId xmlns:a16="http://schemas.microsoft.com/office/drawing/2014/main" val="563290854"/>
                    </a:ext>
                  </a:extLst>
                </a:gridCol>
                <a:gridCol w="2283997">
                  <a:extLst>
                    <a:ext uri="{9D8B030D-6E8A-4147-A177-3AD203B41FA5}">
                      <a16:colId xmlns:a16="http://schemas.microsoft.com/office/drawing/2014/main" val="1643189141"/>
                    </a:ext>
                  </a:extLst>
                </a:gridCol>
                <a:gridCol w="2452824">
                  <a:extLst>
                    <a:ext uri="{9D8B030D-6E8A-4147-A177-3AD203B41FA5}">
                      <a16:colId xmlns:a16="http://schemas.microsoft.com/office/drawing/2014/main" val="1609986097"/>
                    </a:ext>
                  </a:extLst>
                </a:gridCol>
                <a:gridCol w="2258770">
                  <a:extLst>
                    <a:ext uri="{9D8B030D-6E8A-4147-A177-3AD203B41FA5}">
                      <a16:colId xmlns:a16="http://schemas.microsoft.com/office/drawing/2014/main" val="95175847"/>
                    </a:ext>
                  </a:extLst>
                </a:gridCol>
              </a:tblGrid>
              <a:tr h="707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 dirty="0">
                          <a:effectLst/>
                        </a:rPr>
                        <a:t>Երկրներ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Թափանցիկություն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Մասնակցայնություն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 dirty="0">
                          <a:effectLst/>
                        </a:rPr>
                        <a:t>Վերահսկողություն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1259531"/>
                  </a:ext>
                </a:extLst>
              </a:tr>
              <a:tr h="333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Վրաստան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87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44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0596545"/>
                  </a:ext>
                </a:extLst>
              </a:tr>
              <a:tr h="333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Ռուսաստան</a:t>
                      </a:r>
                      <a:r>
                        <a:rPr lang="en-US" sz="1100" baseline="30000">
                          <a:effectLst/>
                        </a:rPr>
                        <a:t>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73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28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2470425"/>
                  </a:ext>
                </a:extLst>
              </a:tr>
              <a:tr h="333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 dirty="0">
                          <a:effectLst/>
                        </a:rPr>
                        <a:t>Բուլղարիա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6373083"/>
                  </a:ext>
                </a:extLst>
              </a:tr>
              <a:tr h="333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Սլովենիա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9277555"/>
                  </a:ext>
                </a:extLst>
              </a:tr>
              <a:tr h="333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Մոլդովա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8487621"/>
                  </a:ext>
                </a:extLst>
              </a:tr>
              <a:tr h="333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Սլովակիա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7328738"/>
                  </a:ext>
                </a:extLst>
              </a:tr>
              <a:tr h="333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Ուկրաինա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48604"/>
                  </a:ext>
                </a:extLst>
              </a:tr>
              <a:tr h="333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Խորվաթիա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4132071"/>
                  </a:ext>
                </a:extLst>
              </a:tr>
              <a:tr h="333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Ղազախստան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9150932"/>
                  </a:ext>
                </a:extLst>
              </a:tr>
              <a:tr h="333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Ռումինիա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56050"/>
                  </a:ext>
                </a:extLst>
              </a:tr>
              <a:tr h="333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 dirty="0">
                          <a:effectLst/>
                        </a:rPr>
                        <a:t>Ղրղզստան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7377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68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3A8-37AC-3725-0AE4-11231DF7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2800" b="1" dirty="0">
                <a:effectLst/>
                <a:latin typeface="Arian AMU" panose="01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Արևելյան Եվրոպայի և Կենտրոնական Ասիայի (ԱԵԿԱ) երկրների բյուջեի թափանցիկության, մասնակցայնության և վերահսկողության ցուցանիշները համաձայն ԲԲՀ 2021-ի արդյունքների</a:t>
            </a:r>
            <a:endParaRPr lang="en-US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F2F1C7-85D5-2B97-6370-BEF34219CD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855120"/>
              </p:ext>
            </p:extLst>
          </p:nvPr>
        </p:nvGraphicFramePr>
        <p:xfrm>
          <a:off x="1509204" y="2059619"/>
          <a:ext cx="9037468" cy="4030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7220">
                  <a:extLst>
                    <a:ext uri="{9D8B030D-6E8A-4147-A177-3AD203B41FA5}">
                      <a16:colId xmlns:a16="http://schemas.microsoft.com/office/drawing/2014/main" val="1306374878"/>
                    </a:ext>
                  </a:extLst>
                </a:gridCol>
                <a:gridCol w="2203895">
                  <a:extLst>
                    <a:ext uri="{9D8B030D-6E8A-4147-A177-3AD203B41FA5}">
                      <a16:colId xmlns:a16="http://schemas.microsoft.com/office/drawing/2014/main" val="635842212"/>
                    </a:ext>
                  </a:extLst>
                </a:gridCol>
                <a:gridCol w="2366800">
                  <a:extLst>
                    <a:ext uri="{9D8B030D-6E8A-4147-A177-3AD203B41FA5}">
                      <a16:colId xmlns:a16="http://schemas.microsoft.com/office/drawing/2014/main" val="1858824697"/>
                    </a:ext>
                  </a:extLst>
                </a:gridCol>
                <a:gridCol w="2179553">
                  <a:extLst>
                    <a:ext uri="{9D8B030D-6E8A-4147-A177-3AD203B41FA5}">
                      <a16:colId xmlns:a16="http://schemas.microsoft.com/office/drawing/2014/main" val="1115403100"/>
                    </a:ext>
                  </a:extLst>
                </a:gridCol>
              </a:tblGrid>
              <a:tr h="248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ՀԱՅԱՍՏԱՆ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3453326"/>
                  </a:ext>
                </a:extLst>
              </a:tr>
              <a:tr h="248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Չեխիա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1204439"/>
                  </a:ext>
                </a:extLst>
              </a:tr>
              <a:tr h="248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Լեհաստան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8253054"/>
                  </a:ext>
                </a:extLst>
              </a:tr>
              <a:tr h="248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Ադրբեջան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372918"/>
                  </a:ext>
                </a:extLst>
              </a:tr>
              <a:tr h="248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Թուրքիա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0963665"/>
                  </a:ext>
                </a:extLst>
              </a:tr>
              <a:tr h="248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Ալբանիա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7177373"/>
                  </a:ext>
                </a:extLst>
              </a:tr>
              <a:tr h="248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Սերբիա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305647"/>
                  </a:ext>
                </a:extLst>
              </a:tr>
              <a:tr h="248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Հունգարիա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795281"/>
                  </a:ext>
                </a:extLst>
              </a:tr>
              <a:tr h="5269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Հյուսիսային Մակեդոնիա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9678247"/>
                  </a:ext>
                </a:extLst>
              </a:tr>
              <a:tr h="5269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Բոսնիա և Հերցեգովինա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765191"/>
                  </a:ext>
                </a:extLst>
              </a:tr>
              <a:tr h="248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Տաջիկստան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8833267"/>
                  </a:ext>
                </a:extLst>
              </a:tr>
              <a:tr h="7396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100">
                          <a:effectLst/>
                        </a:rPr>
                        <a:t>Տարածաշրջանային միջին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08265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57E04AA-0A9C-4744-33CA-65280214C7D6}"/>
              </a:ext>
            </a:extLst>
          </p:cNvPr>
          <p:cNvSpPr txBox="1"/>
          <p:nvPr/>
        </p:nvSpPr>
        <p:spPr>
          <a:xfrm>
            <a:off x="2052960" y="6002174"/>
            <a:ext cx="83871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dirty="0"/>
              <a:t>*Ռուսաստանի թափանցիկության ցուցանիշը ճշգրիտ չի հաշվարկվել։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2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3F9BA-745E-9CFB-3B53-3BB9196B4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5692"/>
            <a:ext cx="10058400" cy="1786432"/>
          </a:xfrm>
        </p:spPr>
        <p:txBody>
          <a:bodyPr>
            <a:normAutofit/>
          </a:bodyPr>
          <a:lstStyle/>
          <a:p>
            <a:br>
              <a:rPr lang="hy-AM" sz="2800" b="1" dirty="0">
                <a:effectLst/>
                <a:latin typeface="Arian AMU" panose="01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y-AM" sz="2800" b="1" dirty="0">
                <a:effectLst/>
                <a:latin typeface="Arian AMU" panose="01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ԱԵԿԱ տարածաշրջանի ըստ 17 համեմատելի երկրների հաշվարկված բյուջետային թափանցիկության տարածաշրջանային միջինը (2008-2021)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4BCD0F-6330-C80B-60C5-932FD5568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212" y="2081566"/>
            <a:ext cx="8793172" cy="431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5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2814F-EF7C-B983-2331-812CA8810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3189"/>
            <a:ext cx="10058400" cy="3995904"/>
          </a:xfrm>
        </p:spPr>
        <p:txBody>
          <a:bodyPr>
            <a:normAutofit/>
          </a:bodyPr>
          <a:lstStyle/>
          <a:p>
            <a:r>
              <a:rPr lang="hy-AM" sz="2800" dirty="0"/>
              <a:t>Չնայած նշված ժամանակաշրջանում գրանցված 10 միավոր աճին, մարտահրավերները, վերացած չեն։ Մի շարք երկրներում կոռուպցիայի բարձր մակարդակը և զարգացման հետ կապված մարտահրավերները թույլ չեն տալիս ինստիտուցիոնալացնել թափանցիկությունը։ Երկրների մեծ մասում քաղաքացիների համար բացակայում են բյուջետային գործընթացին արդյունավետ մասնակցելու իրական հնարավորությունները</a:t>
            </a:r>
            <a:r>
              <a:rPr lang="hy-AM" dirty="0"/>
              <a:t>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2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BF28-0345-CA71-A756-22C6D445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y-AM" sz="2800" b="1" dirty="0">
                <a:effectLst/>
                <a:latin typeface="Arian AMU" panose="01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Թափանցիկության էվոլյուցիան ԱԵԿԱ տարածաշրջանում</a:t>
            </a:r>
            <a:br>
              <a:rPr lang="hy-AM" sz="2800" b="1" dirty="0">
                <a:effectLst/>
                <a:latin typeface="Arian AMU" panose="01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y-AM" sz="2800" b="1" dirty="0">
                <a:effectLst/>
                <a:latin typeface="Arian AMU" panose="01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Arian AMU" panose="01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(2008-2021</a:t>
            </a:r>
            <a:r>
              <a:rPr lang="en-US" sz="3100" b="1" dirty="0">
                <a:effectLst/>
                <a:latin typeface="Arian AMU" panose="01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788F3-0237-A2D3-1A28-824419F1C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5489A1-43F0-118B-BB1D-2FEBEDC1A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95" t="34045" r="2135" b="8350"/>
          <a:stretch/>
        </p:blipFill>
        <p:spPr>
          <a:xfrm>
            <a:off x="1811046" y="1207363"/>
            <a:ext cx="9099610" cy="509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6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712CD-7BC0-FF5A-845A-532119C92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y-AM" sz="3200" dirty="0"/>
              <a:t>Ի՞նչն է այդ երկրներին մղել դեպի ավելի մեծ թափանցիկություն։ Չթերագնահատելով ընդհանրացումների հետ կապված խնդիրները՝ կարելի է առանձնացնել 4 ուղիներ՝ որոնցից մեկով գնում է այդ երկրներից յուրաքանչյուրը՝ ապահովելու համար իր առաջընթացը։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785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F9CCD-1237-3CF9-8C01-8243F4764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04" y="479394"/>
            <a:ext cx="10254005" cy="6010183"/>
          </a:xfrm>
        </p:spPr>
        <p:txBody>
          <a:bodyPr>
            <a:normAutofit fontScale="85000" lnSpcReduction="20000"/>
          </a:bodyPr>
          <a:lstStyle/>
          <a:p>
            <a:r>
              <a:rPr lang="hy-AM" b="1" dirty="0"/>
              <a:t>Հեղափոխական թափանցիկություն </a:t>
            </a:r>
            <a:r>
              <a:rPr lang="hy-AM" dirty="0"/>
              <a:t>– երկրների այս խմբում տեղի են ունեցել քաղաքական հզոր փոփոխություններ, որի արդյունքում ծնվել է քաղաքական նոր վերնախավ, ով ունի ժողովրդից մանդատ՝ առաջ մղելու և ինստիտուցիոնալացնելու թափանցիկությունը․ օրինակներ – Վրաստան, Ուկրաինա </a:t>
            </a:r>
          </a:p>
          <a:p>
            <a:endParaRPr lang="hy-AM" dirty="0"/>
          </a:p>
          <a:p>
            <a:r>
              <a:rPr lang="hy-AM" b="1" dirty="0"/>
              <a:t>Կառավարելի “սակարկող” թափանցիկություն </a:t>
            </a:r>
            <a:r>
              <a:rPr lang="hy-AM" dirty="0"/>
              <a:t>- երկրների այս խումբը հրապարակում է բյուջեի վերաբերյալ մեծապես կառավարելի տեղեկատվություն, որի նպատակն է պահպանել վարչակարգի կայունությունը և ստիպել հանրությանը հավատալ, որ օրենսդիր իշխանության և վարչակարգի առաջնայնությունները համաձայնեցված են․ օրինակներ – Ադրբեջան, Թուրքիա, Ղազախստան, Հունգարիա և Ռուսաստան</a:t>
            </a:r>
          </a:p>
          <a:p>
            <a:endParaRPr lang="hy-AM" dirty="0"/>
          </a:p>
          <a:p>
            <a:r>
              <a:rPr lang="hy-AM" b="1" dirty="0"/>
              <a:t>Դոնորների կողմից թելադրված թափանցիկություն </a:t>
            </a:r>
            <a:r>
              <a:rPr lang="hy-AM" dirty="0"/>
              <a:t>-  այս երկրների դեպքում դոնորները, ստանալով քաղհասարակության կազմակերպությունների աջակցությունը, շահագրգռում են այդ երկրների կառավարություններին անցկացնել թափանցիկության ընդլայնմանն ուղղված բարեփոխումներ որպես բյուջետային աջակցության տրման նախապայման․ օրինակներ – Մոլդովա, Ղրղզստան, Սերբիա, Խորվաթիա և Ալբանիա</a:t>
            </a:r>
          </a:p>
          <a:p>
            <a:endParaRPr lang="hy-AM" dirty="0"/>
          </a:p>
          <a:p>
            <a:r>
              <a:rPr lang="hy-AM" b="1" dirty="0"/>
              <a:t>Նախապայմաններով թելադրվող թափանցիկություն </a:t>
            </a:r>
            <a:r>
              <a:rPr lang="hy-AM" dirty="0"/>
              <a:t>– տարածաշրջանի մի շարք երկրներ նպատակադրվում են իրականացնելու թափանցիկությունը մեծացնող քայլեր՝ որոշակի միջազգային միությանը (օրինակ Եվրամիությանը) կամ կազմակերպությանը քաղաքականապես և տնտեսապես ինտեգրվելու համար․ օրինակներ – Ռումինիա, Սլովենիա, Սլովակիա և Չեխիա</a:t>
            </a:r>
          </a:p>
          <a:p>
            <a:endParaRPr lang="hy-AM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2981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{0964932C-A1E5-43AC-B422-8A9D5997DDBA}tf56160789_win32</Template>
  <TotalTime>38</TotalTime>
  <Words>429</Words>
  <Application>Microsoft Office PowerPoint</Application>
  <PresentationFormat>Widescreen</PresentationFormat>
  <Paragraphs>112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Arian AMU</vt:lpstr>
      <vt:lpstr>Bookman Old Style</vt:lpstr>
      <vt:lpstr>Calibri</vt:lpstr>
      <vt:lpstr>Franklin Gothic Book</vt:lpstr>
      <vt:lpstr>1_RetrospectVTI</vt:lpstr>
      <vt:lpstr>Արևելյան Եվրոպա և Կենտրոնական Ասիա տարածաշրջանի արդյունքները </vt:lpstr>
      <vt:lpstr>Արևելյան Եվրոպայի և Կենտրոնական Ասիայի (ԱԵԿԱ) երկրների բյուջեի թափանցիկության, մասնակցայնության և վերահսկողության ցուցանիշները համաձայն ԲԲՀ 2021-ի արդյունքների</vt:lpstr>
      <vt:lpstr>Արևելյան Եվրոպայի և Կենտրոնական Ասիայի (ԱԵԿԱ) երկրների բյուջեի թափանցիկության, մասնակցայնության և վերահսկողության ցուցանիշները համաձայն ԲԲՀ 2021-ի արդյունքների</vt:lpstr>
      <vt:lpstr> ԱԵԿԱ տարածաշրջանի ըստ 17 համեմատելի երկրների հաշվարկված բյուջետային թափանցիկության տարածաշրջանային միջինը (2008-2021)</vt:lpstr>
      <vt:lpstr>PowerPoint Presentation</vt:lpstr>
      <vt:lpstr>Թափանցիկության էվոլյուցիան ԱԵԿԱ տարածաշրջանում  (2008-2021)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Արևելյան Եվրոպա և Կենտրոնական Ասիա տարածաշրջանի արդյունքները </dc:title>
  <dc:creator>Info (TI AM)</dc:creator>
  <cp:lastModifiedBy>Info (TI AM)</cp:lastModifiedBy>
  <cp:revision>3</cp:revision>
  <dcterms:created xsi:type="dcterms:W3CDTF">2022-06-07T19:48:41Z</dcterms:created>
  <dcterms:modified xsi:type="dcterms:W3CDTF">2022-06-07T20:26:48Z</dcterms:modified>
</cp:coreProperties>
</file>