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93" r:id="rId3"/>
    <p:sldId id="305" r:id="rId4"/>
    <p:sldId id="306" r:id="rId5"/>
    <p:sldId id="294" r:id="rId6"/>
    <p:sldId id="303" r:id="rId7"/>
    <p:sldId id="296" r:id="rId8"/>
    <p:sldId id="300" r:id="rId9"/>
    <p:sldId id="297" r:id="rId10"/>
    <p:sldId id="273" r:id="rId11"/>
    <p:sldId id="304" r:id="rId12"/>
    <p:sldId id="307" r:id="rId13"/>
    <p:sldId id="299" r:id="rId14"/>
    <p:sldId id="298" r:id="rId15"/>
    <p:sldId id="301" r:id="rId16"/>
    <p:sldId id="272" r:id="rId17"/>
    <p:sldId id="263" r:id="rId18"/>
    <p:sldId id="302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VH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6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9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2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0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6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4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6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4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7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0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6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A6803-CD77-4ADE-85BF-AF67F5FEBE8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4615-D4E1-45BD-9C8A-5630ED7FB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7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590" y="1814695"/>
            <a:ext cx="10254342" cy="2387600"/>
          </a:xfrm>
        </p:spPr>
        <p:txBody>
          <a:bodyPr>
            <a:normAutofit/>
          </a:bodyPr>
          <a:lstStyle/>
          <a:p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ՀՀ արդարադատության</a:t>
            </a:r>
            <a:b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նախարարության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թ. առաջին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ի</a:t>
            </a:r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նն ամիսների </a:t>
            </a:r>
            <a:r>
              <a:rPr lang="en-US" sz="31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կատարողականի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և </a:t>
            </a:r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020</a:t>
            </a:r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թ. </a:t>
            </a:r>
            <a:r>
              <a:rPr lang="en-US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պ</a:t>
            </a:r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ետական բյուջեի</a:t>
            </a:r>
            <a:b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արդյունքային ցուցանիշների</a:t>
            </a:r>
            <a:b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վերլուծության արդյունքները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65221"/>
            <a:ext cx="9144000" cy="450669"/>
          </a:xfrm>
        </p:spPr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187352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157" y="274320"/>
            <a:ext cx="10515600" cy="6302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1120 </a:t>
            </a:r>
            <a:r>
              <a:rPr lang="hy-AM" sz="2200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Քրեակատարողական ծառայություններ </a:t>
            </a:r>
            <a:endParaRPr lang="en-US" sz="2200" dirty="0">
              <a:solidFill>
                <a:srgbClr val="FF0000"/>
              </a:solidFill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y-AM" sz="22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11002</a:t>
            </a:r>
            <a:r>
              <a:rPr lang="en-US" sz="22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sz="22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Պրոբացիայի ծառայություններ</a:t>
            </a:r>
          </a:p>
          <a:p>
            <a:pPr marL="0" indent="0">
              <a:buNone/>
            </a:pPr>
            <a:r>
              <a:rPr lang="hy-AM" sz="2000" dirty="0">
                <a:solidFill>
                  <a:prstClr val="black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Առաջարկվել էր ավելացնել «Պրոբացիայի տակ գտնվող շահառուների կողմից կատարվող կրկնահանցագործությունների քանակը», որը ընդունվել է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53222"/>
              </p:ext>
            </p:extLst>
          </p:nvPr>
        </p:nvGraphicFramePr>
        <p:xfrm>
          <a:off x="1384663" y="1825621"/>
          <a:ext cx="8921931" cy="4751623"/>
        </p:xfrm>
        <a:graphic>
          <a:graphicData uri="http://schemas.openxmlformats.org/drawingml/2006/table">
            <a:tbl>
              <a:tblPr/>
              <a:tblGrid>
                <a:gridCol w="1696338">
                  <a:extLst>
                    <a:ext uri="{9D8B030D-6E8A-4147-A177-3AD203B41FA5}">
                      <a16:colId xmlns:a16="http://schemas.microsoft.com/office/drawing/2014/main" val="2003201122"/>
                    </a:ext>
                  </a:extLst>
                </a:gridCol>
                <a:gridCol w="4604345">
                  <a:extLst>
                    <a:ext uri="{9D8B030D-6E8A-4147-A177-3AD203B41FA5}">
                      <a16:colId xmlns:a16="http://schemas.microsoft.com/office/drawing/2014/main" val="187517848"/>
                    </a:ext>
                  </a:extLst>
                </a:gridCol>
                <a:gridCol w="953181">
                  <a:extLst>
                    <a:ext uri="{9D8B030D-6E8A-4147-A177-3AD203B41FA5}">
                      <a16:colId xmlns:a16="http://schemas.microsoft.com/office/drawing/2014/main" val="606365033"/>
                    </a:ext>
                  </a:extLst>
                </a:gridCol>
                <a:gridCol w="860286">
                  <a:extLst>
                    <a:ext uri="{9D8B030D-6E8A-4147-A177-3AD203B41FA5}">
                      <a16:colId xmlns:a16="http://schemas.microsoft.com/office/drawing/2014/main" val="232965301"/>
                    </a:ext>
                  </a:extLst>
                </a:gridCol>
                <a:gridCol w="807781">
                  <a:extLst>
                    <a:ext uri="{9D8B030D-6E8A-4147-A177-3AD203B41FA5}">
                      <a16:colId xmlns:a16="http://schemas.microsoft.com/office/drawing/2014/main" val="2650754630"/>
                    </a:ext>
                  </a:extLst>
                </a:gridCol>
              </a:tblGrid>
              <a:tr h="189041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Ծրագրի դասիչը`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1120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Ցուցանիշներ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240037"/>
                  </a:ext>
                </a:extLst>
              </a:tr>
              <a:tr h="567122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դասիչը`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11002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2018թ. փաստացի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2019թ սպասվող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2020թ տարի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037350"/>
                  </a:ext>
                </a:extLst>
              </a:tr>
              <a:tr h="378081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անվանումը`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Պրոբացիայի ծառայություններ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430590"/>
                  </a:ext>
                </a:extLst>
              </a:tr>
              <a:tr h="321369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Նկարագրությունը`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Հասարակության անվտանգության ապահովումը՛ կրկնահանցագործության կանխարգելման և կրճատման միջոցով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122857"/>
                  </a:ext>
                </a:extLst>
              </a:tr>
              <a:tr h="378081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տեսակը`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Ծառայությունների մատուցում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572753"/>
                  </a:ext>
                </a:extLst>
              </a:tr>
              <a:tr h="945203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Ծառայությունը մատուցող կազմակերպության(ների) անվանում(ներ)ը?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Պրոբացիայի ծառայություն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574539"/>
                  </a:ext>
                </a:extLst>
              </a:tr>
              <a:tr h="18904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Արդյունքի չափորոշիչներ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304565"/>
                  </a:ext>
                </a:extLst>
              </a:tr>
              <a:tr h="1890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Պրոբացիայի տակ գտնվող շահառուների թիվ, մարդ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4600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4700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129371"/>
                  </a:ext>
                </a:extLst>
              </a:tr>
              <a:tr h="1890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Մասնագիտական վերապատրաստում անցած շահառուների թիվ,մարդ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50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61227"/>
                  </a:ext>
                </a:extLst>
              </a:tr>
              <a:tr h="1890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Վերասոցիալականացման ծրագրերին մասնակցած շահառուների թիվ,մարդ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150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460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081625"/>
                  </a:ext>
                </a:extLst>
              </a:tr>
              <a:tr h="1890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Հոգաբանական  օգնություն ստացող շահառուների թիվ,մարդ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300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180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151921"/>
                  </a:ext>
                </a:extLst>
              </a:tr>
              <a:tr h="1890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Իրականացվող մշակութային միջոցառումների թիվ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35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759097"/>
                  </a:ext>
                </a:extLst>
              </a:tr>
              <a:tr h="1890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Մշակութային միջոցառումներին մասնակցող շահառուների թիվ, մարդ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300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250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3580"/>
                  </a:ext>
                </a:extLst>
              </a:tr>
              <a:tr h="1890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Հանրային աշխատանքներ պատժատեսակում ներգրավված շահառուների թիվ,մարդ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600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350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467760"/>
                  </a:ext>
                </a:extLst>
              </a:tr>
              <a:tr h="1890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Կրկնահանցագործություն կատարած  շահառուների թիվը, մարդ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115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712498"/>
                  </a:ext>
                </a:extLst>
              </a:tr>
              <a:tr h="1890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վրա կատարվող ծախսը (հազար դրամ)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535,397.6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530,179.7</a:t>
                      </a:r>
                    </a:p>
                  </a:txBody>
                  <a:tcPr marL="8808" marR="8808" marT="8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816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633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6141"/>
          </a:xfrm>
        </p:spPr>
        <p:txBody>
          <a:bodyPr>
            <a:normAutofit fontScale="90000"/>
          </a:bodyPr>
          <a:lstStyle/>
          <a:p>
            <a:r>
              <a:rPr lang="hy-AM" sz="3200" dirty="0">
                <a:solidFill>
                  <a:srgbClr val="FF0000"/>
                </a:solidFill>
              </a:rPr>
              <a:t>Առաջարկություններ որոնք չեն ընդգրկվել 2020թ. բյուջեում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" y="933042"/>
            <a:ext cx="11860306" cy="6489734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hy-AM" sz="4800" b="1" dirty="0">
                <a:solidFill>
                  <a:srgbClr val="FF0000"/>
                </a:solidFill>
                <a:latin typeface="+mj-lt"/>
              </a:rPr>
              <a:t>1057 Արդարադատության ոլորտում քաղաքականության  մշակում՝ ծրագրերի համակարգում՝ խորհրդատվության և մոնիտորինգի իրականացում </a:t>
            </a:r>
          </a:p>
          <a:p>
            <a:pPr marL="0" lvl="0" indent="0">
              <a:buNone/>
            </a:pPr>
            <a:r>
              <a:rPr lang="hy-AM" sz="4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11001 Արդարադատության ոլորտում քաղաքականության, խորհրդատվության, մոնիտորինգի, գնման աջակցության իրականացում</a:t>
            </a:r>
            <a:endParaRPr lang="hy-AM" sz="4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hy-AM" sz="4800" dirty="0">
                <a:latin typeface="+mj-lt"/>
              </a:rPr>
              <a:t>Մշակված իրավական ակտերի նախագծերից քանիսն են ընդունվել, տոկոսային արտահայտությամբ,</a:t>
            </a:r>
          </a:p>
          <a:p>
            <a:r>
              <a:rPr lang="hy-AM" sz="4800" dirty="0">
                <a:latin typeface="+mj-lt"/>
              </a:rPr>
              <a:t>քանիսն են ետ վերադարձվել լրամշակման և քանի անգամ</a:t>
            </a:r>
          </a:p>
          <a:p>
            <a:r>
              <a:rPr lang="hy-AM" sz="4800" dirty="0">
                <a:latin typeface="+mj-lt"/>
              </a:rPr>
              <a:t>քանի գրանցում է կասեցվել և կամ ետ վերադարձվել ինչ որ պատճառով, որոնք նախապես ստացել են խորհրդատվություն համապատասխան խորհրդատուի կողմից,</a:t>
            </a:r>
          </a:p>
          <a:p>
            <a:r>
              <a:rPr lang="hy-AM" sz="4800" dirty="0">
                <a:latin typeface="+mj-lt"/>
              </a:rPr>
              <a:t>քաղաքացիների բավարարվածության աստիճանը,</a:t>
            </a:r>
          </a:p>
          <a:p>
            <a:r>
              <a:rPr lang="hy-AM" sz="4800" dirty="0">
                <a:latin typeface="+mj-lt"/>
              </a:rPr>
              <a:t>քանի անգամ է ուշ պատասխանվել գրությունը նույն պատճառով,</a:t>
            </a:r>
          </a:p>
          <a:p>
            <a:r>
              <a:rPr lang="hy-AM" sz="4800" dirty="0">
                <a:latin typeface="+mj-lt"/>
              </a:rPr>
              <a:t>պատասխանված դիմում բողոքնեերից քանի տոկոսն են բավարարվել պատասխանից և քանի տոկոսն է կրկին դիմել նույն հարցի շուրջ</a:t>
            </a:r>
          </a:p>
          <a:p>
            <a:pPr marL="0" indent="0">
              <a:buNone/>
            </a:pPr>
            <a:r>
              <a:rPr lang="hy-AM" sz="4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11003 Անձնական տվյալների պաշտպանության իրականացում</a:t>
            </a:r>
          </a:p>
          <a:p>
            <a:pPr>
              <a:lnSpc>
                <a:spcPct val="150000"/>
              </a:lnSpc>
            </a:pPr>
            <a:r>
              <a:rPr lang="hy-AM" sz="4800" dirty="0">
                <a:latin typeface="+mj-lt"/>
              </a:rPr>
              <a:t>Շահառուների բավարարվածության ցուցանիշ</a:t>
            </a:r>
          </a:p>
          <a:p>
            <a:pPr lvl="0"/>
            <a:r>
              <a:rPr lang="hy-AM" sz="4800" dirty="0">
                <a:latin typeface="+mj-lt"/>
              </a:rPr>
              <a:t>դրական լուծում ստացված վարույթների քանակը ընդհանուր հարուցված վարույթների նկատմամբ և այլն:</a:t>
            </a:r>
            <a:endParaRPr lang="en-US" sz="4800" dirty="0">
              <a:latin typeface="+mj-lt"/>
            </a:endParaRPr>
          </a:p>
          <a:p>
            <a:pPr lvl="0"/>
            <a:r>
              <a:rPr lang="hy-AM" sz="4800" dirty="0">
                <a:latin typeface="+mj-lt"/>
              </a:rPr>
              <a:t>«Վերադասության կարգով կամ դատական կարգով բողոքարկված վարչական վարույթները» տոկոսային արտահայտությամբ:</a:t>
            </a:r>
            <a:endParaRPr lang="en-US" sz="4800" dirty="0">
              <a:latin typeface="+mj-lt"/>
            </a:endParaRPr>
          </a:p>
          <a:p>
            <a:pPr lvl="0"/>
            <a:r>
              <a:rPr lang="hy-AM" sz="4800" dirty="0">
                <a:latin typeface="+mj-lt"/>
              </a:rPr>
              <a:t>Կրկնակի խորհրդատվությունների թիվը նույն հարցի վերաբերյալ</a:t>
            </a:r>
          </a:p>
        </p:txBody>
      </p:sp>
    </p:spTree>
    <p:extLst>
      <p:ext uri="{BB962C8B-B14F-4D97-AF65-F5344CB8AC3E}">
        <p14:creationId xmlns:p14="http://schemas.microsoft.com/office/powerpoint/2010/main" val="3097318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1329" y="1032420"/>
            <a:ext cx="1067696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b="1" dirty="0">
                <a:solidFill>
                  <a:srgbClr val="FF0000"/>
                </a:solidFill>
                <a:latin typeface="+mj-lt"/>
              </a:rPr>
              <a:t>1093  Դատական և հանրային պաշտպանություն </a:t>
            </a:r>
          </a:p>
          <a:p>
            <a:r>
              <a:rPr lang="hy-AM" b="1" dirty="0">
                <a:latin typeface="+mj-lt"/>
              </a:rPr>
              <a:t>11003 Փորձաքննությունների ծառայությունների տրամադրում</a:t>
            </a:r>
          </a:p>
          <a:p>
            <a:r>
              <a:rPr lang="hy-AM" dirty="0">
                <a:latin typeface="+mj-lt"/>
              </a:rPr>
              <a:t>կրկնակի փորձաքննությունների թիվը նույն հարցի վերաբերյալ</a:t>
            </a:r>
            <a:endParaRPr lang="en-US" dirty="0">
              <a:latin typeface="+mj-lt"/>
            </a:endParaRPr>
          </a:p>
          <a:p>
            <a:r>
              <a:rPr lang="hy-AM" b="1" dirty="0">
                <a:solidFill>
                  <a:srgbClr val="FF0000"/>
                </a:solidFill>
                <a:latin typeface="+mj-lt"/>
              </a:rPr>
              <a:t>1120  Քրեակատարողական ծառայություններ </a:t>
            </a:r>
          </a:p>
          <a:p>
            <a:r>
              <a:rPr lang="hy-AM" b="1" dirty="0">
                <a:latin typeface="+mj-lt"/>
              </a:rPr>
              <a:t>11001 Քրեակատարողական ծառայություններ</a:t>
            </a:r>
          </a:p>
          <a:p>
            <a:pPr lvl="0"/>
            <a:r>
              <a:rPr lang="hy-AM" dirty="0">
                <a:latin typeface="+mj-lt"/>
              </a:rPr>
              <a:t>քանի տոկոս է ապահովվել աշխատանքով՝ աշխատունակ և աշխատել ցանկացող դատապարտյալներից: </a:t>
            </a:r>
            <a:endParaRPr lang="en-US" dirty="0">
              <a:latin typeface="+mj-lt"/>
            </a:endParaRPr>
          </a:p>
          <a:p>
            <a:pPr lvl="0"/>
            <a:r>
              <a:rPr lang="hy-AM" dirty="0">
                <a:latin typeface="+mj-lt"/>
              </a:rPr>
              <a:t>Մասնագիտական/տեխնիկական կրթություն ստացած դատապարտյալների տոկոսային արտահայտությունը, աշխատանքով ապահովված դատապարտյալների և կալանավորվածների թվին</a:t>
            </a:r>
            <a:endParaRPr lang="en-US" dirty="0">
              <a:latin typeface="+mj-lt"/>
            </a:endParaRPr>
          </a:p>
          <a:p>
            <a:pPr lvl="0"/>
            <a:r>
              <a:rPr lang="hy-AM" dirty="0">
                <a:latin typeface="+mj-lt"/>
              </a:rPr>
              <a:t>Մշակույթային կամ մարզական միջոցառումներին մասնակցած դատապարտյալների տոկոսային հարաբերությունը ընդհանուր դատապարտյալների թվին, կամ միջոցառման մասնակիցների տոկոսային հարաբերությունը միջոցառման անցկացման վայրի առավելագույն նստատեղերին:</a:t>
            </a:r>
            <a:endParaRPr lang="en-US" dirty="0">
              <a:latin typeface="+mj-lt"/>
            </a:endParaRPr>
          </a:p>
          <a:p>
            <a:pPr lvl="0"/>
            <a:r>
              <a:rPr lang="hy-AM" dirty="0">
                <a:latin typeface="+mj-lt"/>
              </a:rPr>
              <a:t>Իրավաբանական և սոցիալական խորհրդատվություններ ստացած դատապարտյալների բավարարվածության աստիճանը տոկոսային արտահայտությամբ:</a:t>
            </a:r>
            <a:endParaRPr lang="en-US" dirty="0">
              <a:latin typeface="+mj-lt"/>
            </a:endParaRPr>
          </a:p>
          <a:p>
            <a:r>
              <a:rPr lang="hy-AM" dirty="0">
                <a:latin typeface="+mj-lt"/>
              </a:rPr>
              <a:t> </a:t>
            </a:r>
            <a:r>
              <a:rPr lang="hy-AM" b="1" dirty="0">
                <a:solidFill>
                  <a:srgbClr val="FF0000"/>
                </a:solidFill>
                <a:latin typeface="+mj-lt"/>
              </a:rPr>
              <a:t>1149 Արդարադատության համակարգի աշխատակիցների վերապատրաստում և հատուկ ուսուցում</a:t>
            </a:r>
          </a:p>
          <a:p>
            <a:pPr lvl="0"/>
            <a:r>
              <a:rPr lang="hy-AM" dirty="0">
                <a:latin typeface="+mj-lt"/>
              </a:rPr>
              <a:t>ցուցանիշ դասընթացնեերի էֆեկտիվության վերաբերյալ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5398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1058090"/>
            <a:ext cx="11652067" cy="55909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11001 Արդարադատության ոլորտում քաղաքականության, խորհրդատվության, մոնիտորինգի, գնման և աջակցության իրականացում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en-US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Առաջարկվել էր ցուցանիշ «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Ք</a:t>
            </a: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անի անգամ է ուշ պատասխանվել գրությունը նույն պատճառով» սակայն դա չի ընդ</a:t>
            </a: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ուն</a:t>
            </a: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վել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Մասամբ ընդգրկվել է նաև «Մշակված իրավական ակտերի նախագծերից քանիսն են ընդունվել, տոկոսային արտահայտությամբ, քանիսն են հետ վերադարձվել լրամշակման և քանի անգամ, հետևյալ տեսքով «</a:t>
            </a:r>
            <a:r>
              <a:rPr lang="hy-AM" sz="1600" i="1" dirty="0">
                <a:solidFill>
                  <a:srgbClr val="000000"/>
                </a:solidFill>
                <a:latin typeface="+mj-lt"/>
              </a:rPr>
              <a:t>Մշակված իրավական ակտերի նախագծերից ընդունվածների տեսակար կշիռը, տոկոս»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Չ</a:t>
            </a: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են</a:t>
            </a: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ընդունվել նաև որոշ կարևոր ցու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ց</a:t>
            </a: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անիշներ՝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«Քանի գրանցում է կասեցվել և կամ հետ վերադարձվել ինչ որ պատճառով, որոնք նախապես ստացել են խորհրդատվություն համապատասխան խորհրդատուի կողմից,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Հ</a:t>
            </a: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արցման միջոցով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գնահատ</a:t>
            </a: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ված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ք</a:t>
            </a: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աղաքացիների բավարարվածության աստիճանը»</a:t>
            </a:r>
            <a:endParaRPr lang="en-US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«Պատասխանված դիմում բողոքներից քանի տոկոսն են բավարարվել պատասխանից և քանի տոկոսն է կրկին դիմել նույն հարցի </a:t>
            </a: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վերաբերյալ</a:t>
            </a:r>
            <a:r>
              <a:rPr lang="hy-AM" sz="1600" dirty="0">
                <a:ea typeface="Calibri" panose="020F0502020204030204" pitchFamily="34" charset="0"/>
                <a:cs typeface="Times New Roman" panose="02020603050405020304" pitchFamily="18" charset="0"/>
              </a:rPr>
              <a:t> »</a:t>
            </a:r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68679" y="143689"/>
            <a:ext cx="10515600" cy="91440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y-AM" sz="1800" i="1" dirty="0">
                <a:solidFill>
                  <a:srgbClr val="FF0000"/>
                </a:solidFill>
                <a:ea typeface="+mn-ea"/>
                <a:cs typeface="+mn-cs"/>
              </a:rPr>
              <a:t>1057 Արդարադատության ոլորտում պետական քաղաքականության մշակում, ծրագրերի համակարգում և մոնիտորինգի իրականացում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4949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05" y="339634"/>
            <a:ext cx="10515600" cy="1155111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y-AM" sz="2800" i="1" dirty="0">
                <a:solidFill>
                  <a:srgbClr val="FF0000"/>
                </a:solidFill>
                <a:ea typeface="+mn-ea"/>
                <a:cs typeface="+mn-cs"/>
              </a:rPr>
              <a:t>1057 Արդարադատության ոլորտում պետական քաղաքականության մշակում, ծրագրերի համակարգում և մոնիտորինգի իրականացում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y-AM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11003 Անձնական տվյալների պաշտպանության իրականացում</a:t>
            </a:r>
          </a:p>
          <a:p>
            <a:pPr>
              <a:lnSpc>
                <a:spcPct val="150000"/>
              </a:lnSpc>
            </a:pPr>
            <a:r>
              <a:rPr lang="hy-AM" sz="2000" dirty="0">
                <a:latin typeface="+mj-lt"/>
              </a:rPr>
              <a:t>Ավելացվել է երկու քանակական ցուցանիշ, սակայն դեռևս բացակայում են որակական արդյունքային ցուցանիշներ, որը կարևոր է շահառուների տեսանկյունից, մասնավորապես՝</a:t>
            </a:r>
          </a:p>
          <a:p>
            <a:pPr>
              <a:lnSpc>
                <a:spcPct val="150000"/>
              </a:lnSpc>
            </a:pPr>
            <a:r>
              <a:rPr lang="hy-AM" sz="2000" dirty="0">
                <a:latin typeface="+mj-lt"/>
              </a:rPr>
              <a:t>Շահառուների բավարարվածությ</a:t>
            </a:r>
            <a:r>
              <a:rPr lang="en-US" sz="2000" dirty="0" err="1">
                <a:latin typeface="+mj-lt"/>
              </a:rPr>
              <a:t>ու</a:t>
            </a:r>
            <a:r>
              <a:rPr lang="hy-AM" sz="2000" dirty="0">
                <a:latin typeface="+mj-lt"/>
              </a:rPr>
              <a:t>ն </a:t>
            </a:r>
          </a:p>
          <a:p>
            <a:pPr lvl="0"/>
            <a:r>
              <a:rPr lang="en-US" sz="2100" dirty="0">
                <a:latin typeface="+mj-lt"/>
              </a:rPr>
              <a:t>Դ</a:t>
            </a:r>
            <a:r>
              <a:rPr lang="hy-AM" sz="2100" dirty="0">
                <a:latin typeface="+mj-lt"/>
              </a:rPr>
              <a:t>րական լուծում ստացած վարույթների քանակը ընդհանուր հարուցված վարույթների նկատմամբ</a:t>
            </a:r>
            <a:endParaRPr lang="en-US" sz="2100" dirty="0">
              <a:latin typeface="+mj-lt"/>
            </a:endParaRPr>
          </a:p>
          <a:p>
            <a:pPr lvl="0"/>
            <a:r>
              <a:rPr lang="hy-AM" sz="2100" dirty="0">
                <a:latin typeface="+mj-lt"/>
              </a:rPr>
              <a:t>Վերադասության կարգով կամ դատական կարգով բողոքարկված վարչական վարույթները տոկոսային արտահայտությամբ</a:t>
            </a:r>
            <a:endParaRPr lang="en-US" sz="2100" dirty="0">
              <a:latin typeface="+mj-lt"/>
            </a:endParaRPr>
          </a:p>
          <a:p>
            <a:pPr lvl="0"/>
            <a:r>
              <a:rPr lang="hy-AM" sz="2100" dirty="0">
                <a:latin typeface="+mj-lt"/>
              </a:rPr>
              <a:t>Կրկնակի խորհրդատվությունների թիվը նույն հարցի վերաբերյալ</a:t>
            </a:r>
            <a:endParaRPr lang="en-US" sz="21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358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153797"/>
              </p:ext>
            </p:extLst>
          </p:nvPr>
        </p:nvGraphicFramePr>
        <p:xfrm>
          <a:off x="1282778" y="1280157"/>
          <a:ext cx="9272010" cy="5190455"/>
        </p:xfrm>
        <a:graphic>
          <a:graphicData uri="http://schemas.openxmlformats.org/drawingml/2006/table">
            <a:tbl>
              <a:tblPr/>
              <a:tblGrid>
                <a:gridCol w="1762899">
                  <a:extLst>
                    <a:ext uri="{9D8B030D-6E8A-4147-A177-3AD203B41FA5}">
                      <a16:colId xmlns:a16="http://schemas.microsoft.com/office/drawing/2014/main" val="3605814638"/>
                    </a:ext>
                  </a:extLst>
                </a:gridCol>
                <a:gridCol w="4785011">
                  <a:extLst>
                    <a:ext uri="{9D8B030D-6E8A-4147-A177-3AD203B41FA5}">
                      <a16:colId xmlns:a16="http://schemas.microsoft.com/office/drawing/2014/main" val="3446957749"/>
                    </a:ext>
                  </a:extLst>
                </a:gridCol>
                <a:gridCol w="990581">
                  <a:extLst>
                    <a:ext uri="{9D8B030D-6E8A-4147-A177-3AD203B41FA5}">
                      <a16:colId xmlns:a16="http://schemas.microsoft.com/office/drawing/2014/main" val="2538561752"/>
                    </a:ext>
                  </a:extLst>
                </a:gridCol>
                <a:gridCol w="894043">
                  <a:extLst>
                    <a:ext uri="{9D8B030D-6E8A-4147-A177-3AD203B41FA5}">
                      <a16:colId xmlns:a16="http://schemas.microsoft.com/office/drawing/2014/main" val="3921729349"/>
                    </a:ext>
                  </a:extLst>
                </a:gridCol>
                <a:gridCol w="839476">
                  <a:extLst>
                    <a:ext uri="{9D8B030D-6E8A-4147-A177-3AD203B41FA5}">
                      <a16:colId xmlns:a16="http://schemas.microsoft.com/office/drawing/2014/main" val="3738386187"/>
                    </a:ext>
                  </a:extLst>
                </a:gridCol>
              </a:tblGrid>
              <a:tr h="193140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Ծրագրի դասիչը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hy-AM" sz="12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Ծրագրի անվանումը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00193"/>
                  </a:ext>
                </a:extLst>
              </a:tr>
              <a:tr h="1931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1093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Դատական և հանրային պաշտպանություն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234924"/>
                  </a:ext>
                </a:extLst>
              </a:tr>
              <a:tr h="1931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453155"/>
                  </a:ext>
                </a:extLst>
              </a:tr>
              <a:tr h="193140">
                <a:tc gridSpan="5">
                  <a:txBody>
                    <a:bodyPr/>
                    <a:lstStyle/>
                    <a:p>
                      <a:pPr algn="l" fontAlgn="t"/>
                      <a:r>
                        <a:rPr lang="hy-AM" sz="12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Ծրագրի միջոցառումները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164599"/>
                  </a:ext>
                </a:extLst>
              </a:tr>
              <a:tr h="1931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110304"/>
                  </a:ext>
                </a:extLst>
              </a:tr>
              <a:tr h="193140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Ծրագրի դասիչը`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1093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Ցուցանիշներ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589995"/>
                  </a:ext>
                </a:extLst>
              </a:tr>
              <a:tr h="579420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դասիչը`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11001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2018թ. փաստացի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2019թ սպասվող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2020թ տարի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938396"/>
                  </a:ext>
                </a:extLst>
              </a:tr>
              <a:tr h="386280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անվանումը`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Հանրային պաշտպանության ծառայություններ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97391"/>
                  </a:ext>
                </a:extLst>
              </a:tr>
              <a:tr h="328338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Նկարագրությունը`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Օրենսդրությամբ սահմանված դեպքերում քաղաքացիներին անվճար իրավաբանական ծառայությունների տրամադրում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227194"/>
                  </a:ext>
                </a:extLst>
              </a:tr>
              <a:tr h="386280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տեսակը`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Ծառայությունների մատուցում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895536"/>
                  </a:ext>
                </a:extLst>
              </a:tr>
              <a:tr h="965699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Ծառայությունը մատուցող կազմակերպության(ների) անվանում(ներ)ը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ՀՀ փաստաբանների պալատ ՀԿ Հանրային պաշտպանի գրասենյակ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926197"/>
                  </a:ext>
                </a:extLst>
              </a:tr>
              <a:tr h="1931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Արդյունքի չափորոշիչներ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841263"/>
                  </a:ext>
                </a:extLst>
              </a:tr>
              <a:tr h="256876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Վարույթ ընդունած գործերի թիվը՝ հատ</a:t>
                      </a:r>
                      <a:b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այդ թվում՛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13709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16873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19981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942754"/>
                  </a:ext>
                </a:extLst>
              </a:tr>
              <a:tr h="1931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Քրեական գործերի թիվ՝ հատ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6688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7184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7938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273006"/>
                  </a:ext>
                </a:extLst>
              </a:tr>
              <a:tr h="1931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Քաղաքացիական գործերի թիվ՝ հատ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7021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9689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12043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854375"/>
                  </a:ext>
                </a:extLst>
              </a:tr>
              <a:tr h="1931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Մերժված և դադարեցված դիմումների թիվը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23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27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541343"/>
                  </a:ext>
                </a:extLst>
              </a:tr>
              <a:tr h="1931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վրա կատարվող ծախսը (հազար դրամ) 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377,272.1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377,272.1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417,485.6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48553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45913" y="488072"/>
            <a:ext cx="748634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sz="2600" dirty="0">
                <a:solidFill>
                  <a:schemeClr val="accent1">
                    <a:lumMod val="75000"/>
                  </a:schemeClr>
                </a:solidFill>
              </a:rPr>
              <a:t>11001 Հանրային պաշտպանության ծառայություն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45392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909" y="143691"/>
            <a:ext cx="6969034" cy="649685"/>
          </a:xfrm>
        </p:spPr>
        <p:txBody>
          <a:bodyPr>
            <a:normAutofit/>
          </a:bodyPr>
          <a:lstStyle/>
          <a:p>
            <a:r>
              <a:rPr lang="hy-AM" sz="2200" i="1" dirty="0">
                <a:solidFill>
                  <a:srgbClr val="FF0000"/>
                </a:solidFill>
                <a:ea typeface="+mn-ea"/>
                <a:cs typeface="+mn-cs"/>
              </a:rPr>
              <a:t>1093 Դատական և հանրային պաշտպանություն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04" y="793377"/>
            <a:ext cx="10970623" cy="50426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hy-AM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11001 Հանրային պաշտպանության ծառայություն</a:t>
            </a:r>
          </a:p>
          <a:p>
            <a:pPr marL="0" indent="0" algn="just">
              <a:buNone/>
            </a:pPr>
            <a:r>
              <a:rPr lang="en-US" sz="1800" dirty="0" err="1">
                <a:latin typeface="+mj-lt"/>
              </a:rPr>
              <a:t>Հանրային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պաշտպանի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գրասենյակի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գործունեության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որակական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ցուցանիշներ</a:t>
            </a:r>
            <a:r>
              <a:rPr lang="hy-AM" sz="1800" dirty="0">
                <a:latin typeface="+mj-lt"/>
              </a:rPr>
              <a:t>, որոնք չեն ընդգրկվել</a:t>
            </a:r>
          </a:p>
          <a:p>
            <a:pPr algn="just"/>
            <a:r>
              <a:rPr lang="en-US" sz="1800" dirty="0" err="1">
                <a:latin typeface="+mj-lt"/>
              </a:rPr>
              <a:t>Հանրային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պաշտպանների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նկատմամբ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հարուցված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կարգապահական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վարույթների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թիվը</a:t>
            </a:r>
            <a:r>
              <a:rPr lang="en-US" sz="1800" dirty="0">
                <a:latin typeface="+mj-lt"/>
              </a:rPr>
              <a:t>՝ </a:t>
            </a:r>
            <a:r>
              <a:rPr lang="en-US" sz="1800" dirty="0" err="1">
                <a:latin typeface="+mj-lt"/>
              </a:rPr>
              <a:t>տոկոսային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արտահայտությամբ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ելնելով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նախորդ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տարվա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վիճակագրական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տվյալներից</a:t>
            </a:r>
            <a:r>
              <a:rPr lang="en-US" sz="1800" dirty="0">
                <a:latin typeface="+mj-lt"/>
              </a:rPr>
              <a:t>:</a:t>
            </a:r>
            <a:endParaRPr lang="hy-AM" sz="1800" dirty="0">
              <a:latin typeface="+mj-lt"/>
            </a:endParaRPr>
          </a:p>
          <a:p>
            <a:pPr algn="just"/>
            <a:r>
              <a:rPr lang="en-US" sz="1800" dirty="0" err="1">
                <a:latin typeface="+mj-lt"/>
              </a:rPr>
              <a:t>Մինչդատական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վարույթների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մասով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պետք</a:t>
            </a:r>
            <a:r>
              <a:rPr lang="en-US" sz="1800" dirty="0">
                <a:latin typeface="+mj-lt"/>
              </a:rPr>
              <a:t> է </a:t>
            </a:r>
            <a:r>
              <a:rPr lang="en-US" sz="1800" dirty="0" err="1">
                <a:latin typeface="+mj-lt"/>
              </a:rPr>
              <a:t>հասկանալ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հետևյալ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կերպ</a:t>
            </a:r>
            <a:r>
              <a:rPr lang="en-US" sz="1800" dirty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en-US" sz="1800" dirty="0">
                <a:latin typeface="+mj-lt"/>
              </a:rPr>
              <a:t>ա/ </a:t>
            </a:r>
            <a:r>
              <a:rPr lang="en-US" sz="1800" dirty="0" err="1">
                <a:latin typeface="+mj-lt"/>
              </a:rPr>
              <a:t>մինչդատական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վարույթները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որոնք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վերաբերվում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են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քրեական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գործերին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նրանք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անցնում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են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նախաքննության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կամ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նաև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հետաքննության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փուլերը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միասին</a:t>
            </a:r>
            <a:r>
              <a:rPr lang="en-US" sz="1800" dirty="0">
                <a:latin typeface="+mj-lt"/>
              </a:rPr>
              <a:t>: </a:t>
            </a:r>
            <a:r>
              <a:rPr lang="en-US" sz="1800" dirty="0" err="1">
                <a:latin typeface="+mj-lt"/>
              </a:rPr>
              <a:t>Հետևաբար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պետք</a:t>
            </a:r>
            <a:r>
              <a:rPr lang="en-US" sz="1800" dirty="0">
                <a:latin typeface="+mj-lt"/>
              </a:rPr>
              <a:t> է </a:t>
            </a:r>
            <a:r>
              <a:rPr lang="en-US" sz="1800" dirty="0" err="1">
                <a:latin typeface="+mj-lt"/>
              </a:rPr>
              <a:t>ունենանք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տվյալներ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թե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ընդհանուր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քրեական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գործերի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թվաքանակից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որքան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գործերն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են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ավարտվել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կամ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այսպես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ասած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կարճվել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մինչդատական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վարույթում</a:t>
            </a:r>
            <a:r>
              <a:rPr lang="en-US" sz="1800" dirty="0">
                <a:latin typeface="+mj-lt"/>
              </a:rPr>
              <a:t> և </a:t>
            </a:r>
            <a:r>
              <a:rPr lang="en-US" sz="1800" dirty="0" err="1">
                <a:latin typeface="+mj-lt"/>
              </a:rPr>
              <a:t>որքանն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են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անցել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դատական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փուլ</a:t>
            </a:r>
            <a:r>
              <a:rPr lang="en-US" sz="1800" dirty="0">
                <a:latin typeface="+mj-lt"/>
              </a:rPr>
              <a:t>, և </a:t>
            </a:r>
            <a:r>
              <a:rPr lang="en-US" sz="1800" dirty="0" err="1">
                <a:latin typeface="+mj-lt"/>
              </a:rPr>
              <a:t>այդ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բոլոր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գործերից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որքանն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են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ավարտվել</a:t>
            </a:r>
            <a:r>
              <a:rPr lang="en-US" sz="1800" dirty="0">
                <a:latin typeface="+mj-lt"/>
              </a:rPr>
              <a:t> ի </a:t>
            </a:r>
            <a:r>
              <a:rPr lang="en-US" sz="1800" dirty="0" err="1">
                <a:latin typeface="+mj-lt"/>
              </a:rPr>
              <a:t>նպաստ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դիմորդների</a:t>
            </a:r>
            <a:r>
              <a:rPr lang="en-US" sz="1800" dirty="0">
                <a:latin typeface="+mj-lt"/>
              </a:rPr>
              <a:t>՝ </a:t>
            </a:r>
            <a:r>
              <a:rPr lang="en-US" sz="1800" dirty="0" err="1">
                <a:latin typeface="+mj-lt"/>
              </a:rPr>
              <a:t>ներառյալ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արդարացման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հիմքով</a:t>
            </a:r>
            <a:r>
              <a:rPr lang="en-US" sz="1800" dirty="0">
                <a:latin typeface="+mj-lt"/>
              </a:rPr>
              <a:t>:</a:t>
            </a:r>
          </a:p>
          <a:p>
            <a:pPr marL="0" indent="0" algn="just">
              <a:buNone/>
            </a:pPr>
            <a:r>
              <a:rPr lang="en-US" sz="1800" dirty="0">
                <a:latin typeface="+mj-lt"/>
              </a:rPr>
              <a:t>բ/ </a:t>
            </a:r>
            <a:r>
              <a:rPr lang="en-US" sz="1800" dirty="0" err="1">
                <a:latin typeface="+mj-lt"/>
              </a:rPr>
              <a:t>բացի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քրեական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գործերից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մնացած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գործերով</a:t>
            </a:r>
            <a:r>
              <a:rPr lang="en-US" sz="1800" dirty="0">
                <a:latin typeface="+mj-lt"/>
              </a:rPr>
              <a:t> /</a:t>
            </a:r>
            <a:r>
              <a:rPr lang="en-US" sz="1800" dirty="0" err="1">
                <a:latin typeface="+mj-lt"/>
              </a:rPr>
              <a:t>քաղաքացիական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վարչական</a:t>
            </a:r>
            <a:r>
              <a:rPr lang="en-US" sz="1800" dirty="0">
                <a:latin typeface="+mj-lt"/>
              </a:rPr>
              <a:t> և </a:t>
            </a:r>
            <a:r>
              <a:rPr lang="en-US" sz="1800" dirty="0" err="1">
                <a:latin typeface="+mj-lt"/>
              </a:rPr>
              <a:t>այլն</a:t>
            </a:r>
            <a:r>
              <a:rPr lang="en-US" sz="1800" dirty="0">
                <a:latin typeface="+mj-lt"/>
              </a:rPr>
              <a:t>/ </a:t>
            </a:r>
            <a:r>
              <a:rPr lang="en-US" sz="1800" dirty="0" err="1">
                <a:latin typeface="+mj-lt"/>
              </a:rPr>
              <a:t>ընդհանուր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դիմումների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քանակից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որքանն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են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լուծում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ստացել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արտադատական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կարգով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ինչպես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նաև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որքանն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են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լուծվել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դատական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կարգով</a:t>
            </a:r>
            <a:r>
              <a:rPr lang="en-US" sz="1800" dirty="0">
                <a:latin typeface="+mj-lt"/>
              </a:rPr>
              <a:t> և </a:t>
            </a:r>
            <a:r>
              <a:rPr lang="en-US" sz="1800" dirty="0" err="1">
                <a:latin typeface="+mj-lt"/>
              </a:rPr>
              <a:t>այդ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ընդհանուր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դիմումներից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որքանն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են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լուծվել</a:t>
            </a:r>
            <a:r>
              <a:rPr lang="en-US" sz="1800" dirty="0">
                <a:latin typeface="+mj-lt"/>
              </a:rPr>
              <a:t> ի </a:t>
            </a:r>
            <a:r>
              <a:rPr lang="en-US" sz="1800" dirty="0" err="1">
                <a:latin typeface="+mj-lt"/>
              </a:rPr>
              <a:t>օգուտ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դիմորդների</a:t>
            </a:r>
            <a:r>
              <a:rPr lang="en-US" sz="1800" dirty="0">
                <a:latin typeface="+mj-lt"/>
              </a:rPr>
              <a:t>:  </a:t>
            </a:r>
          </a:p>
          <a:p>
            <a:pPr marL="0" indent="0" algn="just">
              <a:buNone/>
            </a:pPr>
            <a:r>
              <a:rPr lang="en-US" sz="1800" dirty="0">
                <a:latin typeface="+mj-lt"/>
              </a:rPr>
              <a:t>գ/ </a:t>
            </a:r>
            <a:r>
              <a:rPr lang="en-US" sz="1800" dirty="0" err="1">
                <a:latin typeface="+mj-lt"/>
              </a:rPr>
              <a:t>հանրային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պաշտպանի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գրասենյակի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գործունեության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դեմ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ուղղված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դիմում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բողոքների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քանակը</a:t>
            </a:r>
            <a:r>
              <a:rPr lang="en-US" sz="1800" dirty="0">
                <a:latin typeface="+mj-lt"/>
              </a:rPr>
              <a:t> և </a:t>
            </a:r>
            <a:r>
              <a:rPr lang="en-US" sz="1800" dirty="0" err="1">
                <a:latin typeface="+mj-lt"/>
              </a:rPr>
              <a:t>բնույթը</a:t>
            </a:r>
            <a:r>
              <a:rPr lang="en-US" sz="1800" dirty="0">
                <a:latin typeface="+mj-lt"/>
              </a:rPr>
              <a:t>:</a:t>
            </a: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28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8903" y="1528354"/>
            <a:ext cx="10332720" cy="4025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11003 </a:t>
            </a:r>
            <a:r>
              <a:rPr lang="hy-AM" sz="28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Փորձաքննությունների ծառայությունների տրամադրում</a:t>
            </a:r>
            <a:endParaRPr lang="en-US" sz="2800" dirty="0">
              <a:solidFill>
                <a:srgbClr val="0070C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hy-AM" dirty="0">
                <a:latin typeface="+mj-lt"/>
              </a:rPr>
              <a:t>Արդյունքային չափորոշիչներում նշված են փորձաքննությունների ընդհանուր թիվը և մանրամասն բացված են ըստ տեսակների և նշված են հստակ քանակական ցուցանիշներ</a:t>
            </a:r>
            <a:r>
              <a:rPr lang="en-US" dirty="0">
                <a:latin typeface="+mj-lt"/>
              </a:rPr>
              <a:t>,</a:t>
            </a:r>
            <a:r>
              <a:rPr lang="hy-AM" dirty="0">
                <a:latin typeface="+mj-lt"/>
              </a:rPr>
              <a:t> սակայն 2019թ. ինն ամիսների հաշվետվությունից արդեն իսկ երևում է, որ ոչ մի փորձաքննության թիվ </a:t>
            </a:r>
            <a:r>
              <a:rPr lang="en-US" dirty="0" err="1">
                <a:latin typeface="+mj-lt"/>
              </a:rPr>
              <a:t>ըստ</a:t>
            </a:r>
            <a:r>
              <a:rPr lang="en-US" dirty="0">
                <a:latin typeface="+mj-lt"/>
              </a:rPr>
              <a:t> </a:t>
            </a:r>
            <a:r>
              <a:rPr lang="hy-AM" dirty="0">
                <a:latin typeface="+mj-lt"/>
              </a:rPr>
              <a:t>տեսակների</a:t>
            </a:r>
            <a:r>
              <a:rPr lang="en-US" dirty="0">
                <a:latin typeface="+mj-lt"/>
              </a:rPr>
              <a:t> </a:t>
            </a:r>
            <a:r>
              <a:rPr lang="hy-AM" dirty="0">
                <a:latin typeface="+mj-lt"/>
              </a:rPr>
              <a:t>հնարավոր չէ հստակ կանխատեսել, ուստի </a:t>
            </a:r>
            <a:r>
              <a:rPr lang="en-US" dirty="0" err="1">
                <a:latin typeface="+mj-lt"/>
              </a:rPr>
              <a:t>դա</a:t>
            </a:r>
            <a:r>
              <a:rPr lang="en-US" dirty="0">
                <a:latin typeface="+mj-lt"/>
              </a:rPr>
              <a:t> </a:t>
            </a:r>
            <a:r>
              <a:rPr lang="hy-AM" dirty="0">
                <a:latin typeface="+mj-lt"/>
              </a:rPr>
              <a:t>դառնում է անիմաստ և ձևական: Փորձաքննությունների քանակը բավական է նշել մեկ թվով:</a:t>
            </a: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FF0000"/>
                </a:solidFill>
                <a:latin typeface="+mj-lt"/>
              </a:rPr>
              <a:t>Առաջարկվել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էր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ներառե</a:t>
            </a:r>
            <a:r>
              <a:rPr lang="hy-AM" dirty="0">
                <a:solidFill>
                  <a:srgbClr val="FF0000"/>
                </a:solidFill>
                <a:latin typeface="+mj-lt"/>
              </a:rPr>
              <a:t>լ՝ «Կրկնակի  փորձաքննությունների թիվը նույն հարցի վերաբերյալ» ցուցանիշ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որը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չի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ընդունվել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710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5404" y="1067696"/>
            <a:ext cx="76896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2800" dirty="0">
                <a:solidFill>
                  <a:srgbClr val="0070C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11001 Քրեակատարողական ծառայություններ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57846" y="418011"/>
            <a:ext cx="6969034" cy="649685"/>
          </a:xfrm>
        </p:spPr>
        <p:txBody>
          <a:bodyPr>
            <a:normAutofit/>
          </a:bodyPr>
          <a:lstStyle/>
          <a:p>
            <a:r>
              <a:rPr lang="hy-AM" sz="2600" i="1" dirty="0">
                <a:solidFill>
                  <a:srgbClr val="FF0000"/>
                </a:solidFill>
                <a:ea typeface="+mn-ea"/>
                <a:cs typeface="+mn-cs"/>
              </a:rPr>
              <a:t>1120 Քրեակատարողական ծառայություններ</a:t>
            </a: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293223" y="1813369"/>
            <a:ext cx="9575073" cy="3396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y-AM" sz="20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Առաջարկվել էր ավելացնել որակական ցուցանիշներ, որոնք չեն ընդունվել</a:t>
            </a: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i="1" dirty="0">
                <a:solidFill>
                  <a:prstClr val="black"/>
                </a:solidFill>
                <a:latin typeface="+mj-lt"/>
              </a:rPr>
              <a:t>Նշված է աշխատանքով ապահովված դատապարտյալների և կալանավորվածների թիվը: Նպատակահարմար կլիներ ունենալ ցուցանիշ թե քանի տոկոս է ապահովվել աշխատանքով՝ աշխատունակ և աշխատել ցանկացող դատապարտյալներից: </a:t>
            </a: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i="1" dirty="0">
                <a:solidFill>
                  <a:prstClr val="black"/>
                </a:solidFill>
                <a:latin typeface="+mj-lt"/>
              </a:rPr>
              <a:t>Մշակութային կամ մարզական միջոցառումներին մասնակցած դատապարտյալների տոկոսային հարաբերությունը ընդհանուր դատապարտյալների թվին, կամ միջոցառման մասնակիցների տոկոսային հարաբերությունը միջոցառման անցկացման վայրի առավելագույն նստատեղերին:</a:t>
            </a: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i="1" dirty="0">
                <a:solidFill>
                  <a:prstClr val="black"/>
                </a:solidFill>
                <a:latin typeface="+mj-lt"/>
              </a:rPr>
              <a:t>Իրավաբանական և սոցիալական խորհրդատվություններ ստացած դատապարտյալների բավարարվածության աստիճանը տոկոսային արտահայտությամբ: </a:t>
            </a:r>
          </a:p>
        </p:txBody>
      </p:sp>
    </p:spTree>
    <p:extLst>
      <p:ext uri="{BB962C8B-B14F-4D97-AF65-F5344CB8AC3E}">
        <p14:creationId xmlns:p14="http://schemas.microsoft.com/office/powerpoint/2010/main" val="2760071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4" y="416859"/>
            <a:ext cx="10515600" cy="597049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y-AM" sz="53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1149 Արդարադատության համակարգի աշխատակիցների վերապատրաստում և հատուկ ուսուցում</a:t>
            </a:r>
          </a:p>
          <a:p>
            <a:pPr marL="0" indent="0">
              <a:buNone/>
            </a:pPr>
            <a:endParaRPr lang="en-US" sz="5300" dirty="0">
              <a:solidFill>
                <a:srgbClr val="0070C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hy-AM" sz="4200" dirty="0">
                <a:latin typeface="+mj-lt"/>
              </a:rPr>
              <a:t>Այս ծրագրի տակ ընդգրկված է</a:t>
            </a:r>
            <a:r>
              <a:rPr lang="en-US" sz="4200" dirty="0">
                <a:latin typeface="+mj-lt"/>
              </a:rPr>
              <a:t> 3</a:t>
            </a:r>
            <a:r>
              <a:rPr lang="hy-AM" sz="4200" dirty="0">
                <a:latin typeface="+mj-lt"/>
              </a:rPr>
              <a:t> միջոցառում</a:t>
            </a:r>
            <a:r>
              <a:rPr lang="en-US" sz="4200" dirty="0">
                <a:latin typeface="+mj-lt"/>
              </a:rPr>
              <a:t>`</a:t>
            </a:r>
            <a:r>
              <a:rPr lang="hy-AM" sz="4200" dirty="0">
                <a:latin typeface="+mj-lt"/>
              </a:rPr>
              <a:t> Հատուկ ծառայողների վերապատրաստում և հատուկ ուսուցում, Դատավորների, դատախազների վերապատրաստում և ուսուցման ծառայություններ, </a:t>
            </a:r>
            <a:r>
              <a:rPr lang="en-US" sz="4200" dirty="0">
                <a:latin typeface="+mj-lt"/>
              </a:rPr>
              <a:t>Հ</a:t>
            </a:r>
            <a:r>
              <a:rPr lang="hy-AM" sz="4200" dirty="0">
                <a:latin typeface="+mj-lt"/>
              </a:rPr>
              <a:t>անրապետական գործադիր մարմիններում հակակո</a:t>
            </a:r>
            <a:r>
              <a:rPr lang="en-US" sz="4200" dirty="0">
                <a:latin typeface="+mj-lt"/>
              </a:rPr>
              <a:t>ռ</a:t>
            </a:r>
            <a:r>
              <a:rPr lang="hy-AM" sz="4200" dirty="0">
                <a:latin typeface="+mj-lt"/>
              </a:rPr>
              <a:t>ուպցիոն ծրագերրի իրականացման պատասխանատուների վերապատրաստում: Այստեղ նշված են օրինակ՝ վերապատրաստման ծրագրերի քանակը, ուսուցման խմբերի քանակը և այլն: Նշված են շատ մանրամասն քանակակ</a:t>
            </a:r>
            <a:r>
              <a:rPr lang="en-US" sz="4200" dirty="0">
                <a:latin typeface="+mj-lt"/>
              </a:rPr>
              <a:t>ա</a:t>
            </a:r>
            <a:r>
              <a:rPr lang="hy-AM" sz="4200" dirty="0">
                <a:latin typeface="+mj-lt"/>
              </a:rPr>
              <a:t>ն ցուցանիշներ, սակայն տվյալ միջոցառումներում չկա գոնե մեկ ցուցանիշ, որը կբնութագրի անցկացվող վերապատրաստումների նպատակայնությունը, վերապատրաստման արդյունքում նրանց աշխատանքի արդյունքի որակի բարելավումը</a:t>
            </a:r>
            <a:r>
              <a:rPr lang="en-US" sz="4200" dirty="0">
                <a:latin typeface="+mj-lt"/>
              </a:rPr>
              <a:t> և </a:t>
            </a:r>
            <a:r>
              <a:rPr lang="en-US" sz="4200" dirty="0" err="1">
                <a:latin typeface="+mj-lt"/>
              </a:rPr>
              <a:t>այլն</a:t>
            </a:r>
            <a:r>
              <a:rPr lang="hy-AM" sz="4200" dirty="0">
                <a:latin typeface="+mj-lt"/>
              </a:rPr>
              <a:t>:  Առաջարկվել է</a:t>
            </a:r>
            <a:r>
              <a:rPr lang="en-US" sz="4200" dirty="0">
                <a:latin typeface="+mj-lt"/>
              </a:rPr>
              <a:t>ր</a:t>
            </a:r>
            <a:r>
              <a:rPr lang="hy-AM" sz="4200" dirty="0">
                <a:latin typeface="+mj-lt"/>
              </a:rPr>
              <a:t> սահմանել ցուցանիշներ արդյունավետության  վերաբերյալ, սակայն ոչ մի ցուցանիշ չի ներառվել:</a:t>
            </a:r>
            <a:endParaRPr lang="en-US" sz="42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323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1" y="1207444"/>
            <a:ext cx="10941424" cy="565055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y-AM" dirty="0"/>
              <a:t>2019թ. պետական բյուջեի ընդունումից հետո արդարադատության նախարարության զգալի </a:t>
            </a:r>
            <a:r>
              <a:rPr lang="hy-AM" dirty="0">
                <a:latin typeface="+mj-lt"/>
              </a:rPr>
              <a:t>միջոցառումներում</a:t>
            </a:r>
            <a:r>
              <a:rPr lang="hy-AM" dirty="0"/>
              <a:t> նշված արդյունքային </a:t>
            </a:r>
            <a:r>
              <a:rPr lang="ru-RU" dirty="0"/>
              <a:t>(</a:t>
            </a:r>
            <a:r>
              <a:rPr lang="hy-AM" dirty="0"/>
              <a:t>ոչ ֆինանսական</a:t>
            </a:r>
            <a:r>
              <a:rPr lang="ru-RU" dirty="0"/>
              <a:t>)</a:t>
            </a:r>
            <a:r>
              <a:rPr lang="hy-AM" dirty="0"/>
              <a:t> ցուցանիշները չեն արտահայտում տվյալ միջոցառման նպատակը: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y-AM" dirty="0"/>
              <a:t>2019թ. </a:t>
            </a:r>
            <a:r>
              <a:rPr lang="en-US" dirty="0"/>
              <a:t>ի</a:t>
            </a:r>
            <a:r>
              <a:rPr lang="hy-AM" dirty="0"/>
              <a:t>ննը ամիսների կատարողական հաշվետվությունները</a:t>
            </a:r>
            <a:r>
              <a:rPr lang="en-US" dirty="0"/>
              <a:t> </a:t>
            </a:r>
            <a:r>
              <a:rPr lang="hy-AM" dirty="0"/>
              <a:t>ևս մեկ անգամ ապացուցում են, որ արդյուն</a:t>
            </a:r>
            <a:r>
              <a:rPr lang="en-US" dirty="0"/>
              <a:t>ք</a:t>
            </a:r>
            <a:r>
              <a:rPr lang="hy-AM" dirty="0"/>
              <a:t>ային ցուցանիշների որակը բավարար չէ պատկերացում կազմել</a:t>
            </a:r>
            <a:r>
              <a:rPr lang="en-US" dirty="0" err="1"/>
              <a:t>ու</a:t>
            </a:r>
            <a:r>
              <a:rPr lang="hy-AM" dirty="0"/>
              <a:t> տվյալ միջոցառման որակի </a:t>
            </a:r>
            <a:r>
              <a:rPr lang="en-US" dirty="0"/>
              <a:t>և </a:t>
            </a:r>
            <a:r>
              <a:rPr lang="hy-AM" dirty="0"/>
              <a:t>արդյունավետության համար, քանի որ՝</a:t>
            </a:r>
          </a:p>
          <a:p>
            <a:pPr algn="just">
              <a:lnSpc>
                <a:spcPct val="150000"/>
              </a:lnSpc>
            </a:pPr>
            <a:r>
              <a:rPr lang="hy-AM" dirty="0"/>
              <a:t>Հաշվետու ժամանակահատվածի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hy-AM" dirty="0"/>
              <a:t>ցուցանիշների </a:t>
            </a:r>
            <a:r>
              <a:rPr lang="en-US" dirty="0" err="1"/>
              <a:t>արժեքների</a:t>
            </a:r>
            <a:r>
              <a:rPr lang="en-US" dirty="0"/>
              <a:t> </a:t>
            </a:r>
            <a:r>
              <a:rPr lang="en-US" dirty="0" err="1"/>
              <a:t>կատարողական</a:t>
            </a:r>
            <a:r>
              <a:rPr lang="hy-AM" dirty="0"/>
              <a:t>ները խիստ տարբերվում են </a:t>
            </a:r>
            <a:r>
              <a:rPr lang="en-US" dirty="0" err="1"/>
              <a:t>դրանց</a:t>
            </a:r>
            <a:r>
              <a:rPr lang="en-US" dirty="0"/>
              <a:t> </a:t>
            </a:r>
            <a:r>
              <a:rPr lang="hy-AM" dirty="0"/>
              <a:t>պլանայիններից, </a:t>
            </a:r>
            <a:r>
              <a:rPr lang="en-US" dirty="0" err="1"/>
              <a:t>դրանով</a:t>
            </a:r>
            <a:r>
              <a:rPr lang="en-US" dirty="0"/>
              <a:t> </a:t>
            </a:r>
            <a:r>
              <a:rPr lang="en-US" dirty="0" err="1"/>
              <a:t>իսկ</a:t>
            </a:r>
            <a:r>
              <a:rPr lang="hy-AM" dirty="0"/>
              <a:t> աննպատակահարմար դարձն</a:t>
            </a:r>
            <a:r>
              <a:rPr lang="en-US" dirty="0" err="1"/>
              <a:t>ելով</a:t>
            </a:r>
            <a:r>
              <a:rPr lang="hy-AM" dirty="0"/>
              <a:t> դրան</a:t>
            </a:r>
            <a:r>
              <a:rPr lang="en-US" dirty="0"/>
              <a:t>ց</a:t>
            </a:r>
            <a:r>
              <a:rPr lang="hy-AM" dirty="0"/>
              <a:t>,</a:t>
            </a:r>
            <a:r>
              <a:rPr lang="en-US" dirty="0"/>
              <a:t> </a:t>
            </a:r>
            <a:endParaRPr lang="hy-AM" dirty="0"/>
          </a:p>
          <a:p>
            <a:pPr algn="just">
              <a:lnSpc>
                <a:spcPct val="150000"/>
              </a:lnSpc>
            </a:pPr>
            <a:r>
              <a:rPr lang="hy-AM" dirty="0"/>
              <a:t>Բացակայում են այն հիմնական որակական ցուցանիշները որոնց շնորհիվ հնարավոր է գնահատել միջոցառման որակը և արդյունավետությունը: </a:t>
            </a:r>
          </a:p>
          <a:p>
            <a:pPr algn="just">
              <a:lnSpc>
                <a:spcPct val="150000"/>
              </a:lnSpc>
            </a:pPr>
            <a:endParaRPr lang="hy-AM" dirty="0"/>
          </a:p>
          <a:p>
            <a:pPr marL="0" indent="0" algn="just">
              <a:lnSpc>
                <a:spcPct val="150000"/>
              </a:lnSpc>
              <a:buNone/>
            </a:pPr>
            <a:endParaRPr lang="hy-AM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75012" y="332420"/>
            <a:ext cx="87674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solidFill>
                  <a:srgbClr val="5B9BD5">
                    <a:lumMod val="75000"/>
                  </a:srgbClr>
                </a:solidFill>
                <a:ea typeface="+mj-ea"/>
                <a:cs typeface="+mj-cs"/>
              </a:rPr>
              <a:t>2019</a:t>
            </a:r>
            <a:r>
              <a:rPr lang="hy-AM" sz="2500" dirty="0">
                <a:solidFill>
                  <a:srgbClr val="5B9BD5">
                    <a:lumMod val="75000"/>
                  </a:srgbClr>
                </a:solidFill>
                <a:ea typeface="+mj-ea"/>
                <a:cs typeface="+mj-cs"/>
              </a:rPr>
              <a:t>թ. </a:t>
            </a:r>
            <a:r>
              <a:rPr lang="en-US" sz="2500" dirty="0">
                <a:solidFill>
                  <a:srgbClr val="5B9BD5">
                    <a:lumMod val="75000"/>
                  </a:srgbClr>
                </a:solidFill>
                <a:ea typeface="+mj-ea"/>
                <a:cs typeface="+mj-cs"/>
              </a:rPr>
              <a:t>ի</a:t>
            </a:r>
            <a:r>
              <a:rPr lang="hy-AM" sz="2500" dirty="0">
                <a:solidFill>
                  <a:srgbClr val="5B9BD5">
                    <a:lumMod val="75000"/>
                  </a:srgbClr>
                </a:solidFill>
                <a:ea typeface="+mj-ea"/>
                <a:cs typeface="+mj-cs"/>
              </a:rPr>
              <a:t>նն ամիսների ոչ ֆինանսական ցուցանիշների վերլուծություն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1687"/>
              </p:ext>
            </p:extLst>
          </p:nvPr>
        </p:nvGraphicFramePr>
        <p:xfrm>
          <a:off x="431076" y="587828"/>
          <a:ext cx="11260182" cy="6154452"/>
        </p:xfrm>
        <a:graphic>
          <a:graphicData uri="http://schemas.openxmlformats.org/drawingml/2006/table">
            <a:tbl>
              <a:tblPr/>
              <a:tblGrid>
                <a:gridCol w="1494376">
                  <a:extLst>
                    <a:ext uri="{9D8B030D-6E8A-4147-A177-3AD203B41FA5}">
                      <a16:colId xmlns:a16="http://schemas.microsoft.com/office/drawing/2014/main" val="3785089950"/>
                    </a:ext>
                  </a:extLst>
                </a:gridCol>
                <a:gridCol w="1204578">
                  <a:extLst>
                    <a:ext uri="{9D8B030D-6E8A-4147-A177-3AD203B41FA5}">
                      <a16:colId xmlns:a16="http://schemas.microsoft.com/office/drawing/2014/main" val="90044735"/>
                    </a:ext>
                  </a:extLst>
                </a:gridCol>
                <a:gridCol w="865898">
                  <a:extLst>
                    <a:ext uri="{9D8B030D-6E8A-4147-A177-3AD203B41FA5}">
                      <a16:colId xmlns:a16="http://schemas.microsoft.com/office/drawing/2014/main" val="1319053143"/>
                    </a:ext>
                  </a:extLst>
                </a:gridCol>
                <a:gridCol w="949696">
                  <a:extLst>
                    <a:ext uri="{9D8B030D-6E8A-4147-A177-3AD203B41FA5}">
                      <a16:colId xmlns:a16="http://schemas.microsoft.com/office/drawing/2014/main" val="224253571"/>
                    </a:ext>
                  </a:extLst>
                </a:gridCol>
                <a:gridCol w="949696">
                  <a:extLst>
                    <a:ext uri="{9D8B030D-6E8A-4147-A177-3AD203B41FA5}">
                      <a16:colId xmlns:a16="http://schemas.microsoft.com/office/drawing/2014/main" val="418039135"/>
                    </a:ext>
                  </a:extLst>
                </a:gridCol>
                <a:gridCol w="1564205">
                  <a:extLst>
                    <a:ext uri="{9D8B030D-6E8A-4147-A177-3AD203B41FA5}">
                      <a16:colId xmlns:a16="http://schemas.microsoft.com/office/drawing/2014/main" val="3820591133"/>
                    </a:ext>
                  </a:extLst>
                </a:gridCol>
                <a:gridCol w="823999">
                  <a:extLst>
                    <a:ext uri="{9D8B030D-6E8A-4147-A177-3AD203B41FA5}">
                      <a16:colId xmlns:a16="http://schemas.microsoft.com/office/drawing/2014/main" val="535209987"/>
                    </a:ext>
                  </a:extLst>
                </a:gridCol>
                <a:gridCol w="860477">
                  <a:extLst>
                    <a:ext uri="{9D8B030D-6E8A-4147-A177-3AD203B41FA5}">
                      <a16:colId xmlns:a16="http://schemas.microsoft.com/office/drawing/2014/main" val="1507497014"/>
                    </a:ext>
                  </a:extLst>
                </a:gridCol>
                <a:gridCol w="2547257">
                  <a:extLst>
                    <a:ext uri="{9D8B030D-6E8A-4147-A177-3AD203B41FA5}">
                      <a16:colId xmlns:a16="http://schemas.microsoft.com/office/drawing/2014/main" val="1423846559"/>
                    </a:ext>
                  </a:extLst>
                </a:gridCol>
              </a:tblGrid>
              <a:tr h="100264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Ծրագրի դասիչը`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1057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664941"/>
                  </a:ext>
                </a:extLst>
              </a:tr>
              <a:tr h="100264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Միջոցառման դասիչը`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11003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512992"/>
                  </a:ext>
                </a:extLst>
              </a:tr>
              <a:tr h="198342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Միջոցառման անվանումը`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Անձնական տվյալների պաշտպանության իրականացում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538575"/>
                  </a:ext>
                </a:extLst>
              </a:tr>
              <a:tr h="100264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Նկարագրությունը`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Անձնական տվյալների պաշտպանության հետ կապված հարաբերությունների սուբյեկտների իրավունքների պաշտպանության ապահովում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349005"/>
                  </a:ext>
                </a:extLst>
              </a:tr>
              <a:tr h="100264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Միջոցառման տեսակը`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Ծառայությունների մատուցում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059650"/>
                  </a:ext>
                </a:extLst>
              </a:tr>
              <a:tr h="786811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 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Տարեկան պլան</a:t>
                      </a:r>
                    </a:p>
                  </a:txBody>
                  <a:tcPr marL="3397" marR="3397" marT="3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Տարեկան ճշտված պլան</a:t>
                      </a:r>
                    </a:p>
                  </a:txBody>
                  <a:tcPr marL="3397" marR="3397" marT="3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Հաշվետու ժամանակահատվածի պլան</a:t>
                      </a:r>
                    </a:p>
                  </a:txBody>
                  <a:tcPr marL="3397" marR="3397" marT="3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Հաշվետու ժամանակահատվածի ճշտված պլան</a:t>
                      </a:r>
                    </a:p>
                  </a:txBody>
                  <a:tcPr marL="3397" marR="3397" marT="3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Փաստ</a:t>
                      </a:r>
                    </a:p>
                  </a:txBody>
                  <a:tcPr marL="3397" marR="3397" marT="3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Հաշվետու ժամանակահատվածի ճշտված պլանի և փաստի տարբերությունը</a:t>
                      </a:r>
                    </a:p>
                  </a:txBody>
                  <a:tcPr marL="3397" marR="3397" marT="3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Տարբերության պատճառը</a:t>
                      </a:r>
                    </a:p>
                  </a:txBody>
                  <a:tcPr marL="3397" marR="3397" marT="3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128158"/>
                  </a:ext>
                </a:extLst>
              </a:tr>
              <a:tr h="688733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Միջոցառումն իրականացնողի անվանումը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ՀՀ արդարադատության նախարարության </a:t>
                      </a:r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անձնական</a:t>
                      </a:r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տվյալների պաշտպանության գործակալություն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 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ՀՀ արդարադատության նախարարության անձնական տվյալների պաշտպանության գործակալություն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 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5862"/>
                  </a:ext>
                </a:extLst>
              </a:tr>
              <a:tr h="10026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y-AM" sz="800" b="1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Արդյունքի չափորոշիչներ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 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08899"/>
                  </a:ext>
                </a:extLst>
              </a:tr>
              <a:tr h="476555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Անձնական տվյալների մշակողների ռեեստրի վարում, ստացված ծանուցումների քանակ, հատ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120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120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41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49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Ծանուցումները ներկայացումը պայմ. է տվյալներ մշակողների կողմից կենսաչափական կամ հատուկ կատեգորիայի անձն. տվյալներ մշակելու մտադրության հետ, որի բացակայության պարագայում առկա չէ նաև ծանուցում ներկայացնելու պարտականություն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403272"/>
                  </a:ext>
                </a:extLst>
              </a:tr>
              <a:tr h="590655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Հարուցված վարույթների թիվ, հատ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15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15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64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-49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Հարուցված վարույթների թիվը պայմանավորված է անձանց դիմումներով, ինչն էլ պայմանավորված է մի կողմից խախտումներով, մյուս կողմից, այդ խախտումներին ընթացք տալու մարդկանց կամահայտնությամբ (ցանկությամբ):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59412"/>
                  </a:ext>
                </a:extLst>
              </a:tr>
              <a:tr h="464264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Տրամադրվող խորհրդատվությունների թիվը, հատ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200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200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150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150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194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-44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Խորհրդատվությունների թիվը կախված է դիմողներից եւ հստակ կանխատեսել հնարավոր չէ: Արդյքունքում, տրամադրվել է նախատեսվածից 44-ով ավելի խորհրդատվություններ:</a:t>
                      </a:r>
                      <a:b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hy-AM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430681"/>
                  </a:ext>
                </a:extLst>
              </a:tr>
              <a:tr h="296420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Անձնական տվյալների մշակմանը վերաբերող հարցերով ֆիզիկական անձանց դիմումների թիվը,հատ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110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110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949741"/>
                  </a:ext>
                </a:extLst>
              </a:tr>
              <a:tr h="58196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Առաջարկությունների, տեղեկանքների, գրությունների, կարծիքների նախապատրաստում, հատ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122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-92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Առաջարկության, տեղ., գր.  թիվը կախված է անձն. տվյալներ մշակողների`  տարբեր պետ. և տեղական մարմինների  դիմումներից, ինչպես նաև անձն. տվյալների մշակում նախատեսող իրավ ակտերի և միջազգային պայմանագրերի նախագծերի քանակից, ինչը ճշգրիտ կանխատեսել հնարավոր չէ: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446308"/>
                  </a:ext>
                </a:extLst>
              </a:tr>
              <a:tr h="198342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Դիմումների և հարցումների պատասխանների միջին ժամկետ,օր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899919"/>
                  </a:ext>
                </a:extLst>
              </a:tr>
              <a:tr h="492576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Միջոցառման վրա կատարվող ծախսը (հազար դրամ)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40,571.90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40,571.90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27,794.10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27,794.10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21,050.80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6,743.30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Տարբերությունը պայմանավորված է թափուր հաստիքներով  և երկրորդ եռամսյակում  նախատեսված  պարգևատրումը հատկացվել է չորրորդ եռամսյակում</a:t>
                      </a:r>
                    </a:p>
                  </a:txBody>
                  <a:tcPr marL="3397" marR="3397" marT="33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04104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05840" y="186284"/>
            <a:ext cx="106854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0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11003</a:t>
            </a:r>
            <a:r>
              <a:rPr lang="hy-AM" sz="20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Անձնական տվյալների պաշտպանության իրականացում</a:t>
            </a:r>
          </a:p>
        </p:txBody>
      </p:sp>
    </p:spTree>
    <p:extLst>
      <p:ext uri="{BB962C8B-B14F-4D97-AF65-F5344CB8AC3E}">
        <p14:creationId xmlns:p14="http://schemas.microsoft.com/office/powerpoint/2010/main" val="194843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764729"/>
              </p:ext>
            </p:extLst>
          </p:nvPr>
        </p:nvGraphicFramePr>
        <p:xfrm>
          <a:off x="548641" y="378819"/>
          <a:ext cx="11220994" cy="6415924"/>
        </p:xfrm>
        <a:graphic>
          <a:graphicData uri="http://schemas.openxmlformats.org/drawingml/2006/table">
            <a:tbl>
              <a:tblPr/>
              <a:tblGrid>
                <a:gridCol w="1489174">
                  <a:extLst>
                    <a:ext uri="{9D8B030D-6E8A-4147-A177-3AD203B41FA5}">
                      <a16:colId xmlns:a16="http://schemas.microsoft.com/office/drawing/2014/main" val="736480460"/>
                    </a:ext>
                  </a:extLst>
                </a:gridCol>
                <a:gridCol w="1200385">
                  <a:extLst>
                    <a:ext uri="{9D8B030D-6E8A-4147-A177-3AD203B41FA5}">
                      <a16:colId xmlns:a16="http://schemas.microsoft.com/office/drawing/2014/main" val="2530050781"/>
                    </a:ext>
                  </a:extLst>
                </a:gridCol>
                <a:gridCol w="862887">
                  <a:extLst>
                    <a:ext uri="{9D8B030D-6E8A-4147-A177-3AD203B41FA5}">
                      <a16:colId xmlns:a16="http://schemas.microsoft.com/office/drawing/2014/main" val="1735081608"/>
                    </a:ext>
                  </a:extLst>
                </a:gridCol>
                <a:gridCol w="946391">
                  <a:extLst>
                    <a:ext uri="{9D8B030D-6E8A-4147-A177-3AD203B41FA5}">
                      <a16:colId xmlns:a16="http://schemas.microsoft.com/office/drawing/2014/main" val="3691532208"/>
                    </a:ext>
                  </a:extLst>
                </a:gridCol>
                <a:gridCol w="946391">
                  <a:extLst>
                    <a:ext uri="{9D8B030D-6E8A-4147-A177-3AD203B41FA5}">
                      <a16:colId xmlns:a16="http://schemas.microsoft.com/office/drawing/2014/main" val="463702433"/>
                    </a:ext>
                  </a:extLst>
                </a:gridCol>
                <a:gridCol w="1558760">
                  <a:extLst>
                    <a:ext uri="{9D8B030D-6E8A-4147-A177-3AD203B41FA5}">
                      <a16:colId xmlns:a16="http://schemas.microsoft.com/office/drawing/2014/main" val="2779725407"/>
                    </a:ext>
                  </a:extLst>
                </a:gridCol>
                <a:gridCol w="821133">
                  <a:extLst>
                    <a:ext uri="{9D8B030D-6E8A-4147-A177-3AD203B41FA5}">
                      <a16:colId xmlns:a16="http://schemas.microsoft.com/office/drawing/2014/main" val="2237035023"/>
                    </a:ext>
                  </a:extLst>
                </a:gridCol>
                <a:gridCol w="979244">
                  <a:extLst>
                    <a:ext uri="{9D8B030D-6E8A-4147-A177-3AD203B41FA5}">
                      <a16:colId xmlns:a16="http://schemas.microsoft.com/office/drawing/2014/main" val="2733034853"/>
                    </a:ext>
                  </a:extLst>
                </a:gridCol>
                <a:gridCol w="2416629">
                  <a:extLst>
                    <a:ext uri="{9D8B030D-6E8A-4147-A177-3AD203B41FA5}">
                      <a16:colId xmlns:a16="http://schemas.microsoft.com/office/drawing/2014/main" val="749808100"/>
                    </a:ext>
                  </a:extLst>
                </a:gridCol>
              </a:tblGrid>
              <a:tr h="100712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Ծրագրի դասիչը`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1120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791281"/>
                  </a:ext>
                </a:extLst>
              </a:tr>
              <a:tr h="100712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Միջոցառման դասիչը`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11002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75029"/>
                  </a:ext>
                </a:extLst>
              </a:tr>
              <a:tr h="199171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Միջոցառման անվանումը`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Պրոբացիայի ծառայություններ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124497"/>
                  </a:ext>
                </a:extLst>
              </a:tr>
              <a:tr h="100712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Նկարագրությունը`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Հասարակության անվտանգության ապահովումը՛ կրկնահանցագործության կանխարգելման և կրճատման միջոցով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904853"/>
                  </a:ext>
                </a:extLst>
              </a:tr>
              <a:tr h="100712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Միջոցառման տեսակը`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Ծառայությունների մատուցում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061633"/>
                  </a:ext>
                </a:extLst>
              </a:tr>
              <a:tr h="49454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 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Տարեկան պլան</a:t>
                      </a:r>
                    </a:p>
                  </a:txBody>
                  <a:tcPr marL="3487" marR="3487" marT="3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Տարեկան ճշտված պլան</a:t>
                      </a:r>
                    </a:p>
                  </a:txBody>
                  <a:tcPr marL="3487" marR="3487" marT="3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Հաշվետու ժամանակահատվածի պլան</a:t>
                      </a:r>
                    </a:p>
                  </a:txBody>
                  <a:tcPr marL="3487" marR="3487" marT="3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Հաշվետու ժամանակահատվածի ճշտված պլան</a:t>
                      </a:r>
                    </a:p>
                  </a:txBody>
                  <a:tcPr marL="3487" marR="3487" marT="3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Փաստ</a:t>
                      </a:r>
                    </a:p>
                  </a:txBody>
                  <a:tcPr marL="3487" marR="3487" marT="3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Հաշվետու ժամանակահատվածի ճշտված պլանի և փաստի տարբերությունը</a:t>
                      </a:r>
                    </a:p>
                  </a:txBody>
                  <a:tcPr marL="3487" marR="3487" marT="3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Տարբերության պատճառը</a:t>
                      </a:r>
                    </a:p>
                  </a:txBody>
                  <a:tcPr marL="3487" marR="3487" marT="3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867734"/>
                  </a:ext>
                </a:extLst>
              </a:tr>
              <a:tr h="297631"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Միջոցառումն իրականացնողի անվանումը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Պրոբացիայի ծառայություն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 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Պրոբացիայի ծառայություն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 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779487"/>
                  </a:ext>
                </a:extLst>
              </a:tr>
              <a:tr h="10071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y-AM" sz="800" b="1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Արդյունքի չափորոշիչներ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 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386305"/>
                  </a:ext>
                </a:extLst>
              </a:tr>
              <a:tr h="986845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Պրոբացիայի տակ գտնվող </a:t>
                      </a:r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շահառուների</a:t>
                      </a:r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թիվ, մարդ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4600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4600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4000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4000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2977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1023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Տարբերությունը պայմ. է դատարանների կողմից նշ.պատիժների թվով, ինչպես նաև 01.11.2018թ. &lt;Էրեբունի-Երևանի հիմնադրման 2800-ամյակի և Հայաստանի առաջին Հանրապետության անկախության հռչակման 100-ամյակի կապ. քր. գործերով համաներում  հայտարարելու մասին&gt;  ՀՀ օրենքով: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737834"/>
                  </a:ext>
                </a:extLst>
              </a:tr>
              <a:tr h="494549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Մասնագիտական վերապատրաստում անցած շահառուների թիվ,մարդ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64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Շահառուները դասընթացներին մասնակցելու ցանկություն չեն հայտնել և դասընթացները դադարեցվել են՛ պայմանավորված շահառուների քիչ թվով: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128923"/>
                  </a:ext>
                </a:extLst>
              </a:tr>
              <a:tr h="691468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Վերասոցիալականացման ծրագրերին մասնակցած շահառուների թիվ,մարդ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150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150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457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-357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Շահառուները մասնակցել են տարբեր մշակութային, մարզական միջոցառումներին, համապետական շաբաթօրյակին,  այցելել են եկեղեցիներ, որը հնարավոր է եղել կազմակերպել նոր ձեռք բերված համագործակցության շրջանակներում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418566"/>
                  </a:ext>
                </a:extLst>
              </a:tr>
              <a:tr h="29763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Հոգեբանական  օգնություն ստացող շահառուների թիվ,մարդ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250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250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198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52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Ներկայացված է հոգեբանական աջակցություն ստանալու ցանկություն հայտնած շահառուների թիվը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189425"/>
                  </a:ext>
                </a:extLst>
              </a:tr>
              <a:tr h="396090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Իրականացվող մշակութային միջոցառումների թիվ,թիվ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27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-7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Ներկայացված է փաստացի իրականացված միջոցառումների թիվը </a:t>
                      </a:r>
                      <a:b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hy-AM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31987"/>
                  </a:ext>
                </a:extLst>
              </a:tr>
              <a:tr h="494549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Մշակութային միջոցառումներին մասնակցող շահառուների թիվ, մարդ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225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-25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Ներկայացված է մշակութային միջոցառումներին մասնակցած շահառուների թիվը  </a:t>
                      </a:r>
                      <a:b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hy-AM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255314"/>
                  </a:ext>
                </a:extLst>
              </a:tr>
              <a:tr h="593008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Հանրային աշխատանքներ պատժատեսակում ներգրավված շահառուների թիվ,մարդ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400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205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195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Տարբերությունը պայմանավորված է դատարանների կողմից նշանակված պատիժների թվով, ինչպես նաև իրականացված համաներմամբ</a:t>
                      </a:r>
                      <a:b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hy-AM" sz="8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endParaRPr lang="hy-AM" sz="800" b="0" i="0" u="none" strike="noStrike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264126"/>
                  </a:ext>
                </a:extLst>
              </a:tr>
              <a:tr h="494549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Միջոցառման վրա կատարվող ծախսը (հազար դրամ)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535,397.60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535,397.60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369,820.60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369,820.60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280,829.80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88,990.80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Տարբերությունը պայմանավորված է թափուր հաստիքներով և բացի դրանից որոշ  ծառայություններ և ապրանքներ  ձեռք են բերվել  նախատեսվածից ցածր գներով:</a:t>
                      </a:r>
                    </a:p>
                  </a:txBody>
                  <a:tcPr marL="3487" marR="3487" marT="34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89564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656798" y="9487"/>
            <a:ext cx="4499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US" sz="20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11002</a:t>
            </a:r>
            <a:r>
              <a:rPr lang="hy-AM" sz="20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Պրոբացիայի ծառայություններ</a:t>
            </a:r>
          </a:p>
        </p:txBody>
      </p:sp>
    </p:spTree>
    <p:extLst>
      <p:ext uri="{BB962C8B-B14F-4D97-AF65-F5344CB8AC3E}">
        <p14:creationId xmlns:p14="http://schemas.microsoft.com/office/powerpoint/2010/main" val="371511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50000"/>
              </a:lnSpc>
              <a:buNone/>
            </a:pPr>
            <a:r>
              <a:rPr lang="hy-AM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ՀՀ արդարադատության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hy-AM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նախարարության </a:t>
            </a:r>
            <a:r>
              <a:rPr 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մասով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hy-AM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020</a:t>
            </a:r>
            <a:r>
              <a:rPr lang="hy-AM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թ. </a:t>
            </a:r>
            <a:r>
              <a:rPr 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պետական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բյուջեի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hy-AM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արդյունքային ցուցանիշների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hy-AM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վերլուծությ</a:t>
            </a:r>
            <a:r>
              <a:rPr 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ու</a:t>
            </a:r>
            <a:r>
              <a:rPr lang="hy-AM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ն</a:t>
            </a:r>
            <a:endParaRPr lang="en-US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509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ea typeface="+mn-ea"/>
                <a:cs typeface="+mn-cs"/>
              </a:rPr>
              <a:t>ԹԻՀԿ-ի </a:t>
            </a:r>
            <a:r>
              <a:rPr lang="en-US" sz="2800" dirty="0" err="1">
                <a:solidFill>
                  <a:srgbClr val="FF0000"/>
                </a:solidFill>
                <a:ea typeface="+mn-ea"/>
                <a:cs typeface="+mn-cs"/>
              </a:rPr>
              <a:t>կողմից</a:t>
            </a:r>
            <a:r>
              <a:rPr lang="en-US" sz="2800" dirty="0">
                <a:solidFill>
                  <a:srgbClr val="FF0000"/>
                </a:solidFill>
                <a:ea typeface="+mn-ea"/>
                <a:cs typeface="+mn-cs"/>
              </a:rPr>
              <a:t> ա</a:t>
            </a:r>
            <a:r>
              <a:rPr lang="hy-AM" sz="2800" dirty="0">
                <a:solidFill>
                  <a:srgbClr val="FF0000"/>
                </a:solidFill>
                <a:ea typeface="+mn-ea"/>
                <a:cs typeface="+mn-cs"/>
              </a:rPr>
              <a:t>ռաջարկված ցուցանիշներ, որոնք  ներառվել</a:t>
            </a:r>
            <a:br>
              <a:rPr lang="en-US" sz="2800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hy-AM" sz="2800" dirty="0">
                <a:solidFill>
                  <a:srgbClr val="FF0000"/>
                </a:solidFill>
                <a:ea typeface="+mn-ea"/>
                <a:cs typeface="+mn-cs"/>
              </a:rPr>
              <a:t>են</a:t>
            </a:r>
            <a:r>
              <a:rPr lang="en-US" sz="2800" dirty="0">
                <a:solidFill>
                  <a:srgbClr val="FF0000"/>
                </a:solidFill>
                <a:ea typeface="+mn-ea"/>
                <a:cs typeface="+mn-cs"/>
              </a:rPr>
              <a:t> 2020թ. </a:t>
            </a:r>
            <a:r>
              <a:rPr lang="en-US" sz="2800" dirty="0" err="1">
                <a:solidFill>
                  <a:srgbClr val="FF0000"/>
                </a:solidFill>
                <a:ea typeface="+mn-ea"/>
                <a:cs typeface="+mn-cs"/>
              </a:rPr>
              <a:t>պետական</a:t>
            </a:r>
            <a:r>
              <a:rPr lang="en-US" sz="2800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rgbClr val="FF0000"/>
                </a:solidFill>
                <a:ea typeface="+mn-ea"/>
                <a:cs typeface="+mn-cs"/>
              </a:rPr>
              <a:t>բյուջեում</a:t>
            </a:r>
            <a:r>
              <a:rPr lang="en-US" sz="2800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hy-AM" sz="2800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endParaRPr lang="en-US" sz="2800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054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fontAlgn="t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1052 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Քաղաքացիական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կացության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ակտերի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գրանցում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 marL="0" indent="0" fontAlgn="t">
              <a:buNone/>
            </a:pPr>
            <a:r>
              <a:rPr lang="hy-AM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11001 Քաղաքացիական կացության ակտերի գրանցման ծառայությունների տրամադրում</a:t>
            </a:r>
            <a:endParaRPr lang="hy-AM" sz="1600" dirty="0">
              <a:latin typeface="+mj-lt"/>
            </a:endParaRPr>
          </a:p>
          <a:p>
            <a:pPr fontAlgn="t"/>
            <a:r>
              <a:rPr lang="hy-AM" i="1" dirty="0">
                <a:latin typeface="+mj-lt"/>
              </a:rPr>
              <a:t> </a:t>
            </a:r>
            <a:r>
              <a:rPr lang="hy-AM" sz="1600" dirty="0">
                <a:latin typeface="+mj-lt"/>
              </a:rPr>
              <a:t>Առավելագույն  ժամկետից ուշ կատարված գրանցումների  և տրամադրվող տեղեկանքների տեսակարար կշիռը   ընդհանուրի մեջ, տոկոս </a:t>
            </a:r>
            <a:endParaRPr lang="en-US" sz="1600" dirty="0">
              <a:latin typeface="+mj-lt"/>
            </a:endParaRPr>
          </a:p>
          <a:p>
            <a:pPr fontAlgn="t"/>
            <a:r>
              <a:rPr lang="hy-AM" sz="1600" dirty="0">
                <a:latin typeface="+mj-lt"/>
              </a:rPr>
              <a:t> Մատուցված ծառայությունների դիմաց ներկայացված  բողոքների քանակը, տոկոս </a:t>
            </a:r>
            <a:endParaRPr lang="en-US" sz="1600" dirty="0">
              <a:latin typeface="+mj-lt"/>
            </a:endParaRPr>
          </a:p>
          <a:p>
            <a:pPr fontAlgn="t"/>
            <a:r>
              <a:rPr lang="hy-AM" sz="1600" dirty="0">
                <a:latin typeface="+mj-lt"/>
              </a:rPr>
              <a:t> Ընդհանուր բողոքների թվի մեջ նույնատիպ բողոքների կրկնությ</a:t>
            </a:r>
            <a:r>
              <a:rPr lang="en-US" sz="1600" dirty="0" err="1">
                <a:latin typeface="+mj-lt"/>
              </a:rPr>
              <a:t>ու</a:t>
            </a:r>
            <a:r>
              <a:rPr lang="hy-AM" sz="1600" dirty="0">
                <a:latin typeface="+mj-lt"/>
              </a:rPr>
              <a:t>ն</a:t>
            </a:r>
            <a:r>
              <a:rPr lang="en-US" sz="1600" dirty="0">
                <a:latin typeface="+mj-lt"/>
              </a:rPr>
              <a:t>,</a:t>
            </a:r>
            <a:r>
              <a:rPr lang="hy-AM" sz="1600" dirty="0">
                <a:latin typeface="+mj-lt"/>
              </a:rPr>
              <a:t> տոկոս </a:t>
            </a:r>
            <a:endParaRPr lang="en-US" sz="1600" dirty="0">
              <a:latin typeface="+mj-lt"/>
            </a:endParaRPr>
          </a:p>
          <a:p>
            <a:pPr marL="0" indent="0" fontAlgn="t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fontAlgn="t">
              <a:buNone/>
            </a:pPr>
            <a:r>
              <a:rPr lang="hy-AM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1057 Արդարադատության ոլորտում պետական քաղաքականության մշակում, ծրագրերի համակարգում և մոնիտորինգի իրականացում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fontAlgn="t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11001 </a:t>
            </a:r>
            <a:r>
              <a:rPr lang="hy-AM" sz="1600" dirty="0">
                <a:solidFill>
                  <a:schemeClr val="accent1">
                    <a:lumMod val="75000"/>
                  </a:schemeClr>
                </a:solidFill>
              </a:rPr>
              <a:t>Արդարադատության ոլորտում պետական քաղաքականության մշակում, ծրագրերի համակարգում և մոնիտորինգի իրականացում</a:t>
            </a:r>
            <a:endParaRPr lang="hy-AM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fontAlgn="t"/>
            <a:r>
              <a:rPr lang="hy-AM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Նախատեսվածից ավելի ուշ ժամկետում պատասխանված գրությունների տեսակարար կշիռը ընդհանուրի մեջ, տոկոսով</a:t>
            </a:r>
          </a:p>
          <a:p>
            <a:pPr lvl="0" fontAlgn="t"/>
            <a:r>
              <a:rPr lang="hy-AM" sz="1600" dirty="0">
                <a:solidFill>
                  <a:srgbClr val="000000"/>
                </a:solidFill>
                <a:latin typeface="+mj-lt"/>
              </a:rPr>
              <a:t>Մշակված իրավական ակտերի նախագծերից ընդունվածների տեսակար կշիռը, տոկոս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lvl="0" fontAlgn="t"/>
            <a:endParaRPr lang="hy-AM" sz="1600" dirty="0">
              <a:solidFill>
                <a:srgbClr val="000000"/>
              </a:solidFill>
              <a:latin typeface="+mj-lt"/>
            </a:endParaRPr>
          </a:p>
          <a:p>
            <a:pPr marL="0" indent="0" fontAlgn="t">
              <a:buNone/>
            </a:pPr>
            <a:r>
              <a:rPr lang="en-US" sz="16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1120 </a:t>
            </a:r>
            <a:r>
              <a:rPr lang="en-US" sz="1600" dirty="0" err="1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Քրեակատարողական</a:t>
            </a:r>
            <a:r>
              <a:rPr lang="en-US" sz="16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ծառայություններ</a:t>
            </a:r>
            <a:endParaRPr lang="en-US" sz="1600" dirty="0">
              <a:solidFill>
                <a:srgbClr val="0070C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t">
              <a:buNone/>
            </a:pPr>
            <a:r>
              <a:rPr lang="hy-AM" sz="16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11002Պրոբացիայի ծառայություններ</a:t>
            </a:r>
          </a:p>
          <a:p>
            <a:pPr marL="0" indent="0" fontAlgn="t">
              <a:buNone/>
            </a:pPr>
            <a:r>
              <a:rPr lang="hy-AM" sz="16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Պրոբացիայի տակ գտնվող շահառուների կողմից կատարվող կրկնահանցագործությունների քանակ</a:t>
            </a:r>
            <a:endParaRPr lang="hy-AM" sz="1600" dirty="0">
              <a:solidFill>
                <a:srgbClr val="0070C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t">
              <a:buNone/>
            </a:pPr>
            <a:endParaRPr lang="hy-AM" sz="1600" i="1" dirty="0">
              <a:solidFill>
                <a:srgbClr val="000000"/>
              </a:solidFill>
              <a:latin typeface="+mj-lt"/>
            </a:endParaRPr>
          </a:p>
          <a:p>
            <a:pPr fontAlgn="t"/>
            <a:endParaRPr lang="en-US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040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557033"/>
              </p:ext>
            </p:extLst>
          </p:nvPr>
        </p:nvGraphicFramePr>
        <p:xfrm>
          <a:off x="757645" y="967469"/>
          <a:ext cx="10724606" cy="5688710"/>
        </p:xfrm>
        <a:graphic>
          <a:graphicData uri="http://schemas.openxmlformats.org/drawingml/2006/table">
            <a:tbl>
              <a:tblPr/>
              <a:tblGrid>
                <a:gridCol w="2061482">
                  <a:extLst>
                    <a:ext uri="{9D8B030D-6E8A-4147-A177-3AD203B41FA5}">
                      <a16:colId xmlns:a16="http://schemas.microsoft.com/office/drawing/2014/main" val="1806796264"/>
                    </a:ext>
                  </a:extLst>
                </a:gridCol>
                <a:gridCol w="5595445">
                  <a:extLst>
                    <a:ext uri="{9D8B030D-6E8A-4147-A177-3AD203B41FA5}">
                      <a16:colId xmlns:a16="http://schemas.microsoft.com/office/drawing/2014/main" val="2315411606"/>
                    </a:ext>
                  </a:extLst>
                </a:gridCol>
                <a:gridCol w="1158356">
                  <a:extLst>
                    <a:ext uri="{9D8B030D-6E8A-4147-A177-3AD203B41FA5}">
                      <a16:colId xmlns:a16="http://schemas.microsoft.com/office/drawing/2014/main" val="3284200505"/>
                    </a:ext>
                  </a:extLst>
                </a:gridCol>
                <a:gridCol w="1045464">
                  <a:extLst>
                    <a:ext uri="{9D8B030D-6E8A-4147-A177-3AD203B41FA5}">
                      <a16:colId xmlns:a16="http://schemas.microsoft.com/office/drawing/2014/main" val="2974930061"/>
                    </a:ext>
                  </a:extLst>
                </a:gridCol>
                <a:gridCol w="863859">
                  <a:extLst>
                    <a:ext uri="{9D8B030D-6E8A-4147-A177-3AD203B41FA5}">
                      <a16:colId xmlns:a16="http://schemas.microsoft.com/office/drawing/2014/main" val="586171461"/>
                    </a:ext>
                  </a:extLst>
                </a:gridCol>
              </a:tblGrid>
              <a:tr h="149783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Ծրագրի դասիչը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hy-AM" sz="1000" b="1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Ծրագրի անվանումը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571607"/>
                  </a:ext>
                </a:extLst>
              </a:tr>
              <a:tr h="14978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1052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Քաղաքացիական կացության ակտերի գրանցում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880730"/>
                  </a:ext>
                </a:extLst>
              </a:tr>
              <a:tr h="14978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295764"/>
                  </a:ext>
                </a:extLst>
              </a:tr>
              <a:tr h="149783">
                <a:tc gridSpan="5">
                  <a:txBody>
                    <a:bodyPr/>
                    <a:lstStyle/>
                    <a:p>
                      <a:pPr algn="l" fontAlgn="t"/>
                      <a:r>
                        <a:rPr lang="hy-AM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Ծրագրի միջոցառումները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659306"/>
                  </a:ext>
                </a:extLst>
              </a:tr>
              <a:tr h="14978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49759"/>
                  </a:ext>
                </a:extLst>
              </a:tr>
              <a:tr h="149783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Ծրագրի դասիչը`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1052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Ցուցանիշներ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531251"/>
                  </a:ext>
                </a:extLst>
              </a:tr>
              <a:tr h="259840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դասիչը`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11001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2018թ. փաստացի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2019թ սպասվող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2020թ տարի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146499"/>
                  </a:ext>
                </a:extLst>
              </a:tr>
              <a:tr h="259840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անվանումը`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Քաղաքացիական կացության ակտերի գրանցման ծառայությունների տրամադրում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715076"/>
                  </a:ext>
                </a:extLst>
              </a:tr>
              <a:tr h="771960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Նկարագրությունը`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Քաղաքացիական կացության ակտերի գրանցման՝ տեղեկանքների տրամադրման, ակտային գրանցումների վերականգնման, ակտային գրանցումներում ուղղումների, փոփոխությունների կատարման համար համայնքի ղեկավարին պատվիրակված լիազորությունների իրականացման ապահովում</a:t>
                      </a:r>
                      <a:b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343661"/>
                  </a:ext>
                </a:extLst>
              </a:tr>
              <a:tr h="162169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տեսակը`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Ծառայությունների մատուցում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855026"/>
                  </a:ext>
                </a:extLst>
              </a:tr>
              <a:tr h="439099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Ծառայությունը մատուցող կազմակերպության(ների) անվանում(ներ)ը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ՔԿԱԳ գրանցման  համայնքային բաժիններ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84519"/>
                  </a:ext>
                </a:extLst>
              </a:tr>
              <a:tr h="14978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Արդյունքի չափորոշիչներ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818443"/>
                  </a:ext>
                </a:extLst>
              </a:tr>
              <a:tr h="14978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Գրանցումների, վկայականների  կրկնօրինակների և տեղեկանքների թիվ՝ հատ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132952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121000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115000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887115"/>
                  </a:ext>
                </a:extLst>
              </a:tr>
              <a:tr h="14978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Մատուցվող ծառայությունների  ավտոմոտացման մակարդակը՝ տոկոս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705798"/>
                  </a:ext>
                </a:extLst>
              </a:tr>
              <a:tr h="14978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Գրանցումների իրականացման  առավելագույն ժամկետը՝ այդ թվում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157168"/>
                  </a:ext>
                </a:extLst>
              </a:tr>
              <a:tr h="2598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1.Ծննդի, հայրության որոշման, որդեգրման, մահվան պետական գրանցումներ, դիմումը ներկայացնելուց հետո, օր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671688"/>
                  </a:ext>
                </a:extLst>
              </a:tr>
              <a:tr h="14978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2.Ամուսնության պետական գրանցում` դիմողի ցանկությամբ, դիմումը ներկայացնելուց հետո, օր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10-90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10-90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10-90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177712"/>
                  </a:ext>
                </a:extLst>
              </a:tr>
              <a:tr h="14978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3.Ամուսնալուծության պետական գրանցում` դիմողի ցանկությամբ, դիմումը ներկայացնելուց հետո, օր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30-90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30-90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30-90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326403"/>
                  </a:ext>
                </a:extLst>
              </a:tr>
              <a:tr h="14978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4.Անվան փոխման գրանցում գրանցում, դիմումը ներկայացնելուց հետո, առավելագույն ժամկետ, օր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447544"/>
                  </a:ext>
                </a:extLst>
              </a:tr>
              <a:tr h="14978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Տեղեկանքների տրամադրման առավելագույն ժամկետը՝ այդ թվում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399745"/>
                  </a:ext>
                </a:extLst>
              </a:tr>
              <a:tr h="2598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1.ՔԿԱԳ էլեկտրոնային կառավարման համակարգում առկա լինելու դեպքում` դիմումը ներկայացնելուց հետո, օր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379556"/>
                  </a:ext>
                </a:extLst>
              </a:tr>
              <a:tr h="2598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2.ՔԿԱԳ էլեկտրոնային կառավարման համակարգում բացակայության դեպքում` դիմումը ներկայացնելուց հետո, օր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353478"/>
                  </a:ext>
                </a:extLst>
              </a:tr>
              <a:tr h="2944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Առավելագույն  ժամկետից ուշ կատարված գրանցումների  և տրամադրվող տեղեկանքների տեսակարար կշիռը   ընդհանուրի մեջ, տոկոս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15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725574"/>
                  </a:ext>
                </a:extLst>
              </a:tr>
              <a:tr h="14978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Մատուցված ծառայությունների դիմաց ներկայացված  բողոքների քանակը , տոկոս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20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129311"/>
                  </a:ext>
                </a:extLst>
              </a:tr>
              <a:tr h="14978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Ընդհանուր բողոքների թվի մեջ նույնատիպ բողոքների կրկնության տոկոսը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493151"/>
                  </a:ext>
                </a:extLst>
              </a:tr>
              <a:tr h="14978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վրա կատարվող ծախսը (հազար դրամ) 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310,880.4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325,700.3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330,585.8</a:t>
                      </a:r>
                    </a:p>
                  </a:txBody>
                  <a:tcPr marL="5399" marR="5399" marT="53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7098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07027" y="146854"/>
            <a:ext cx="9479281" cy="87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7000"/>
              </a:lnSpc>
              <a:spcAft>
                <a:spcPts val="800"/>
              </a:spcAft>
            </a:pPr>
            <a:endParaRPr lang="hy-AM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27000"/>
              </a:lnSpc>
              <a:spcAft>
                <a:spcPts val="800"/>
              </a:spcAft>
            </a:pPr>
            <a:r>
              <a:rPr lang="hy-AM" dirty="0">
                <a:solidFill>
                  <a:schemeClr val="accent1">
                    <a:lumMod val="75000"/>
                  </a:schemeClr>
                </a:solidFill>
              </a:rPr>
              <a:t>11001 Քաղաքացիական կացության ակտերի գրանցման ծառայությունների տրամադրում</a:t>
            </a:r>
            <a:endParaRPr lang="hy-AM" sz="1050" dirty="0"/>
          </a:p>
        </p:txBody>
      </p:sp>
      <p:sp>
        <p:nvSpPr>
          <p:cNvPr id="6" name="Rectangle 5"/>
          <p:cNvSpPr/>
          <p:nvPr/>
        </p:nvSpPr>
        <p:spPr>
          <a:xfrm>
            <a:off x="2986483" y="197789"/>
            <a:ext cx="61831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sz="2000" i="1" dirty="0">
                <a:solidFill>
                  <a:srgbClr val="FF0000"/>
                </a:solidFill>
              </a:rPr>
              <a:t>1052 Քաղաքացիական կացության ակտերի գրանցում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5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92393"/>
              </p:ext>
            </p:extLst>
          </p:nvPr>
        </p:nvGraphicFramePr>
        <p:xfrm>
          <a:off x="653141" y="1240968"/>
          <a:ext cx="10946675" cy="5488528"/>
        </p:xfrm>
        <a:graphic>
          <a:graphicData uri="http://schemas.openxmlformats.org/drawingml/2006/table">
            <a:tbl>
              <a:tblPr/>
              <a:tblGrid>
                <a:gridCol w="2081304">
                  <a:extLst>
                    <a:ext uri="{9D8B030D-6E8A-4147-A177-3AD203B41FA5}">
                      <a16:colId xmlns:a16="http://schemas.microsoft.com/office/drawing/2014/main" val="3621561710"/>
                    </a:ext>
                  </a:extLst>
                </a:gridCol>
                <a:gridCol w="5649257">
                  <a:extLst>
                    <a:ext uri="{9D8B030D-6E8A-4147-A177-3AD203B41FA5}">
                      <a16:colId xmlns:a16="http://schemas.microsoft.com/office/drawing/2014/main" val="3365051627"/>
                    </a:ext>
                  </a:extLst>
                </a:gridCol>
                <a:gridCol w="1169496">
                  <a:extLst>
                    <a:ext uri="{9D8B030D-6E8A-4147-A177-3AD203B41FA5}">
                      <a16:colId xmlns:a16="http://schemas.microsoft.com/office/drawing/2014/main" val="2554224217"/>
                    </a:ext>
                  </a:extLst>
                </a:gridCol>
                <a:gridCol w="1055520">
                  <a:extLst>
                    <a:ext uri="{9D8B030D-6E8A-4147-A177-3AD203B41FA5}">
                      <a16:colId xmlns:a16="http://schemas.microsoft.com/office/drawing/2014/main" val="2787486231"/>
                    </a:ext>
                  </a:extLst>
                </a:gridCol>
                <a:gridCol w="991098">
                  <a:extLst>
                    <a:ext uri="{9D8B030D-6E8A-4147-A177-3AD203B41FA5}">
                      <a16:colId xmlns:a16="http://schemas.microsoft.com/office/drawing/2014/main" val="2470366126"/>
                    </a:ext>
                  </a:extLst>
                </a:gridCol>
              </a:tblGrid>
              <a:tr h="149317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Ծրագրի դասիչը`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1057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Ցուցանիշներ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354534"/>
                  </a:ext>
                </a:extLst>
              </a:tr>
              <a:tr h="213116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դասիչը`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11001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2018թ. փաստացի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2019թ սպասվող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2020թ տարի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975448"/>
                  </a:ext>
                </a:extLst>
              </a:tr>
              <a:tr h="293585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անվանումը`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Արդարադատության ոլորտում քաղաքականության, խորհրդատվության, մոնիտորինգի, գնման և աջակցության իրականացում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431560"/>
                  </a:ext>
                </a:extLst>
              </a:tr>
              <a:tr h="582119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Նկարագրությունը`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Ոլորտի քաղաքականության, խորհրդատվության, մոնիտորինգի, արդարադատության ծրագրերի համակարգման ծառայություններ</a:t>
                      </a:r>
                      <a:b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b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359020"/>
                  </a:ext>
                </a:extLst>
              </a:tr>
              <a:tr h="149317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տեսակը`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Ծառայությունների մատուցում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259238"/>
                  </a:ext>
                </a:extLst>
              </a:tr>
              <a:tr h="437852"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Ծառայությունը մատուցող կազմակերպության(ների) անվանում(ներ)ը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ՀՀ արդարադատության նախարարություն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670247"/>
                  </a:ext>
                </a:extLst>
              </a:tr>
              <a:tr h="14931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y-AM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Արդյունքի չափորոշիչներ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028637"/>
                  </a:ext>
                </a:extLst>
              </a:tr>
              <a:tr h="3181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Իրավական ակտերի նախագծերի մշակում , (փաստաթղթերի և/կամ ստանդարտների ընդհանուր թիվը) քանակ, հատ</a:t>
                      </a:r>
                      <a:b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272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300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138792"/>
                  </a:ext>
                </a:extLst>
              </a:tr>
              <a:tr h="162474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Պետական փորձագիտական եզրակացությունների, կարծիքների, դիրքորշումների տրամադրում, քանակ, հատ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6429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7200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806746"/>
                  </a:ext>
                </a:extLst>
              </a:tr>
              <a:tr h="293585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Պետական ռեգիստրում գրանցման ենթակա սուբյեկտների պետական գրանցում և նրանց առանձնացված ստորաբաժանումների հաշվառում,սուբյեկտների քանակ,հատ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43517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52320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235436"/>
                  </a:ext>
                </a:extLst>
              </a:tr>
              <a:tr h="293585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Իրավաբանական անձանց պետական միասնական և պետական գրանցամատյաններից մեկ սուբյեկտների վերաբերյալ պետական ռեգիստրում ապահովող տեղեկությունների տրամադրում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6663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8642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996580"/>
                  </a:ext>
                </a:extLst>
              </a:tr>
              <a:tr h="1493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Պետական փորձագիտական եզրակացությունների տրամադրման միջին ժամկետ, օր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15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15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301709"/>
                  </a:ext>
                </a:extLst>
              </a:tr>
              <a:tr h="1493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Կուսակցությունների և արհմիությունների գրանցում, ժամկետ , օր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10-25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10-25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813815"/>
                  </a:ext>
                </a:extLst>
              </a:tr>
              <a:tr h="1493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Առանձնացված ստորաբաժանումների, հիմնարկների գրանցում, ժամկետ.օր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1-2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1-2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304653"/>
                  </a:ext>
                </a:extLst>
              </a:tr>
              <a:tr h="1493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Առևտրային կազմակերպությունների  գրանցում, ժամկետ.օր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1-2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1-2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20310"/>
                  </a:ext>
                </a:extLst>
              </a:tr>
              <a:tr h="1493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Անհատ ձեռնարկատերերի գրանցում, ժամկետ. օր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519737"/>
                  </a:ext>
                </a:extLst>
              </a:tr>
              <a:tr h="1493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Քաղաքացիների ընդունելություն, մարդ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254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178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755097"/>
                  </a:ext>
                </a:extLst>
              </a:tr>
              <a:tr h="1493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Դիմումների և բողոքների ուսումնասիրում, հատ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5378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9330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35220"/>
                  </a:ext>
                </a:extLst>
              </a:tr>
              <a:tr h="1493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Մշակված իրավական ակտերի նախագծերից ընդունվածների տեսակար կշիռը, տոկոս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70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686522"/>
                  </a:ext>
                </a:extLst>
              </a:tr>
              <a:tr h="293585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Պետական ռեգիստրում   գրանցման և հաշվառման  մերժում  ստացած սուբյեկտների և ստորաբաժանումների տեսակարար կշիռը, տոկոս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0.5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873651"/>
                  </a:ext>
                </a:extLst>
              </a:tr>
              <a:tr h="213116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Նախատեսվածից ավեի ուշ ժամկետում պատասխանված գրությունների տեսակարար կշիռը ընդհանուրի մեջ, տոկոս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10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26461"/>
                  </a:ext>
                </a:extLst>
              </a:tr>
              <a:tr h="1493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Դատաիրավական բարեփոխումներին  ուղղված միջոցառումների կատարման տեսակարար կշիռը, տոկոս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20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627217"/>
                  </a:ext>
                </a:extLst>
              </a:tr>
              <a:tr h="213116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Կոռուպցիայի դեմ  պայքարի ռազմավարությունից  բխող միջոցառումների կատարման տեսակարար կշիռը, տոկոս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20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01421"/>
                  </a:ext>
                </a:extLst>
              </a:tr>
              <a:tr h="1493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Միջոցառման վրա կատարվող ծախսը (հազար դրամ) 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2,318,786.0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1,555,194.1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1,668,798.9</a:t>
                      </a:r>
                    </a:p>
                  </a:txBody>
                  <a:tcPr marL="5335" marR="5335" marT="53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017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53141" y="117566"/>
            <a:ext cx="10946675" cy="113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1600" dirty="0">
                <a:solidFill>
                  <a:srgbClr val="FF0000"/>
                </a:solidFill>
              </a:rPr>
              <a:t>1057 </a:t>
            </a:r>
            <a:r>
              <a:rPr lang="hy-AM" sz="1600" dirty="0">
                <a:solidFill>
                  <a:srgbClr val="FF0000"/>
                </a:solidFill>
              </a:rPr>
              <a:t>Արդարադատության ոլորտում քաղաքականության  մշակում՝ ծրագրերի համակարգում՝ խորհրդատվության և մոնիտորինգի իրականացում </a:t>
            </a:r>
            <a:endParaRPr lang="en-US" sz="1600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hy-AM" sz="1600" dirty="0">
                <a:solidFill>
                  <a:srgbClr val="5B9BD5">
                    <a:lumMod val="75000"/>
                  </a:srgbClr>
                </a:solidFill>
              </a:rPr>
              <a:t>11001 </a:t>
            </a:r>
            <a:r>
              <a:rPr lang="hy-AM" dirty="0">
                <a:solidFill>
                  <a:srgbClr val="5B9BD5">
                    <a:lumMod val="75000"/>
                  </a:srgbClr>
                </a:solidFill>
              </a:rPr>
              <a:t>Արդարադատության</a:t>
            </a:r>
            <a:r>
              <a:rPr lang="hy-AM" sz="1600" dirty="0">
                <a:solidFill>
                  <a:srgbClr val="5B9BD5">
                    <a:lumMod val="75000"/>
                  </a:srgbClr>
                </a:solidFill>
              </a:rPr>
              <a:t> ոլորտում քաղաքականության, խորհրդատվության, մոնիտորինգի, գնման և աջակցության իրականացում</a:t>
            </a:r>
            <a:endParaRPr lang="en-US" sz="1600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5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059957"/>
              </p:ext>
            </p:extLst>
          </p:nvPr>
        </p:nvGraphicFramePr>
        <p:xfrm>
          <a:off x="1162595" y="953593"/>
          <a:ext cx="9757954" cy="5743028"/>
        </p:xfrm>
        <a:graphic>
          <a:graphicData uri="http://schemas.openxmlformats.org/drawingml/2006/table">
            <a:tbl>
              <a:tblPr/>
              <a:tblGrid>
                <a:gridCol w="1875670">
                  <a:extLst>
                    <a:ext uri="{9D8B030D-6E8A-4147-A177-3AD203B41FA5}">
                      <a16:colId xmlns:a16="http://schemas.microsoft.com/office/drawing/2014/main" val="2040367592"/>
                    </a:ext>
                  </a:extLst>
                </a:gridCol>
                <a:gridCol w="5091107">
                  <a:extLst>
                    <a:ext uri="{9D8B030D-6E8A-4147-A177-3AD203B41FA5}">
                      <a16:colId xmlns:a16="http://schemas.microsoft.com/office/drawing/2014/main" val="2046411380"/>
                    </a:ext>
                  </a:extLst>
                </a:gridCol>
                <a:gridCol w="1053948">
                  <a:extLst>
                    <a:ext uri="{9D8B030D-6E8A-4147-A177-3AD203B41FA5}">
                      <a16:colId xmlns:a16="http://schemas.microsoft.com/office/drawing/2014/main" val="1706108892"/>
                    </a:ext>
                  </a:extLst>
                </a:gridCol>
                <a:gridCol w="951233">
                  <a:extLst>
                    <a:ext uri="{9D8B030D-6E8A-4147-A177-3AD203B41FA5}">
                      <a16:colId xmlns:a16="http://schemas.microsoft.com/office/drawing/2014/main" val="589504548"/>
                    </a:ext>
                  </a:extLst>
                </a:gridCol>
                <a:gridCol w="785996">
                  <a:extLst>
                    <a:ext uri="{9D8B030D-6E8A-4147-A177-3AD203B41FA5}">
                      <a16:colId xmlns:a16="http://schemas.microsoft.com/office/drawing/2014/main" val="2198472241"/>
                    </a:ext>
                  </a:extLst>
                </a:gridCol>
              </a:tblGrid>
              <a:tr h="220207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Ծրագրի դասիչը`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1057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Ցուցանիշներ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602797"/>
                  </a:ext>
                </a:extLst>
              </a:tr>
              <a:tr h="660618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Միջոցառման դասիչը`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11003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2018թ. փաստացի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2019թ սպասվող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2020թ տարի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634148"/>
                  </a:ext>
                </a:extLst>
              </a:tr>
              <a:tr h="440411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Միջոցառման անվանումը`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Անձնական տվյալների պաշտպանության իրականացում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484073"/>
                  </a:ext>
                </a:extLst>
              </a:tr>
              <a:tr h="561525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Նկարագրությունը`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Անձնական տվյալների պաշտպանության հետ կապված հարաբերությունների սուբյեկտների իրավունքների պաշտպանության ապահովում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693595"/>
                  </a:ext>
                </a:extLst>
              </a:tr>
              <a:tr h="440411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Միջոցառման տեսակը`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Ծառայությունների մատուցում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665487"/>
                  </a:ext>
                </a:extLst>
              </a:tr>
              <a:tr h="1101028"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Ծառայությունը մատուցող կազմակերպության(ների) անվանում(ներ)ը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ՀՀ արդարադատության նախարարությ?ն անձնական տվյալների պաշտպանության գործակալություն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28077"/>
                  </a:ext>
                </a:extLst>
              </a:tr>
              <a:tr h="22020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Արդյունքի չափորոշիչներ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582526"/>
                  </a:ext>
                </a:extLst>
              </a:tr>
              <a:tr h="22020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Անձնական տվյալների մշակողների ռեեստրի վարում՝ ստացված ծանուցումների քանակ, հատ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35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120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50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257185"/>
                  </a:ext>
                </a:extLst>
              </a:tr>
              <a:tr h="22020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Հարուցված վարույթների թիվ՝ հատ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33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40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223822"/>
                  </a:ext>
                </a:extLst>
              </a:tr>
              <a:tr h="22020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Տրամադրվող խորհրդատվությունների թիվը՝ հատ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421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77785"/>
                  </a:ext>
                </a:extLst>
              </a:tr>
              <a:tr h="22020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Առաջարկությունների՝ տեղեկանքների՝ գրությունների՝ կարծիքների նախապատրաստում՝ հատ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40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100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965403"/>
                  </a:ext>
                </a:extLst>
              </a:tr>
              <a:tr h="22020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Դիմումների և հարցումների պատասխանների միջին ժամկետ,օր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30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588821"/>
                  </a:ext>
                </a:extLst>
              </a:tr>
              <a:tr h="22020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Գործակալության նախաձեռնությամբ հարուցված վարույթների թիվ, հատ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90213"/>
                  </a:ext>
                </a:extLst>
              </a:tr>
              <a:tr h="429401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Պետական և տեղական ինքնակառավարման մարմինների, պետական և համայնքային հիմնարկների և կազմակերպությունների կողմից դատական կարգով բողոքարկված որոշումները,տոկոս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75594"/>
                  </a:ext>
                </a:extLst>
              </a:tr>
              <a:tr h="22020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y-AM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Միջոցառման վրա կատարվող ծախսը (հազար դրամ) 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21,123.6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40,571.9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42,379.2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51838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84193" y="241174"/>
            <a:ext cx="959671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25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11003 Անձնական տվյալների պաշտպանության իրականացում</a:t>
            </a:r>
            <a:endParaRPr lang="en-US" sz="25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5333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8948</TotalTime>
  <Words>3227</Words>
  <Application>Microsoft Office PowerPoint</Application>
  <PresentationFormat>Widescreen</PresentationFormat>
  <Paragraphs>669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GHEA Grapalat</vt:lpstr>
      <vt:lpstr>Sylfaen</vt:lpstr>
      <vt:lpstr>Office Theme</vt:lpstr>
      <vt:lpstr>ՀՀ արդարադատության նախարարության 2019թ. առաջին ինն ամիսների կատարողականի և 2020թ. պետական բյուջեի արդյունքային ցուցանիշների վերլուծության արդյունքները</vt:lpstr>
      <vt:lpstr>PowerPoint Presentation</vt:lpstr>
      <vt:lpstr>PowerPoint Presentation</vt:lpstr>
      <vt:lpstr>PowerPoint Presentation</vt:lpstr>
      <vt:lpstr>PowerPoint Presentation</vt:lpstr>
      <vt:lpstr>ԹԻՀԿ-ի կողմից առաջարկված ցուցանիշներ, որոնք  ներառվել են 2020թ. պետական բյուջեում  </vt:lpstr>
      <vt:lpstr>PowerPoint Presentation</vt:lpstr>
      <vt:lpstr>PowerPoint Presentation</vt:lpstr>
      <vt:lpstr>PowerPoint Presentation</vt:lpstr>
      <vt:lpstr>PowerPoint Presentation</vt:lpstr>
      <vt:lpstr>Առաջարկություններ որոնք չեն ընդգրկվել 2020թ. բյուջեում</vt:lpstr>
      <vt:lpstr>PowerPoint Presentation</vt:lpstr>
      <vt:lpstr>1057 Արդարադատության ոլորտում պետական քաղաքականության մշակում, ծրագրերի համակարգում և մոնիտորինգի իրականացում</vt:lpstr>
      <vt:lpstr>1057 Արդարադատության ոլորտում պետական քաղաքականության մշակում, ծրագրերի համակարգում և մոնիտորինգի իրականացում</vt:lpstr>
      <vt:lpstr>PowerPoint Presentation</vt:lpstr>
      <vt:lpstr>1093 Դատական և հանրային պաշտպանություն</vt:lpstr>
      <vt:lpstr>PowerPoint Presentation</vt:lpstr>
      <vt:lpstr>1120 Քրեակատարողական ծառայություններ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ՀՀ արդարադատության նախարարության 2019թ. ծրագրային բյուջեի արդյունքային ցուցանիշների վերլուծության արդյունքներ</dc:title>
  <dc:creator>Windows User</dc:creator>
  <cp:lastModifiedBy>Nune Aydinyan</cp:lastModifiedBy>
  <cp:revision>179</cp:revision>
  <cp:lastPrinted>2020-02-05T05:11:05Z</cp:lastPrinted>
  <dcterms:created xsi:type="dcterms:W3CDTF">2019-02-24T09:33:03Z</dcterms:created>
  <dcterms:modified xsi:type="dcterms:W3CDTF">2020-02-05T09:20:05Z</dcterms:modified>
</cp:coreProperties>
</file>