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72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>
      <p:cViewPr varScale="1">
        <p:scale>
          <a:sx n="77" d="100"/>
          <a:sy n="77" d="100"/>
        </p:scale>
        <p:origin x="684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5900" y="908720"/>
            <a:ext cx="9625134" cy="3200400"/>
          </a:xfrm>
        </p:spPr>
        <p:txBody>
          <a:bodyPr rtlCol="0">
            <a:normAutofit/>
          </a:bodyPr>
          <a:lstStyle/>
          <a:p>
            <a:r>
              <a:rPr lang="hy-AM" dirty="0"/>
              <a:t>Ջատագովությունը և ներգրավումը փոփոխությունների մեջ</a:t>
            </a:r>
            <a:endParaRPr lang="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2084" y="5229200"/>
            <a:ext cx="8458200" cy="1371600"/>
          </a:xfrm>
        </p:spPr>
        <p:txBody>
          <a:bodyPr rtlCol="0"/>
          <a:lstStyle/>
          <a:p>
            <a:pPr algn="r" rtl="0"/>
            <a:r>
              <a:rPr lang="hy-AM" b="1" dirty="0"/>
              <a:t>Վարուժան Հոկտանյան</a:t>
            </a:r>
          </a:p>
          <a:p>
            <a:pPr algn="r" rtl="0"/>
            <a:r>
              <a:rPr lang="hy-AM" sz="1800" dirty="0"/>
              <a:t>Ծրագրերի ղեկավար, ԹԻՀԿ</a:t>
            </a:r>
            <a:r>
              <a:rPr lang="hy-AM" dirty="0"/>
              <a:t> 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60648"/>
            <a:ext cx="9601200" cy="1143000"/>
          </a:xfrm>
        </p:spPr>
        <p:txBody>
          <a:bodyPr/>
          <a:lstStyle/>
          <a:p>
            <a:pPr algn="ctr"/>
            <a:r>
              <a:rPr lang="hy-AM" b="1" dirty="0"/>
              <a:t>Ջատագովության մեթոդներ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916832"/>
            <a:ext cx="9601200" cy="4495800"/>
          </a:xfrm>
        </p:spPr>
        <p:txBody>
          <a:bodyPr/>
          <a:lstStyle/>
          <a:p>
            <a:pPr lvl="0"/>
            <a:r>
              <a:rPr lang="hy-AM" dirty="0"/>
              <a:t>Ուսումնասիրություններ</a:t>
            </a:r>
            <a:endParaRPr lang="ru-RU" dirty="0"/>
          </a:p>
          <a:p>
            <a:pPr lvl="0"/>
            <a:r>
              <a:rPr lang="hy-AM" dirty="0"/>
              <a:t>Հանրային քաղաքա</a:t>
            </a:r>
            <a:r>
              <a:rPr lang="en-US" dirty="0" err="1"/>
              <a:t>կա</a:t>
            </a:r>
            <a:r>
              <a:rPr lang="hy-AM" dirty="0"/>
              <a:t>նության վերլուծություն</a:t>
            </a:r>
            <a:endParaRPr lang="ru-RU" dirty="0"/>
          </a:p>
          <a:p>
            <a:pPr lvl="0"/>
            <a:r>
              <a:rPr lang="hy-AM" dirty="0"/>
              <a:t>Աշխատանք տարբեր տեսակի հանձնաժողովներում</a:t>
            </a:r>
            <a:endParaRPr lang="ru-RU" dirty="0"/>
          </a:p>
          <a:p>
            <a:pPr lvl="0"/>
            <a:r>
              <a:rPr lang="hy-AM" dirty="0"/>
              <a:t>Քարոզարշավներ</a:t>
            </a:r>
            <a:endParaRPr lang="ru-RU" dirty="0"/>
          </a:p>
          <a:p>
            <a:pPr lvl="0"/>
            <a:r>
              <a:rPr lang="hy-AM" dirty="0"/>
              <a:t>Հանրային քաղաքականության սեղմագրեր</a:t>
            </a:r>
            <a:endParaRPr lang="ru-RU" dirty="0"/>
          </a:p>
          <a:p>
            <a:pPr lvl="0"/>
            <a:r>
              <a:rPr lang="hy-AM" dirty="0"/>
              <a:t>Դիրքորոշման վերաբերյալ փաստաթղթեր</a:t>
            </a:r>
            <a:endParaRPr lang="ru-RU" dirty="0"/>
          </a:p>
          <a:p>
            <a:pPr lvl="0"/>
            <a:r>
              <a:rPr lang="hy-AM" dirty="0"/>
              <a:t>Դատական գործընթացներ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75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b="1" dirty="0"/>
              <a:t>Ջատագովության մեթոդներ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3932" y="2204864"/>
            <a:ext cx="9601200" cy="4495800"/>
          </a:xfrm>
        </p:spPr>
        <p:txBody>
          <a:bodyPr/>
          <a:lstStyle/>
          <a:p>
            <a:pPr lvl="0"/>
            <a:r>
              <a:rPr lang="hy-AM" dirty="0"/>
              <a:t>Հիմնահարցերի վրա հիմնված կոալիցիաների ստեղծում</a:t>
            </a:r>
            <a:endParaRPr lang="ru-RU" dirty="0"/>
          </a:p>
          <a:p>
            <a:pPr lvl="0"/>
            <a:r>
              <a:rPr lang="hy-AM" dirty="0"/>
              <a:t>Հռչակագրերի հրապարակում</a:t>
            </a:r>
            <a:endParaRPr lang="ru-RU" dirty="0"/>
          </a:p>
          <a:p>
            <a:pPr lvl="0"/>
            <a:r>
              <a:rPr lang="hy-AM" dirty="0"/>
              <a:t>Մամլո հաղորդագրություններ, հոդվածներ և հարցազրույցներ լրատվամիջոցներում</a:t>
            </a:r>
            <a:endParaRPr lang="ru-RU" dirty="0"/>
          </a:p>
          <a:p>
            <a:pPr lvl="0"/>
            <a:r>
              <a:rPr lang="hy-AM" dirty="0"/>
              <a:t>Կոլեկտիվ ստորագրահավաք</a:t>
            </a:r>
            <a:endParaRPr lang="ru-RU" dirty="0"/>
          </a:p>
          <a:p>
            <a:pPr lvl="0"/>
            <a:r>
              <a:rPr lang="hy-AM" dirty="0"/>
              <a:t>Հանդիպումներ և հեռախոսազանգեր</a:t>
            </a:r>
            <a:endParaRPr lang="ru-RU" dirty="0"/>
          </a:p>
          <a:p>
            <a:pPr lvl="0"/>
            <a:r>
              <a:rPr lang="hy-AM" dirty="0"/>
              <a:t>Ցույցեր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4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b="1" dirty="0"/>
              <a:t>Ջատագովությունը պետք է պլանավորել, քանի որ պետք է իմանալ</a:t>
            </a:r>
            <a:r>
              <a:rPr lang="en-US" b="1" dirty="0"/>
              <a:t> 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3892" y="2362200"/>
            <a:ext cx="9601200" cy="4495800"/>
          </a:xfrm>
        </p:spPr>
        <p:txBody>
          <a:bodyPr>
            <a:normAutofit/>
          </a:bodyPr>
          <a:lstStyle/>
          <a:p>
            <a:pPr lvl="0"/>
            <a:r>
              <a:rPr lang="hy-AM" dirty="0"/>
              <a:t>․․․և համաձայնության գալ հանրային քաղաքականության այն հարցերի շուրջը, որոնց վրա հասարակական կազմակերպությունն աշխատում է և այդ հարցերի առաջնայնությունը և այդ հարցերի համապատասխանությունը և առաջնույնությունը</a:t>
            </a:r>
            <a:endParaRPr lang="ru-RU" dirty="0"/>
          </a:p>
          <a:p>
            <a:pPr lvl="0"/>
            <a:r>
              <a:rPr lang="hy-AM" dirty="0"/>
              <a:t>ինչպես մոտենալ այդ հարցերին</a:t>
            </a:r>
            <a:endParaRPr lang="ru-RU" dirty="0"/>
          </a:p>
          <a:p>
            <a:pPr lvl="0"/>
            <a:r>
              <a:rPr lang="hy-AM" dirty="0"/>
              <a:t>ինչպես այդ հարցերը ներկայացնել կազմակերպության ներսում և շահագրգիռ արտաքին խմբերին (գործընկերներին և դաշնակիցներին)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89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b="1" dirty="0"/>
              <a:t>Ջատագովությունը պետք է պլանավորել, քանի որ պետք է իմանալ</a:t>
            </a:r>
            <a:r>
              <a:rPr lang="en-US" b="1" dirty="0"/>
              <a:t> 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2362200"/>
            <a:ext cx="9601200" cy="4495800"/>
          </a:xfrm>
        </p:spPr>
        <p:txBody>
          <a:bodyPr/>
          <a:lstStyle/>
          <a:p>
            <a:pPr lvl="0"/>
            <a:r>
              <a:rPr lang="hy-AM" dirty="0"/>
              <a:t>ինչն է պահանջում արձագանքում, ինչպես արձագանքել և երբ լինել պրոակտիվ</a:t>
            </a:r>
            <a:endParaRPr lang="ru-RU" dirty="0"/>
          </a:p>
          <a:p>
            <a:pPr lvl="0"/>
            <a:r>
              <a:rPr lang="hy-AM" dirty="0"/>
              <a:t>ինչ անել, երբ կազմակերպության անդամները կամ շահագրգիռ խմբերը պասիվ են</a:t>
            </a:r>
            <a:endParaRPr lang="ru-RU" dirty="0"/>
          </a:p>
          <a:p>
            <a:pPr lvl="0"/>
            <a:r>
              <a:rPr lang="hy-AM" dirty="0"/>
              <a:t>ինչ անել անհամաձայնությունների դեպքերում</a:t>
            </a:r>
            <a:endParaRPr lang="ru-RU" dirty="0"/>
          </a:p>
          <a:p>
            <a:pPr lvl="0"/>
            <a:r>
              <a:rPr lang="hy-AM" dirty="0"/>
              <a:t>ինչ անել, երբ չկա բավարար ժամանակ համապատասխան կերպով ներգրավվելու համար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07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hy-AM" sz="2800" b="1" dirty="0"/>
              <a:t>Ժամանակակից կազմակերպությունների և հաստատությունների առանցքային բնութագրերը</a:t>
            </a:r>
            <a:endParaRPr lang="ru" sz="28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312618" y="2708920"/>
            <a:ext cx="9601200" cy="3775720"/>
          </a:xfrm>
        </p:spPr>
        <p:txBody>
          <a:bodyPr rtlCol="0"/>
          <a:lstStyle/>
          <a:p>
            <a:pPr lvl="0"/>
            <a:r>
              <a:rPr lang="hy-AM" b="1" dirty="0"/>
              <a:t>Խելացի և ունակ՝ </a:t>
            </a:r>
            <a:r>
              <a:rPr lang="hy-AM" dirty="0"/>
              <a:t>առաջարկելու պրակտիկ լուծումներ</a:t>
            </a:r>
          </a:p>
          <a:p>
            <a:pPr lvl="0"/>
            <a:r>
              <a:rPr lang="hy-AM" b="1" dirty="0"/>
              <a:t>Բաց՝ </a:t>
            </a:r>
            <a:r>
              <a:rPr lang="hy-AM" dirty="0"/>
              <a:t>իրենց գործունեության մեջ, մոտեցումներում, հաղորդակցության և այլ գաղափարներ կիրառելու հարցում</a:t>
            </a:r>
            <a:endParaRPr lang="ru-RU" dirty="0"/>
          </a:p>
          <a:p>
            <a:pPr lvl="0"/>
            <a:r>
              <a:rPr lang="hy-AM" b="1" dirty="0"/>
              <a:t>Մոբիլիզացնող՝ </a:t>
            </a:r>
            <a:r>
              <a:rPr lang="hy-AM" dirty="0"/>
              <a:t>կազմակերպություններին և մարդկանց հանուն նոր գիտելիքների և գործողությունների</a:t>
            </a:r>
            <a:endParaRPr lang="ru-RU" dirty="0"/>
          </a:p>
          <a:p>
            <a:pPr lvl="0"/>
            <a:r>
              <a:rPr lang="hy-AM" b="1" dirty="0"/>
              <a:t>Երկարաժամկետ </a:t>
            </a:r>
            <a:r>
              <a:rPr lang="hy-AM" dirty="0"/>
              <a:t>մտածողություն և հետևողականություն</a:t>
            </a:r>
            <a:endParaRPr lang="ru-RU" dirty="0"/>
          </a:p>
          <a:p>
            <a:pPr marL="0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60648"/>
            <a:ext cx="9601200" cy="1143000"/>
          </a:xfrm>
        </p:spPr>
        <p:txBody>
          <a:bodyPr>
            <a:normAutofit/>
          </a:bodyPr>
          <a:lstStyle/>
          <a:p>
            <a:r>
              <a:rPr lang="hy-AM" sz="2800" b="1" dirty="0"/>
              <a:t>Ժամանակակից կազմակերպությունների և հաստատությունների առանցքային բնութագրերը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1988840"/>
            <a:ext cx="96012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y-AM" dirty="0"/>
              <a:t>Կազմակերպությունը պետք է լինի՝</a:t>
            </a:r>
            <a:endParaRPr lang="ru-RU" dirty="0"/>
          </a:p>
          <a:p>
            <a:pPr lvl="0"/>
            <a:r>
              <a:rPr lang="hy-AM" b="1" dirty="0"/>
              <a:t>Լեգիտիմ, </a:t>
            </a:r>
            <a:r>
              <a:rPr lang="hy-AM" dirty="0"/>
              <a:t>այսինքն ընկալելի, կազմված հասարակության կողմից հարգված, իր գործունեության ոլորտում կոմպետենտ և տիրապետի այդ ոլորտի գիտելիքներին</a:t>
            </a:r>
            <a:endParaRPr lang="ru-RU" dirty="0"/>
          </a:p>
          <a:p>
            <a:pPr lvl="0"/>
            <a:r>
              <a:rPr lang="hy-AM" b="1" dirty="0"/>
              <a:t>Թափանցիկ, </a:t>
            </a:r>
            <a:r>
              <a:rPr lang="hy-AM" dirty="0"/>
              <a:t>այսինքն բաց, պարզ և անկեղծ իր աշխատանքի, որոշումների ընդունման, պլանների, մեթոդների, տեղեկատվության, հաջողությունների և տապալումների հարցում</a:t>
            </a:r>
            <a:endParaRPr lang="ru-RU" dirty="0"/>
          </a:p>
          <a:p>
            <a:pPr lvl="0"/>
            <a:r>
              <a:rPr lang="hy-AM" b="1" dirty="0"/>
              <a:t>Հաշվետու, </a:t>
            </a:r>
            <a:r>
              <a:rPr lang="hy-AM" dirty="0"/>
              <a:t>այսինքն իր մոտ առկա են հաշվետվության, ներգրավման, կառավարման և ղեկավարման ընթացակարգերը և գործիքները և իր ամենօրյա գործունեության մե</a:t>
            </a:r>
            <a:r>
              <a:rPr lang="en-US" dirty="0"/>
              <a:t>ջ</a:t>
            </a:r>
            <a:r>
              <a:rPr lang="hy-AM" dirty="0"/>
              <a:t> հետևում է դրանց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26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b="1" dirty="0"/>
              <a:t>Ջատագովություն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7765" y="1916832"/>
            <a:ext cx="9601200" cy="4495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y-AM" dirty="0"/>
              <a:t>Ջատագովությունը դա կազմակերպության գործունեության մի տեսակ է, որի նպատակն է </a:t>
            </a:r>
            <a:r>
              <a:rPr lang="hy-AM" b="1" dirty="0"/>
              <a:t>մոբիլիզացնել</a:t>
            </a:r>
            <a:r>
              <a:rPr lang="hy-AM" dirty="0"/>
              <a:t> իր դաշնակից</a:t>
            </a:r>
            <a:r>
              <a:rPr lang="en-US" dirty="0" err="1"/>
              <a:t>ներին</a:t>
            </a:r>
            <a:r>
              <a:rPr lang="en-US" dirty="0"/>
              <a:t>,</a:t>
            </a:r>
            <a:r>
              <a:rPr lang="hy-AM" dirty="0"/>
              <a:t> գաղափարակիցներին և հանրությանը</a:t>
            </a:r>
            <a:r>
              <a:rPr lang="en-US" dirty="0"/>
              <a:t>`</a:t>
            </a:r>
            <a:r>
              <a:rPr lang="hy-AM" dirty="0"/>
              <a:t>՝ազդելու որոշումներ կայացնող հանրային մարմնի (մարմինների) վրա, որպեսզի նրանք ձեռնարկեն այնպիսի քայլեր, որոնք կնպաստեն այդ կազմակերպության կողմից </a:t>
            </a:r>
            <a:r>
              <a:rPr lang="hy-AM" b="1" dirty="0"/>
              <a:t>առաջարկված</a:t>
            </a:r>
            <a:r>
              <a:rPr lang="en-US" b="1" dirty="0"/>
              <a:t> </a:t>
            </a:r>
            <a:r>
              <a:rPr lang="en-US" b="1" dirty="0" err="1"/>
              <a:t>գաղափարների</a:t>
            </a:r>
            <a:r>
              <a:rPr lang="hy-AM" dirty="0"/>
              <a:t> կամ </a:t>
            </a:r>
            <a:r>
              <a:rPr lang="hy-AM" b="1" dirty="0"/>
              <a:t>նպատակների</a:t>
            </a:r>
            <a:r>
              <a:rPr lang="hy-AM" dirty="0"/>
              <a:t> </a:t>
            </a:r>
            <a:r>
              <a:rPr lang="en-US" dirty="0" err="1"/>
              <a:t>աջ</a:t>
            </a:r>
            <a:r>
              <a:rPr lang="hy-AM" dirty="0"/>
              <a:t>ա</a:t>
            </a:r>
            <a:r>
              <a:rPr lang="en-US" dirty="0"/>
              <a:t>կ</a:t>
            </a:r>
            <a:r>
              <a:rPr lang="hy-AM" dirty="0"/>
              <a:t>ցմանը</a:t>
            </a:r>
            <a:r>
              <a:rPr lang="en-US" dirty="0"/>
              <a:t>, </a:t>
            </a:r>
            <a:r>
              <a:rPr lang="en-US" dirty="0" err="1"/>
              <a:t>որը</a:t>
            </a:r>
            <a:r>
              <a:rPr lang="en-US" dirty="0"/>
              <a:t> </a:t>
            </a:r>
            <a:r>
              <a:rPr lang="en-US" dirty="0" err="1"/>
              <a:t>կհանգեցնի</a:t>
            </a:r>
            <a:r>
              <a:rPr lang="en-US" dirty="0"/>
              <a:t> </a:t>
            </a:r>
            <a:r>
              <a:rPr lang="en-US" dirty="0" err="1"/>
              <a:t>դրական</a:t>
            </a:r>
            <a:r>
              <a:rPr lang="en-US" dirty="0"/>
              <a:t> </a:t>
            </a:r>
            <a:r>
              <a:rPr lang="en-US" dirty="0" err="1"/>
              <a:t>փոփոխությունների</a:t>
            </a:r>
            <a:r>
              <a:rPr lang="hy-AM" dirty="0"/>
              <a:t>։ </a:t>
            </a:r>
            <a:endParaRPr lang="ru-RU" dirty="0"/>
          </a:p>
          <a:p>
            <a:pPr lvl="0"/>
            <a:r>
              <a:rPr lang="hy-AM" dirty="0"/>
              <a:t>Ջատագովության նպատակներին կարելի է հասնել </a:t>
            </a:r>
            <a:r>
              <a:rPr lang="hy-AM" b="1" dirty="0"/>
              <a:t>բազմաթիվ գործողությունների և հաղորդակցման միջոցների կիրառման  մարտավարությ</a:t>
            </a:r>
            <a:r>
              <a:rPr lang="en-US" b="1" dirty="0" err="1"/>
              <a:t>ու</a:t>
            </a:r>
            <a:r>
              <a:rPr lang="hy-AM" b="1" dirty="0"/>
              <a:t>ն</a:t>
            </a:r>
            <a:r>
              <a:rPr lang="en-US" b="1" dirty="0" err="1"/>
              <a:t>ների</a:t>
            </a:r>
            <a:r>
              <a:rPr lang="hy-AM" b="1" dirty="0"/>
              <a:t> </a:t>
            </a:r>
            <a:r>
              <a:rPr lang="hy-AM" dirty="0"/>
              <a:t>միջոցով։</a:t>
            </a:r>
            <a:endParaRPr lang="ru-RU" dirty="0"/>
          </a:p>
          <a:p>
            <a:pPr lvl="0"/>
            <a:r>
              <a:rPr lang="hy-AM" dirty="0"/>
              <a:t>Արդյունավետ ջատագովության համար անհրաժեշտ պայմաններն են </a:t>
            </a:r>
            <a:r>
              <a:rPr lang="hy-AM" b="1" dirty="0"/>
              <a:t>հաղորդակցման ուժեղ ռազմավարությունը, շահառուների լավ իմացությունը </a:t>
            </a:r>
            <a:r>
              <a:rPr lang="hy-AM" dirty="0"/>
              <a:t>և </a:t>
            </a:r>
            <a:r>
              <a:rPr lang="hy-AM" b="1" dirty="0"/>
              <a:t>սերտ կապերը </a:t>
            </a:r>
            <a:r>
              <a:rPr lang="hy-AM" dirty="0"/>
              <a:t>որոշումներ կայացնողների, ինչպես նաև տեղական, համապետական և միջազգային մակարդակի այլ ջատագովների հետ։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64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b="1" dirty="0"/>
              <a:t>Ջատագովություն և լոբինգ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3892" y="2132856"/>
            <a:ext cx="9601200" cy="4495800"/>
          </a:xfrm>
        </p:spPr>
        <p:txBody>
          <a:bodyPr/>
          <a:lstStyle/>
          <a:p>
            <a:pPr lvl="0"/>
            <a:r>
              <a:rPr lang="hy-AM" dirty="0"/>
              <a:t>Ջատագովության նպատակը </a:t>
            </a:r>
            <a:r>
              <a:rPr lang="hy-AM" b="1" dirty="0"/>
              <a:t>թափանցիկ գործելակերպով </a:t>
            </a:r>
            <a:r>
              <a:rPr lang="hy-AM" dirty="0"/>
              <a:t> հանրության համար օգտակար փոփոխությունների հասնելն է։</a:t>
            </a:r>
            <a:endParaRPr lang="ru-RU" dirty="0"/>
          </a:p>
          <a:p>
            <a:pPr lvl="0"/>
            <a:endParaRPr lang="hy-AM" dirty="0"/>
          </a:p>
          <a:p>
            <a:pPr lvl="0"/>
            <a:r>
              <a:rPr lang="hy-AM" dirty="0"/>
              <a:t>Լոբինգը դա </a:t>
            </a:r>
            <a:r>
              <a:rPr lang="hy-AM" b="1" dirty="0"/>
              <a:t>կանոնավոր և ոչ ֆորմալ </a:t>
            </a:r>
            <a:r>
              <a:rPr lang="hy-AM" dirty="0"/>
              <a:t>ջանք է, որի նպատակն է ազդել որոշում</a:t>
            </a:r>
            <a:r>
              <a:rPr lang="en-US" dirty="0" err="1"/>
              <a:t>ներ</a:t>
            </a:r>
            <a:r>
              <a:rPr lang="hy-AM" dirty="0"/>
              <a:t> կայացնողների վրա, այն նպատակ ունի առաջ տանել մասնավոր շահերը, ոչ միշտ է հանրության օգտին և ոչ միշտ՝ թափանցիկ։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05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b="1" dirty="0"/>
              <a:t>Ջատագովության տարրերը և ցիկլը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3892" y="2132856"/>
            <a:ext cx="9601200" cy="44958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hy-AM" dirty="0"/>
              <a:t>Սահմանեք խնդիրը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hy-AM" dirty="0"/>
              <a:t>Սահմանեք չափելի նպատակը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hy-AM" dirty="0"/>
              <a:t>Վեր հանեք ձեր ջատագովության ռազմավարության ակնկալիք արդյունքները 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hy-AM" dirty="0"/>
              <a:t>Ընտրեք ձեր ջատագովության մարտավարությունը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hy-AM" dirty="0"/>
              <a:t>Վեր հանեք թիրախային խմբերը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hy-AM" dirty="0"/>
              <a:t>Ընտրեք մեթոդները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hy-AM" dirty="0"/>
              <a:t>Մշտադիտարկեք և գնահատեք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b="1" dirty="0"/>
              <a:t>Հասարակական կազմակերպությունների ջատագովության մարտավարությունները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1916832"/>
            <a:ext cx="9601200" cy="4495800"/>
          </a:xfrm>
        </p:spPr>
        <p:txBody>
          <a:bodyPr>
            <a:normAutofit fontScale="92500"/>
          </a:bodyPr>
          <a:lstStyle/>
          <a:p>
            <a:pPr lvl="0"/>
            <a:r>
              <a:rPr lang="hy-AM" b="1" dirty="0"/>
              <a:t>Ընդլայնել</a:t>
            </a:r>
            <a:r>
              <a:rPr lang="hy-AM" dirty="0"/>
              <a:t> լուծվելիք հիմնախնդրի կամ հարցի վերաբերյալ իր և այլոց </a:t>
            </a:r>
            <a:r>
              <a:rPr lang="hy-AM" b="1" dirty="0"/>
              <a:t>իրազեկության և գիտելիքների ծավալները</a:t>
            </a:r>
            <a:r>
              <a:rPr lang="hy-AM" dirty="0"/>
              <a:t>,</a:t>
            </a:r>
            <a:endParaRPr lang="ru-RU" dirty="0"/>
          </a:p>
          <a:p>
            <a:pPr lvl="0"/>
            <a:r>
              <a:rPr lang="hy-AM" b="1" dirty="0"/>
              <a:t>Փոխել վերաբերմունքը</a:t>
            </a:r>
            <a:r>
              <a:rPr lang="hy-AM" dirty="0"/>
              <a:t> հիմնախնդրի նկատմամբ, այն է հաղթահար</a:t>
            </a:r>
            <a:r>
              <a:rPr lang="en-US" dirty="0" err="1"/>
              <a:t>ել</a:t>
            </a:r>
            <a:r>
              <a:rPr lang="hy-AM" dirty="0"/>
              <a:t>հիմնախնդրի նկատմամբ առկա սխալ պատկերացումներ</a:t>
            </a:r>
            <a:r>
              <a:rPr lang="en-US" dirty="0"/>
              <a:t>ը</a:t>
            </a:r>
            <a:r>
              <a:rPr lang="hy-AM" dirty="0"/>
              <a:t>, ներառյալ դրա անլուծելիության մասին կարծիք</a:t>
            </a:r>
            <a:r>
              <a:rPr lang="en-US" dirty="0"/>
              <a:t>ը</a:t>
            </a:r>
            <a:r>
              <a:rPr lang="hy-AM" dirty="0"/>
              <a:t> </a:t>
            </a:r>
            <a:endParaRPr lang="ru-RU" dirty="0"/>
          </a:p>
          <a:p>
            <a:pPr lvl="0"/>
            <a:r>
              <a:rPr lang="hy-AM" b="1" dirty="0"/>
              <a:t>Ազդել օրենսդիրների վրա, </a:t>
            </a:r>
            <a:r>
              <a:rPr lang="hy-AM" dirty="0"/>
              <a:t>որպեսզի նրանց կողմից ընդունված նոր օրենքներում կամ արդեն ընդունվածներում մտցված փոփոխություններում արտացոլվեն ձեր մոտեցումները</a:t>
            </a:r>
            <a:endParaRPr lang="ru-RU" dirty="0"/>
          </a:p>
          <a:p>
            <a:pPr lvl="0"/>
            <a:r>
              <a:rPr lang="hy-AM" b="1" dirty="0"/>
              <a:t>Աջակցել օրենսդրական և սոցիալական փոփոխությունների ջատագովներին</a:t>
            </a:r>
            <a:r>
              <a:rPr lang="hy-AM" dirty="0"/>
              <a:t>, որոնք քարոզում են հանուն ձեր մտահոգություններն արտացոլող նոր օրենքների ընդունման կամ արդեն գործող օրենքների կիրարկման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0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b="1" dirty="0"/>
              <a:t>Հասարակական կազմակերպությունների ջատագովության մարտավարությունները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6404" y="2132856"/>
            <a:ext cx="9601200" cy="4495800"/>
          </a:xfrm>
        </p:spPr>
        <p:txBody>
          <a:bodyPr/>
          <a:lstStyle/>
          <a:p>
            <a:pPr lvl="0"/>
            <a:r>
              <a:rPr lang="hy-AM" b="1" dirty="0"/>
              <a:t>Դիմել որոշում ընդունողներին</a:t>
            </a:r>
            <a:r>
              <a:rPr lang="hy-AM" dirty="0"/>
              <a:t>՝ ներառելու համար ձեր կողմից բարձրացված հարցերն իրենց օրակարգում</a:t>
            </a:r>
            <a:endParaRPr lang="ru-RU" dirty="0"/>
          </a:p>
          <a:p>
            <a:pPr lvl="0"/>
            <a:r>
              <a:rPr lang="hy-AM" b="1" dirty="0"/>
              <a:t>Ազդել և աշխատել լրատվամիջոցների հետ</a:t>
            </a:r>
            <a:r>
              <a:rPr lang="hy-AM" dirty="0"/>
              <a:t>, որպեսզի նրանք ավելի շատ լուսաբանեն ձեր կողմից բարձրացված հարցերը</a:t>
            </a:r>
            <a:endParaRPr lang="ru-RU" dirty="0"/>
          </a:p>
          <a:p>
            <a:pPr lvl="0"/>
            <a:r>
              <a:rPr lang="hy-AM" dirty="0"/>
              <a:t> </a:t>
            </a:r>
            <a:r>
              <a:rPr lang="hy-AM" b="1" dirty="0"/>
              <a:t>Ճնշում գործադրել պետական պաշտոնյաների վրա</a:t>
            </a:r>
            <a:r>
              <a:rPr lang="hy-AM" dirty="0"/>
              <a:t>՝ կիրարկելու ձեր մտահոգություններն արտացոլող օրենքները և քաղաքականությունները</a:t>
            </a:r>
            <a:endParaRPr lang="ru-RU" dirty="0"/>
          </a:p>
          <a:p>
            <a:pPr lvl="0"/>
            <a:r>
              <a:rPr lang="hy-AM" b="1" dirty="0"/>
              <a:t>Ստեղծե</a:t>
            </a:r>
            <a:r>
              <a:rPr lang="en-US" b="1" dirty="0"/>
              <a:t>լ</a:t>
            </a:r>
            <a:r>
              <a:rPr lang="hy-AM" b="1" dirty="0"/>
              <a:t> գործընկերություններ</a:t>
            </a:r>
            <a:r>
              <a:rPr lang="hy-AM" dirty="0"/>
              <a:t>, կոալիցիաներ և ցանցեր՝ միասին աշխատելու ընդհանուր նպատակներին հասնելու համար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1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056" y="460420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hy-AM" b="1" dirty="0"/>
              <a:t>Ում հետ է աշխատում կազմակերպությունը ջատագովության ժամանակ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7908" y="2395800"/>
            <a:ext cx="9601200" cy="4495800"/>
          </a:xfrm>
        </p:spPr>
        <p:txBody>
          <a:bodyPr/>
          <a:lstStyle/>
          <a:p>
            <a:pPr lvl="0"/>
            <a:r>
              <a:rPr lang="hy-AM" b="1" dirty="0"/>
              <a:t>Ուղղակի թիրախային խումբ</a:t>
            </a:r>
            <a:endParaRPr lang="ru-RU" dirty="0"/>
          </a:p>
          <a:p>
            <a:pPr lvl="0"/>
            <a:r>
              <a:rPr lang="hy-AM" b="1" dirty="0"/>
              <a:t>Անուղղակի թիրախային խումբ </a:t>
            </a:r>
            <a:endParaRPr lang="ru-RU" dirty="0"/>
          </a:p>
          <a:p>
            <a:pPr lvl="0"/>
            <a:r>
              <a:rPr lang="hy-AM" b="1" dirty="0"/>
              <a:t>Շահառուներ</a:t>
            </a:r>
            <a:endParaRPr lang="ru-RU" dirty="0"/>
          </a:p>
          <a:p>
            <a:pPr lvl="0"/>
            <a:r>
              <a:rPr lang="hy-AM" b="1" dirty="0"/>
              <a:t>Գործընկերներ, դաշնակիցներ</a:t>
            </a:r>
            <a:endParaRPr lang="ru-RU" dirty="0"/>
          </a:p>
          <a:p>
            <a:pPr lvl="0"/>
            <a:r>
              <a:rPr lang="hy-AM" b="1" dirty="0"/>
              <a:t>Ազդեցիկ խմբեր</a:t>
            </a:r>
            <a:endParaRPr lang="ru-RU" dirty="0"/>
          </a:p>
          <a:p>
            <a:r>
              <a:rPr lang="hy-AM" b="1" dirty="0"/>
              <a:t>Ընդդիմախոսներ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0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3_TF02801109_TF02801109" id="{1C06BAA0-3930-493B-AD60-9265984A33DD}" vid="{F056C7C8-BEFB-4DDF-85DC-215FA76949EE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природы с аурой безмятежности (широкоэкранный формат)</Template>
  <TotalTime>56</TotalTime>
  <Words>623</Words>
  <Application>Microsoft Office PowerPoint</Application>
  <PresentationFormat>Custom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Euphemia</vt:lpstr>
      <vt:lpstr>Безмятежность 16 х 9</vt:lpstr>
      <vt:lpstr>Ջատագովությունը և ներգրավումը փոփոխությունների մեջ</vt:lpstr>
      <vt:lpstr>Ժամանակակից կազմակերպությունների և հաստատությունների առանցքային բնութագրերը</vt:lpstr>
      <vt:lpstr>Ժամանակակից կազմակերպությունների և հաստատությունների առանցքային բնութագրերը</vt:lpstr>
      <vt:lpstr>Ջատագովություն </vt:lpstr>
      <vt:lpstr>Ջատագովություն և լոբինգ </vt:lpstr>
      <vt:lpstr>Ջատագովության տարրերը և ցիկլը</vt:lpstr>
      <vt:lpstr>Հասարակական կազմակերպությունների ջատագովության մարտավարությունները </vt:lpstr>
      <vt:lpstr>Հասարակական կազմակերպությունների ջատագովության մարտավարությունները </vt:lpstr>
      <vt:lpstr>Ում հետ է աշխատում կազմակերպությունը ջատագովության ժամանակ </vt:lpstr>
      <vt:lpstr>Ջատագովության մեթոդներ</vt:lpstr>
      <vt:lpstr>Ջատագովության մեթոդներ </vt:lpstr>
      <vt:lpstr>Ջատագովությունը պետք է պլանավորել, քանի որ պետք է իմանալ …</vt:lpstr>
      <vt:lpstr>Ջատագովությունը պետք է պլանավորել, քանի որ պետք է իմանալ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Ջատագովությունը և ներգրավումը փոփոխությունների մեջ</dc:title>
  <dc:creator>Пользователь Windows</dc:creator>
  <cp:lastModifiedBy>info@transparency.am</cp:lastModifiedBy>
  <cp:revision>6</cp:revision>
  <dcterms:created xsi:type="dcterms:W3CDTF">2019-03-22T19:01:32Z</dcterms:created>
  <dcterms:modified xsi:type="dcterms:W3CDTF">2019-03-28T07:14:50Z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