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5" r:id="rId12"/>
    <p:sldId id="270" r:id="rId13"/>
    <p:sldId id="269" r:id="rId14"/>
    <p:sldId id="267" r:id="rId15"/>
    <p:sldId id="268" r:id="rId16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 varScale="1">
        <p:scale>
          <a:sx n="77" d="100"/>
          <a:sy n="77" d="100"/>
        </p:scale>
        <p:origin x="7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6803-CD77-4ADE-85BF-AF67F5FEBE80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4615-D4E1-45BD-9C8A-5630ED7F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9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6803-CD77-4ADE-85BF-AF67F5FEBE80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4615-D4E1-45BD-9C8A-5630ED7F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27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6803-CD77-4ADE-85BF-AF67F5FEBE80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4615-D4E1-45BD-9C8A-5630ED7F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0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6803-CD77-4ADE-85BF-AF67F5FEBE80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4615-D4E1-45BD-9C8A-5630ED7F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6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6803-CD77-4ADE-85BF-AF67F5FEBE80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4615-D4E1-45BD-9C8A-5630ED7F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4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6803-CD77-4ADE-85BF-AF67F5FEBE80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4615-D4E1-45BD-9C8A-5630ED7F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60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6803-CD77-4ADE-85BF-AF67F5FEBE80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4615-D4E1-45BD-9C8A-5630ED7F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41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6803-CD77-4ADE-85BF-AF67F5FEBE80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4615-D4E1-45BD-9C8A-5630ED7F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7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6803-CD77-4ADE-85BF-AF67F5FEBE80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4615-D4E1-45BD-9C8A-5630ED7F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7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6803-CD77-4ADE-85BF-AF67F5FEBE80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4615-D4E1-45BD-9C8A-5630ED7F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0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6803-CD77-4ADE-85BF-AF67F5FEBE80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4615-D4E1-45BD-9C8A-5630ED7F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6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A6803-CD77-4ADE-85BF-AF67F5FEBE80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54615-D4E1-45BD-9C8A-5630ED7F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77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590" y="1814695"/>
            <a:ext cx="10254342" cy="2387600"/>
          </a:xfrm>
        </p:spPr>
        <p:txBody>
          <a:bodyPr>
            <a:normAutofit/>
          </a:bodyPr>
          <a:lstStyle/>
          <a:p>
            <a:r>
              <a:rPr lang="hy-AM" sz="3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ՀՀ արդարադատության</a:t>
            </a:r>
            <a:br>
              <a:rPr lang="hy-AM" sz="3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y-AM" sz="3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նախարարության 2019թ. ծրագրային</a:t>
            </a:r>
            <a:br>
              <a:rPr lang="hy-AM" sz="3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y-AM" sz="3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բյուջեի արդյունքային ցուցանիշների</a:t>
            </a:r>
            <a:br>
              <a:rPr lang="hy-AM" sz="3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y-AM" sz="3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վերլուծության արդյունքներ</a:t>
            </a:r>
            <a:endParaRPr lang="en-US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65221"/>
            <a:ext cx="9144000" cy="450669"/>
          </a:xfrm>
        </p:spPr>
        <p:txBody>
          <a:bodyPr/>
          <a:lstStyle/>
          <a:p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187352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151947"/>
              </p:ext>
            </p:extLst>
          </p:nvPr>
        </p:nvGraphicFramePr>
        <p:xfrm>
          <a:off x="1208314" y="1084217"/>
          <a:ext cx="10523147" cy="4592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9" name="Лист" r:id="rId3" imgW="8991688" imgH="3924190" progId="Excel.Sheet.12">
                  <p:embed/>
                </p:oleObj>
              </mc:Choice>
              <mc:Fallback>
                <p:oleObj name="Лист" r:id="rId3" imgW="8991688" imgH="39241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8314" y="1084217"/>
                        <a:ext cx="10523147" cy="45927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2755869" y="619203"/>
            <a:ext cx="5121034" cy="378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hy-AM" i="1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1120 Քրեակատարողական ծառայություններ</a:t>
            </a:r>
            <a:endParaRPr lang="en-US" i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832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31967" y="956336"/>
            <a:ext cx="10319656" cy="5248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y-AM" sz="2800" dirty="0">
                <a:solidFill>
                  <a:srgbClr val="0070C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11001 Քրեակատարողական ծառայություններ</a:t>
            </a:r>
            <a:endParaRPr lang="hy-AM" sz="2800" dirty="0">
              <a:solidFill>
                <a:srgbClr val="0070C0"/>
              </a:solidFill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y-AM" sz="2000" dirty="0"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Նպատակահարմար է ավելացնել որակական ցուցանիշներ, օրինակ՝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y-AM" i="1" dirty="0"/>
              <a:t>Ներկայացված է մեկ կալանավորին/դատապարտյալին բաժին հասնող տարածքը, որը նշված է 3,4ք.մ սակայն այստեղ որակական ցուցանիշ կարող է հանդիսանալ տվյալ ցուցանիշի տոկոսային արտահայտությունը նախապես սահմանված և/կամ համաձայնեցված ստանդարտներին (հենանիշ)՝ եթե այդպիսի</a:t>
            </a:r>
            <a:r>
              <a:rPr lang="en-US" i="1" dirty="0"/>
              <a:t>ք</a:t>
            </a:r>
            <a:r>
              <a:rPr lang="hy-AM" i="1" dirty="0"/>
              <a:t> սահմանված են: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y-AM" i="1" dirty="0"/>
              <a:t>Նշված է աշխատանքով ապահովված դատապարտյալների և կալանավորվածների թիվը, նպատակահարմար կլիներ ունենալ ցուցանիշ թե քանի տոկոս է ապահովվել աշխատանքով՝ աշխատունակ և աշխատել ցանկացող դատապարտյալներից: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y-AM" i="1" dirty="0"/>
              <a:t>Մշակութային կամ մարզական միջոցառումներին մասնակցած դատապարտյալների</a:t>
            </a:r>
            <a:r>
              <a:rPr lang="en-US" i="1" dirty="0"/>
              <a:t> </a:t>
            </a:r>
            <a:r>
              <a:rPr lang="en-US" i="1" dirty="0" err="1"/>
              <a:t>թվի</a:t>
            </a:r>
            <a:r>
              <a:rPr lang="hy-AM" i="1" dirty="0"/>
              <a:t> տոկոսային հարաբերությունը ընդհանուր դատապարտյալների թվին, կամ միջոցառման մասնակիցների տոկոսային հարաբերությունը միջոցառման անցկացման վայրի առավելագույն նստատեղերին: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y-AM" i="1" dirty="0"/>
              <a:t>Իրավաբանական և սոցիալական խորհրդատվություններ ստացած դատապարտյալների բավարարվածության աստիճանը տոկոսային արտահայտությամբ: </a:t>
            </a:r>
          </a:p>
        </p:txBody>
      </p:sp>
    </p:spTree>
    <p:extLst>
      <p:ext uri="{BB962C8B-B14F-4D97-AF65-F5344CB8AC3E}">
        <p14:creationId xmlns:p14="http://schemas.microsoft.com/office/powerpoint/2010/main" val="989853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0263"/>
            <a:ext cx="10515600" cy="579990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hy-AM" sz="3400" dirty="0">
                <a:solidFill>
                  <a:srgbClr val="0070C0"/>
                </a:solidFill>
              </a:rPr>
              <a:t>Բավարար արդյունքային ցուցանիշներ ունեցող միջոցառումներ</a:t>
            </a:r>
          </a:p>
          <a:p>
            <a:pPr marL="0" indent="0" algn="ctr">
              <a:buNone/>
            </a:pPr>
            <a:endParaRPr lang="hy-AM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y-AM" b="1" dirty="0">
                <a:solidFill>
                  <a:srgbClr val="FF0000"/>
                </a:solidFill>
              </a:rPr>
              <a:t>Ծրագիր 1123 Իրավական իրազեկում և տեղեկատվության ապահովում</a:t>
            </a:r>
          </a:p>
          <a:p>
            <a:r>
              <a:rPr lang="hy-AM" dirty="0"/>
              <a:t>11001 Հրատարակչական, տեղեկատվական և տպագրական ծառայություններ</a:t>
            </a:r>
          </a:p>
          <a:p>
            <a:r>
              <a:rPr lang="hy-AM" dirty="0"/>
              <a:t>11002 Թարգմանչական ծառայություններ</a:t>
            </a:r>
          </a:p>
          <a:p>
            <a:pPr marL="0" indent="0" algn="just">
              <a:buNone/>
            </a:pPr>
            <a:r>
              <a:rPr lang="hy-AM" b="1" dirty="0">
                <a:solidFill>
                  <a:srgbClr val="FF0000"/>
                </a:solidFill>
              </a:rPr>
              <a:t>Ծրագիր 1149 Արդարադատության համակարգի աշխատակիցների վերապատրաստում և հատուկ ուսուցում</a:t>
            </a:r>
          </a:p>
          <a:p>
            <a:pPr algn="just"/>
            <a:r>
              <a:rPr lang="hy-AM" dirty="0"/>
              <a:t>11001 հատուկ ծառայողների վերապատրաստում և հատուկ ուսուցում</a:t>
            </a:r>
          </a:p>
          <a:p>
            <a:pPr algn="just"/>
            <a:r>
              <a:rPr lang="hy-AM" dirty="0"/>
              <a:t>11002 Դատավորների, դատախազների, դատավորների ու դատախազների թեկնածուների ցուցակում գտնվող անձանց, դատական ծառայողների, դատախազների աշխատակազմում ծառայողների, դատական կարգադրիչների վերապատրաստման և հատուկ ուսուցման ծառայություններ</a:t>
            </a:r>
          </a:p>
          <a:p>
            <a:pPr algn="just"/>
            <a:r>
              <a:rPr lang="hy-AM" dirty="0"/>
              <a:t>11003 Հանրապետական գործադիր մարմիններում հակակոռուպցիոն ծրագրերի իրականացման պատասխանատուների վերապատրաստում</a:t>
            </a:r>
          </a:p>
          <a:p>
            <a:r>
              <a:rPr lang="hy-AM" dirty="0"/>
              <a:t>1182 Հարկադիր կատարման ծառայություններ</a:t>
            </a:r>
          </a:p>
          <a:p>
            <a:pPr algn="just"/>
            <a:r>
              <a:rPr lang="hy-AM" dirty="0"/>
              <a:t>11001 Հարկադիր կատարման ենթակա ակտերի կատարումն ապահովող ծառայություններ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585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7828"/>
            <a:ext cx="10515600" cy="590441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hy-AM" sz="3400" dirty="0">
                <a:solidFill>
                  <a:srgbClr val="0070C0"/>
                </a:solidFill>
              </a:rPr>
              <a:t>Արդյունքային ցուցանիշները ոչ ինֆորմատիվ են</a:t>
            </a:r>
          </a:p>
          <a:p>
            <a:pPr marL="0" indent="0">
              <a:buNone/>
            </a:pPr>
            <a:endParaRPr lang="hy-AM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hy-AM" b="1" dirty="0">
                <a:solidFill>
                  <a:srgbClr val="FF0000"/>
                </a:solidFill>
              </a:rPr>
              <a:t>Ծրագիր 1093 Դատական և հանրային պաշտպանություն</a:t>
            </a:r>
          </a:p>
          <a:p>
            <a:pPr marL="0" indent="0" algn="just">
              <a:buNone/>
            </a:pPr>
            <a:r>
              <a:rPr lang="hy-AM" dirty="0"/>
              <a:t>11002 Սնանկության գործերով կառավարչական ծառայությունների ձեռքբերում</a:t>
            </a:r>
          </a:p>
          <a:p>
            <a:pPr marL="0" indent="0" algn="just">
              <a:buNone/>
            </a:pPr>
            <a:r>
              <a:rPr lang="hy-AM" sz="2400" i="1" dirty="0"/>
              <a:t>Սնանկության գործերի քանակը, 500</a:t>
            </a:r>
          </a:p>
          <a:p>
            <a:pPr marL="0" indent="0" algn="just">
              <a:buNone/>
            </a:pPr>
            <a:r>
              <a:rPr lang="hy-AM" b="1" dirty="0">
                <a:solidFill>
                  <a:srgbClr val="FF0000"/>
                </a:solidFill>
              </a:rPr>
              <a:t>Ծրագիր 1120 Քրեակատարողական ծառայություններ</a:t>
            </a:r>
          </a:p>
          <a:p>
            <a:pPr marL="0" indent="0" algn="just">
              <a:buNone/>
            </a:pPr>
            <a:r>
              <a:rPr lang="hy-AM" dirty="0"/>
              <a:t>11004 Դեղորայքով ապահովում կալանավայրերում պահվող ազատազրկվածներ</a:t>
            </a:r>
          </a:p>
          <a:p>
            <a:pPr marL="0" indent="0" algn="just">
              <a:buNone/>
            </a:pPr>
            <a:r>
              <a:rPr lang="hy-AM" sz="2400" i="1" dirty="0"/>
              <a:t>Ձեռք բերված դեղերի անվանատեսակ, քանակ 525</a:t>
            </a:r>
          </a:p>
          <a:p>
            <a:pPr marL="0" indent="0" algn="just">
              <a:buNone/>
            </a:pPr>
            <a:r>
              <a:rPr lang="hy-AM" b="1" dirty="0">
                <a:solidFill>
                  <a:srgbClr val="FF0000"/>
                </a:solidFill>
              </a:rPr>
              <a:t>Ծրագիր 1123 Իրավական իրազեկում և տեղեկատվության ապահովում</a:t>
            </a:r>
          </a:p>
          <a:p>
            <a:pPr marL="0" indent="0" algn="just">
              <a:buNone/>
            </a:pPr>
            <a:r>
              <a:rPr lang="hy-AM" dirty="0"/>
              <a:t>11001 Հրատարակչական տեղեկատվական և տպագրական ծառայություններ</a:t>
            </a:r>
          </a:p>
          <a:p>
            <a:pPr marL="0" indent="0" algn="just">
              <a:buNone/>
            </a:pPr>
            <a:r>
              <a:rPr lang="hy-AM" sz="2500" i="1" dirty="0"/>
              <a:t>Կայք էջի մատչելիությունը օգտվողների համար այո/ոչ </a:t>
            </a:r>
            <a:r>
              <a:rPr lang="ru-RU" sz="2500" i="1" dirty="0"/>
              <a:t>(</a:t>
            </a:r>
            <a:r>
              <a:rPr lang="hy-AM" sz="2500" i="1" dirty="0"/>
              <a:t>ոչ չափելի ցուցանիշ</a:t>
            </a:r>
            <a:r>
              <a:rPr lang="ru-RU" sz="2500" i="1" dirty="0"/>
              <a:t>)</a:t>
            </a:r>
            <a:endParaRPr lang="hy-AM" sz="2500" i="1" dirty="0"/>
          </a:p>
          <a:p>
            <a:pPr marL="0" indent="0" algn="just">
              <a:buNone/>
            </a:pPr>
            <a:r>
              <a:rPr lang="hy-AM" b="1" dirty="0">
                <a:solidFill>
                  <a:srgbClr val="FF0000"/>
                </a:solidFill>
              </a:rPr>
              <a:t>Ծրագիր 1149 Արդարադատության համակարգի աշխատակիցների վերապատրաստում և հատուկ ուսուցում</a:t>
            </a:r>
          </a:p>
          <a:p>
            <a:pPr marL="0" indent="0" algn="just">
              <a:buNone/>
            </a:pPr>
            <a:r>
              <a:rPr lang="hy-AM" dirty="0"/>
              <a:t>12001 Մասնագիտական վերապատրաստում անցնող ունկնդիրներին կրթաթոշակի տրամադրում</a:t>
            </a:r>
          </a:p>
          <a:p>
            <a:pPr marL="0" indent="0" algn="just">
              <a:buNone/>
            </a:pPr>
            <a:r>
              <a:rPr lang="hy-AM" sz="2400" i="1" dirty="0"/>
              <a:t>Կրթաթոշակ ստացող ունկնդիրների թիվ, մարդ, 40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380928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31966" y="669064"/>
            <a:ext cx="10110652" cy="5856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y-AM" sz="2600" dirty="0">
                <a:solidFill>
                  <a:srgbClr val="0070C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Արդյունքային </a:t>
            </a:r>
            <a:r>
              <a:rPr lang="en-US" sz="2600" dirty="0" err="1">
                <a:solidFill>
                  <a:srgbClr val="0070C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ցուցանիշ</a:t>
            </a:r>
            <a:r>
              <a:rPr lang="hy-AM" sz="2600" dirty="0">
                <a:solidFill>
                  <a:srgbClr val="0070C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ները բացակայում են</a:t>
            </a:r>
            <a:endParaRPr lang="en-US" sz="2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y-AM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1057 Արդարադատության ոլորտում քաղաքականության մշակում՝ ծրագրերի համակարգում՝ խորհրդատվության և մոնիթորինգի իրականացում ծրագիր</a:t>
            </a:r>
            <a:endParaRPr lang="en-US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11001 Արդարադատության ոլորտում քաղաքականության, խորհրդատվության, մոնիթորինգի, գնման և աջակցության իրականացում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11002 Դատաիրավական բարեփոխումների ծրագրերի իրականացում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31001 ՀՀ արդարադատության նախարարության կարողությունների զարգացում և տեխնիկական հագեցվածության ապահովում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hy-AM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1120 Քրեակատարողական ծառայություններ</a:t>
            </a:r>
            <a:r>
              <a:rPr lang="ru-RU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ծրագիր</a:t>
            </a:r>
            <a:endParaRPr lang="en-US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31001 ՀՀ արդարադատության նախարարության պրոբացիայի ծառայության կարողությունների զարգացում և տեխնիկական հագեցվածության ապահովում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hy-AM" dirty="0">
                <a:solidFill>
                  <a:srgbClr val="FF000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9003 Աջակցություն արդարադատության ոլորտում իրականացվող ծրագրերին</a:t>
            </a:r>
            <a:endParaRPr lang="en-US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11001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Ներկայացուցչականության ապահովում և խրախուսում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11002 Աջակցություն հարկադիր կատարման ենթակա ակտերի կատարման ապահովմանը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31001 Հարկադիր կատարման ծառայության տեխնիկական հագեցվածության բարելավում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983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y-AM" dirty="0">
                <a:solidFill>
                  <a:srgbClr val="0070C0"/>
                </a:solidFill>
              </a:rPr>
              <a:t>Ցուցանիշները չեն լրացվել՝</a:t>
            </a:r>
          </a:p>
          <a:p>
            <a:r>
              <a:rPr lang="hy-AM" dirty="0"/>
              <a:t>Հնարավոր չէ սահմանել ցուցանիշներ,</a:t>
            </a:r>
          </a:p>
          <a:p>
            <a:r>
              <a:rPr lang="hy-AM" dirty="0"/>
              <a:t>Հստակ սահմանված չէ մեթոդաբանությունով</a:t>
            </a:r>
          </a:p>
          <a:p>
            <a:r>
              <a:rPr lang="hy-AM" dirty="0"/>
              <a:t>Կան այլ խնդիրներ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618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109887"/>
              </p:ext>
            </p:extLst>
          </p:nvPr>
        </p:nvGraphicFramePr>
        <p:xfrm>
          <a:off x="1332411" y="1136469"/>
          <a:ext cx="9927771" cy="4480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Лист" r:id="rId3" imgW="8991688" imgH="3590858" progId="Excel.Sheet.12">
                  <p:embed/>
                </p:oleObj>
              </mc:Choice>
              <mc:Fallback>
                <p:oleObj name="Лист" r:id="rId3" imgW="8991688" imgH="35908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2411" y="1136469"/>
                        <a:ext cx="9927771" cy="44805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873836" y="527260"/>
            <a:ext cx="5921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y-AM" i="1" dirty="0">
                <a:solidFill>
                  <a:srgbClr val="FF0000"/>
                </a:solidFill>
              </a:rPr>
              <a:t>1052 Քաղաքացիական կացության ակտերի գրանցում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865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075" y="587828"/>
            <a:ext cx="10515600" cy="53801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y-AM" dirty="0">
                <a:solidFill>
                  <a:schemeClr val="accent1">
                    <a:lumMod val="75000"/>
                  </a:schemeClr>
                </a:solidFill>
              </a:rPr>
              <a:t>11001 Քաղաքացիական կացության ակտերի գրանցման ծառայությունների տրամադրում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y-AM" dirty="0"/>
              <a:t>Անհասկանալի է միջոցառման նկարագրությունը </a:t>
            </a:r>
          </a:p>
          <a:p>
            <a:pPr algn="just"/>
            <a:r>
              <a:rPr lang="hy-AM" dirty="0"/>
              <a:t>Նշված  չէ «Վկայականների և տեղեկանքների տրամադրման ավտոմատացման մակարդակը՝ տոկոս»</a:t>
            </a:r>
            <a:r>
              <a:rPr lang="en-US" dirty="0"/>
              <a:t> </a:t>
            </a:r>
            <a:r>
              <a:rPr lang="hy-AM" dirty="0"/>
              <a:t>չափորոշիչի թվային արտահայտությունը</a:t>
            </a:r>
          </a:p>
          <a:p>
            <a:pPr algn="just"/>
            <a:r>
              <a:rPr lang="hy-AM" dirty="0"/>
              <a:t>Քանի որ տվյալ ծրագրի հիմնական շահառուները հանդիսանում են քաղաքացիները, ապա անհրաժեշտ է ավելացնել ծառայության որակական ցուցանիշներ շահառուի տեսանկյունից: </a:t>
            </a:r>
          </a:p>
          <a:p>
            <a:pPr algn="just"/>
            <a:r>
              <a:rPr lang="hy-AM" dirty="0"/>
              <a:t>Ցուցանիշները կարելի է ստանալ դիմող քաղաքացիների հարցման արդյունքում:</a:t>
            </a:r>
          </a:p>
          <a:p>
            <a:pPr algn="just"/>
            <a:r>
              <a:rPr lang="hy-AM" dirty="0"/>
              <a:t>Առավելագույն ժամկետից ուշ տրամադրվող վկայականների և տեղեկանքների թիվը ընդհանուր քանակի համեմատ:</a:t>
            </a:r>
          </a:p>
          <a:p>
            <a:pPr algn="just"/>
            <a:endParaRPr lang="hy-AM" dirty="0"/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42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639688"/>
              </p:ext>
            </p:extLst>
          </p:nvPr>
        </p:nvGraphicFramePr>
        <p:xfrm>
          <a:off x="1051559" y="1606731"/>
          <a:ext cx="10464535" cy="3902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Лист" r:id="rId3" imgW="8991688" imgH="3352926" progId="Excel.Sheet.12">
                  <p:embed/>
                </p:oleObj>
              </mc:Choice>
              <mc:Fallback>
                <p:oleObj name="Лист" r:id="rId3" imgW="8991688" imgH="335292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1559" y="1606731"/>
                        <a:ext cx="10464535" cy="39020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303417" y="511518"/>
            <a:ext cx="78986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1057</a:t>
            </a:r>
            <a:r>
              <a:rPr lang="hy-AM" i="1" dirty="0">
                <a:solidFill>
                  <a:srgbClr val="FF0000"/>
                </a:solidFill>
              </a:rPr>
              <a:t> Արդարադատության ոլորտում քաղաքականության  մշակում՝ ծրագրերի համակարգում՝ խորհրդատվության և մոնիտորինգի իրականացում 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992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27908" y="1293223"/>
            <a:ext cx="9784080" cy="4549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y-AM" sz="2800" dirty="0">
                <a:solidFill>
                  <a:schemeClr val="accent1">
                    <a:lumMod val="75000"/>
                  </a:schemeClr>
                </a:solidFill>
              </a:rPr>
              <a:t>11003 Անձնական տվյալների պաշտպանության իրականացում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y-AM" sz="28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Տվյալ միջոցառման մեջ նշված են բավարար քանակական ցուցանիշներ, սակայն բացակայում են որակական արդյունքային ցուցանիշները, օրինակ՝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y-AM" sz="28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շահառուների բավարարվածության ցուցանիշ,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y-AM" sz="28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դրական լուծում ստացած վարույթների </a:t>
            </a:r>
            <a:r>
              <a:rPr lang="en-US" sz="2800" dirty="0" err="1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թվի</a:t>
            </a:r>
            <a:r>
              <a:rPr lang="en-US" sz="28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sz="28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քանակը ընդհանուր հարուցված վարույթների </a:t>
            </a:r>
            <a:r>
              <a:rPr lang="en-US" sz="2800" dirty="0" err="1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թվի</a:t>
            </a:r>
            <a:r>
              <a:rPr lang="en-US" sz="28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sz="28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նկատմամբ և այլն: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433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1154" y="704152"/>
            <a:ext cx="8072846" cy="378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y-AM" i="1" dirty="0">
                <a:solidFill>
                  <a:srgbClr val="FF0000"/>
                </a:solidFill>
              </a:rPr>
              <a:t>1093 Դատական և հանրային պաշտպանություն</a:t>
            </a:r>
            <a:endParaRPr lang="en-US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086829"/>
              </p:ext>
            </p:extLst>
          </p:nvPr>
        </p:nvGraphicFramePr>
        <p:xfrm>
          <a:off x="816428" y="1776550"/>
          <a:ext cx="10698189" cy="3343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Лист" r:id="rId3" imgW="8991688" imgH="2809942" progId="Excel.Sheet.12">
                  <p:embed/>
                </p:oleObj>
              </mc:Choice>
              <mc:Fallback>
                <p:oleObj name="Лист" r:id="rId3" imgW="8991688" imgH="280994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6428" y="1776550"/>
                        <a:ext cx="10698189" cy="33431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9641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3668" y="903629"/>
            <a:ext cx="9261565" cy="3524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y-AM" sz="2800" dirty="0">
                <a:solidFill>
                  <a:srgbClr val="0070C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11001 Հանրային պաշտպանության ծառայություններ</a:t>
            </a:r>
            <a:endParaRPr lang="en-US" sz="2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y-AM" sz="28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Տվյալ միջոցառման արդյունքային ցուցանիշներ սահմանված են միայն քանակական ցուցանիշներ վարույթի ընդունված գործերի թիվը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y-AM" sz="28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Շահառուներին ավելի  հետաքրքիր է օրինակ՝ դրական ելքով վարույթների</a:t>
            </a:r>
            <a:r>
              <a:rPr lang="en-US" sz="28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թվի</a:t>
            </a:r>
            <a:r>
              <a:rPr lang="hy-AM" sz="28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տոկոսային </a:t>
            </a:r>
            <a:r>
              <a:rPr lang="en-US" sz="2800" dirty="0" err="1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հարաբեր</a:t>
            </a:r>
            <a:r>
              <a:rPr lang="hy-AM" sz="28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ությունը վարույթ ընդունված գործերի թվի մեջ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236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780445"/>
              </p:ext>
            </p:extLst>
          </p:nvPr>
        </p:nvGraphicFramePr>
        <p:xfrm>
          <a:off x="1227910" y="627016"/>
          <a:ext cx="9431382" cy="5954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" name="Лист" r:id="rId3" imgW="8991688" imgH="7295969" progId="Excel.Sheet.12">
                  <p:embed/>
                </p:oleObj>
              </mc:Choice>
              <mc:Fallback>
                <p:oleObj name="Лист" r:id="rId3" imgW="8991688" imgH="729596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7910" y="627016"/>
                        <a:ext cx="9431382" cy="59543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1524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8903" y="1528354"/>
            <a:ext cx="10332720" cy="2961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rgbClr val="0070C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11003 </a:t>
            </a:r>
            <a:r>
              <a:rPr lang="hy-AM" sz="2800" dirty="0">
                <a:solidFill>
                  <a:srgbClr val="0070C0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Փորձաքննությունների ծառայությունների տրամադրում</a:t>
            </a:r>
            <a:endParaRPr lang="en-US" sz="2800" dirty="0">
              <a:solidFill>
                <a:srgbClr val="0070C0"/>
              </a:solidFill>
              <a:latin typeface="Sylfaen" panose="010A05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hy-AM" sz="2800" dirty="0">
                <a:solidFill>
                  <a:prstClr val="black"/>
                </a:solidFill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Այս ծրագրի արդյունքային ցուցանիշները համեմատաբար ինֆորմատիվ են: Սակայն փորձաքննությունների տեսակները շատ են մանրամասնեցված ըստ տեսակների, նշված են շատ հստակ թվեր, հաշվետվություն ներկայացնելու դեպքում փաստացի քանակները կարող են խիստ տարբերվել:</a:t>
            </a:r>
            <a:endParaRPr lang="en-US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710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1664</TotalTime>
  <Words>563</Words>
  <Application>Microsoft Office PowerPoint</Application>
  <PresentationFormat>Widescreen</PresentationFormat>
  <Paragraphs>68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Sylfaen</vt:lpstr>
      <vt:lpstr>Office Theme</vt:lpstr>
      <vt:lpstr>Лист</vt:lpstr>
      <vt:lpstr>ՀՀ արդարադատության նախարարության 2019թ. ծրագրային բյուջեի արդյունքային ցուցանիշների վերլուծության արդյունքներ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ՀՀ արդարադատության նախարարության 2019թ. ծրագրային բյուջեի արդյունքային ցուցանիշների վերլուծության արդյունքներ</dc:title>
  <dc:creator>Windows User</dc:creator>
  <cp:lastModifiedBy>info@transparency.am</cp:lastModifiedBy>
  <cp:revision>54</cp:revision>
  <cp:lastPrinted>2019-02-25T17:24:54Z</cp:lastPrinted>
  <dcterms:created xsi:type="dcterms:W3CDTF">2019-02-24T09:33:03Z</dcterms:created>
  <dcterms:modified xsi:type="dcterms:W3CDTF">2019-02-26T09:38:28Z</dcterms:modified>
</cp:coreProperties>
</file>