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/>
              <a:t>Կոռուպցիայի</a:t>
            </a:r>
            <a:r>
              <a:rPr lang="en-US" sz="4800" dirty="0"/>
              <a:t> </a:t>
            </a:r>
            <a:r>
              <a:rPr lang="en-US" sz="4800" dirty="0" err="1"/>
              <a:t>դեմ</a:t>
            </a:r>
            <a:r>
              <a:rPr lang="en-US" sz="4800" dirty="0"/>
              <a:t> </a:t>
            </a:r>
            <a:r>
              <a:rPr lang="en-US" sz="4800" dirty="0" err="1"/>
              <a:t>պայքարը</a:t>
            </a:r>
            <a:r>
              <a:rPr lang="en-US" sz="4800" dirty="0"/>
              <a:t> </a:t>
            </a:r>
            <a:r>
              <a:rPr lang="en-US" sz="4800" dirty="0" err="1"/>
              <a:t>Հայաստանում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/>
              <a:t>ԹԻՀԿ </a:t>
            </a:r>
            <a:r>
              <a:rPr lang="en-US" dirty="0" err="1"/>
              <a:t>հակակոռուպցիոն</a:t>
            </a:r>
            <a:r>
              <a:rPr lang="en-US" dirty="0"/>
              <a:t> </a:t>
            </a:r>
            <a:r>
              <a:rPr lang="en-US" dirty="0" err="1"/>
              <a:t>փորձագետ</a:t>
            </a:r>
            <a:endParaRPr lang="en-US" dirty="0"/>
          </a:p>
          <a:p>
            <a:pPr algn="r"/>
            <a:r>
              <a:rPr lang="en-US" dirty="0"/>
              <a:t>Խ. </a:t>
            </a:r>
            <a:r>
              <a:rPr lang="en-US" dirty="0" err="1"/>
              <a:t>Հարությունյան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679" y="413657"/>
            <a:ext cx="2209800" cy="53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197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Բովանդակություն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Միջազգային</a:t>
            </a:r>
            <a:r>
              <a:rPr lang="en-US" dirty="0"/>
              <a:t> </a:t>
            </a:r>
            <a:r>
              <a:rPr lang="en-US" dirty="0" err="1"/>
              <a:t>պարտավորություններ</a:t>
            </a:r>
            <a:endParaRPr lang="en-US" dirty="0"/>
          </a:p>
          <a:p>
            <a:r>
              <a:rPr lang="en-US" dirty="0" err="1"/>
              <a:t>Պայքարը</a:t>
            </a:r>
            <a:r>
              <a:rPr lang="en-US" dirty="0"/>
              <a:t> </a:t>
            </a:r>
            <a:r>
              <a:rPr lang="en-US" dirty="0" err="1"/>
              <a:t>Հայաստանում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343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Միջազգային</a:t>
            </a:r>
            <a:r>
              <a:rPr lang="en-US" dirty="0"/>
              <a:t> </a:t>
            </a:r>
            <a:r>
              <a:rPr lang="en-US" dirty="0" err="1"/>
              <a:t>պարտավորություններ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ՄԱԿ-ի </a:t>
            </a:r>
            <a:r>
              <a:rPr lang="en-US" dirty="0" err="1"/>
              <a:t>կոռուպցիայի</a:t>
            </a:r>
            <a:r>
              <a:rPr lang="en-US" dirty="0"/>
              <a:t> </a:t>
            </a:r>
            <a:r>
              <a:rPr lang="en-US" dirty="0" err="1"/>
              <a:t>դեմ</a:t>
            </a:r>
            <a:r>
              <a:rPr lang="en-US" dirty="0"/>
              <a:t> </a:t>
            </a:r>
            <a:r>
              <a:rPr lang="en-US" dirty="0" err="1"/>
              <a:t>կոնվենցիա</a:t>
            </a:r>
            <a:endParaRPr lang="en-US" dirty="0"/>
          </a:p>
          <a:p>
            <a:r>
              <a:rPr lang="en-US" dirty="0"/>
              <a:t>ՏՀԶԿ </a:t>
            </a:r>
            <a:r>
              <a:rPr lang="en-US" dirty="0" err="1"/>
              <a:t>Ստամբուլյան</a:t>
            </a:r>
            <a:r>
              <a:rPr lang="en-US" dirty="0"/>
              <a:t> </a:t>
            </a:r>
            <a:r>
              <a:rPr lang="en-US" dirty="0" err="1"/>
              <a:t>գործողությունների</a:t>
            </a:r>
            <a:r>
              <a:rPr lang="en-US" dirty="0"/>
              <a:t> </a:t>
            </a:r>
            <a:r>
              <a:rPr lang="en-US" dirty="0" err="1"/>
              <a:t>ծրագիր</a:t>
            </a:r>
            <a:endParaRPr lang="en-US" dirty="0"/>
          </a:p>
          <a:p>
            <a:r>
              <a:rPr lang="en-US" dirty="0"/>
              <a:t>ԳՐԵԿՈ</a:t>
            </a:r>
          </a:p>
        </p:txBody>
      </p:sp>
    </p:spTree>
    <p:extLst>
      <p:ext uri="{BB962C8B-B14F-4D97-AF65-F5344CB8AC3E}">
        <p14:creationId xmlns:p14="http://schemas.microsoft.com/office/powerpoint/2010/main" val="608130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ՄԱԿ-ի </a:t>
            </a:r>
            <a:r>
              <a:rPr lang="en-US" dirty="0" err="1"/>
              <a:t>կոռուպցիայի</a:t>
            </a:r>
            <a:r>
              <a:rPr lang="en-US" dirty="0"/>
              <a:t> </a:t>
            </a:r>
            <a:r>
              <a:rPr lang="en-US" dirty="0" err="1"/>
              <a:t>դեմ</a:t>
            </a:r>
            <a:r>
              <a:rPr lang="en-US" dirty="0"/>
              <a:t> </a:t>
            </a:r>
            <a:r>
              <a:rPr lang="en-US" dirty="0" err="1"/>
              <a:t>կոնվենցիա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Peer Review </a:t>
            </a:r>
          </a:p>
          <a:p>
            <a:r>
              <a:rPr lang="en-US" dirty="0"/>
              <a:t>1-ին </a:t>
            </a:r>
            <a:r>
              <a:rPr lang="en-US" dirty="0" err="1"/>
              <a:t>փուլ</a:t>
            </a:r>
            <a:r>
              <a:rPr lang="en-US" dirty="0"/>
              <a:t>՝ </a:t>
            </a:r>
            <a:r>
              <a:rPr lang="en-US" dirty="0" err="1"/>
              <a:t>գլուխ</a:t>
            </a:r>
            <a:r>
              <a:rPr lang="en-US" dirty="0"/>
              <a:t> 3 և 4 /</a:t>
            </a:r>
            <a:r>
              <a:rPr lang="en-US" dirty="0" err="1"/>
              <a:t>քրեականացում</a:t>
            </a:r>
            <a:r>
              <a:rPr lang="en-US" dirty="0"/>
              <a:t> և </a:t>
            </a:r>
            <a:r>
              <a:rPr lang="en-US" dirty="0" err="1"/>
              <a:t>քրեական</a:t>
            </a:r>
            <a:r>
              <a:rPr lang="en-US" dirty="0"/>
              <a:t> </a:t>
            </a:r>
            <a:r>
              <a:rPr lang="en-US" dirty="0" err="1"/>
              <a:t>հետապնդում</a:t>
            </a:r>
            <a:r>
              <a:rPr lang="en-US" dirty="0"/>
              <a:t> և </a:t>
            </a:r>
            <a:r>
              <a:rPr lang="en-US" dirty="0" err="1"/>
              <a:t>միջազգային</a:t>
            </a:r>
            <a:r>
              <a:rPr lang="en-US" dirty="0"/>
              <a:t> </a:t>
            </a:r>
            <a:r>
              <a:rPr lang="en-US" dirty="0" err="1"/>
              <a:t>համագործակցություն</a:t>
            </a:r>
            <a:r>
              <a:rPr lang="en-US" dirty="0"/>
              <a:t>/</a:t>
            </a:r>
          </a:p>
          <a:p>
            <a:r>
              <a:rPr lang="en-US" dirty="0"/>
              <a:t>2-րդ </a:t>
            </a:r>
            <a:r>
              <a:rPr lang="en-US" dirty="0" err="1"/>
              <a:t>փուլ</a:t>
            </a:r>
            <a:r>
              <a:rPr lang="en-US" dirty="0"/>
              <a:t>՝ </a:t>
            </a:r>
            <a:r>
              <a:rPr lang="en-US" dirty="0" err="1"/>
              <a:t>գլուխ</a:t>
            </a:r>
            <a:r>
              <a:rPr lang="en-US" dirty="0"/>
              <a:t> 2 և 5 /</a:t>
            </a:r>
            <a:r>
              <a:rPr lang="en-US" dirty="0" err="1"/>
              <a:t>կանխարգելիչ</a:t>
            </a:r>
            <a:r>
              <a:rPr lang="en-US" dirty="0"/>
              <a:t> </a:t>
            </a:r>
            <a:r>
              <a:rPr lang="en-US" dirty="0" err="1"/>
              <a:t>միջոցներ</a:t>
            </a:r>
            <a:r>
              <a:rPr lang="en-US" dirty="0"/>
              <a:t> և </a:t>
            </a:r>
            <a:r>
              <a:rPr lang="en-US" dirty="0" err="1"/>
              <a:t>ակտիվների</a:t>
            </a:r>
            <a:r>
              <a:rPr lang="en-US" dirty="0"/>
              <a:t> </a:t>
            </a:r>
            <a:r>
              <a:rPr lang="en-US" dirty="0" err="1"/>
              <a:t>վերադարձ</a:t>
            </a:r>
            <a:r>
              <a:rPr lang="en-US" dirty="0"/>
              <a:t>/</a:t>
            </a:r>
          </a:p>
          <a:p>
            <a:r>
              <a:rPr lang="en-US" dirty="0"/>
              <a:t>1-ին </a:t>
            </a:r>
            <a:r>
              <a:rPr lang="en-US" dirty="0" err="1"/>
              <a:t>փուլ</a:t>
            </a:r>
            <a:r>
              <a:rPr lang="en-US" dirty="0"/>
              <a:t> </a:t>
            </a:r>
            <a:r>
              <a:rPr lang="en-US" dirty="0" err="1"/>
              <a:t>Լիտվա</a:t>
            </a:r>
            <a:r>
              <a:rPr lang="en-US" dirty="0"/>
              <a:t> և </a:t>
            </a:r>
            <a:r>
              <a:rPr lang="en-US" dirty="0" err="1"/>
              <a:t>Ղրղզստան</a:t>
            </a:r>
            <a:endParaRPr lang="en-US" dirty="0"/>
          </a:p>
          <a:p>
            <a:r>
              <a:rPr lang="en-US" dirty="0"/>
              <a:t>2-րդ </a:t>
            </a:r>
            <a:r>
              <a:rPr lang="en-US" dirty="0" err="1"/>
              <a:t>փուլ</a:t>
            </a:r>
            <a:r>
              <a:rPr lang="en-US" dirty="0"/>
              <a:t> </a:t>
            </a:r>
            <a:r>
              <a:rPr lang="en-US" dirty="0" err="1"/>
              <a:t>Սերբիա</a:t>
            </a:r>
            <a:r>
              <a:rPr lang="en-US" dirty="0"/>
              <a:t> և </a:t>
            </a:r>
            <a:r>
              <a:rPr lang="en-US" dirty="0" err="1"/>
              <a:t>Դոմինիկյան</a:t>
            </a:r>
            <a:r>
              <a:rPr lang="en-US" dirty="0"/>
              <a:t> </a:t>
            </a:r>
            <a:r>
              <a:rPr lang="en-US" dirty="0" err="1"/>
              <a:t>հանրապետություն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490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ՏՀԶԿ </a:t>
            </a:r>
            <a:r>
              <a:rPr lang="en-US" dirty="0" err="1"/>
              <a:t>Ստամբուլյան</a:t>
            </a:r>
            <a:r>
              <a:rPr lang="en-US" dirty="0"/>
              <a:t> </a:t>
            </a:r>
            <a:r>
              <a:rPr lang="en-US" dirty="0" err="1"/>
              <a:t>գործողությունների</a:t>
            </a:r>
            <a:r>
              <a:rPr lang="en-US" dirty="0"/>
              <a:t> </a:t>
            </a:r>
            <a:r>
              <a:rPr lang="en-US" dirty="0" err="1"/>
              <a:t>ծրագիր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4-րդ </a:t>
            </a:r>
            <a:r>
              <a:rPr lang="en-US" dirty="0" err="1"/>
              <a:t>փուլի</a:t>
            </a:r>
            <a:r>
              <a:rPr lang="en-US" dirty="0"/>
              <a:t> </a:t>
            </a:r>
            <a:r>
              <a:rPr lang="en-US" dirty="0" err="1"/>
              <a:t>մոնիտորինգի</a:t>
            </a:r>
            <a:r>
              <a:rPr lang="en-US" dirty="0"/>
              <a:t> </a:t>
            </a:r>
            <a:r>
              <a:rPr lang="en-US" dirty="0" err="1"/>
              <a:t>զեկույց</a:t>
            </a:r>
            <a:r>
              <a:rPr lang="en-US" dirty="0"/>
              <a:t> 2018թ.</a:t>
            </a:r>
          </a:p>
          <a:p>
            <a:r>
              <a:rPr lang="en-US" dirty="0">
                <a:solidFill>
                  <a:schemeClr val="tx1"/>
                </a:solidFill>
              </a:rPr>
              <a:t>4 </a:t>
            </a:r>
            <a:r>
              <a:rPr lang="en-US" dirty="0" err="1">
                <a:solidFill>
                  <a:schemeClr val="tx1"/>
                </a:solidFill>
              </a:rPr>
              <a:t>ոլորտ</a:t>
            </a:r>
            <a:r>
              <a:rPr lang="en-US" dirty="0">
                <a:solidFill>
                  <a:schemeClr val="tx1"/>
                </a:solidFill>
              </a:rPr>
              <a:t>՝ </a:t>
            </a:r>
            <a:r>
              <a:rPr lang="en-US" dirty="0" err="1">
                <a:solidFill>
                  <a:schemeClr val="tx1"/>
                </a:solidFill>
              </a:rPr>
              <a:t>հակակաոռուպցիոն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քաղաքականություն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կանխարգելում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քրեական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հետապնդում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կոռուպցիան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բարձրագույն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կրթության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ոլորտում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Ընդհանուր</a:t>
            </a:r>
            <a:r>
              <a:rPr lang="en-US" dirty="0">
                <a:solidFill>
                  <a:schemeClr val="tx1"/>
                </a:solidFill>
              </a:rPr>
              <a:t> 28 </a:t>
            </a:r>
            <a:r>
              <a:rPr lang="en-US" dirty="0" err="1">
                <a:solidFill>
                  <a:schemeClr val="tx1"/>
                </a:solidFill>
              </a:rPr>
              <a:t>նոր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հանձնարարական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90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ԳՐԵԿՈ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5-րդ </a:t>
            </a:r>
            <a:r>
              <a:rPr lang="en-US" dirty="0" err="1"/>
              <a:t>փուլը</a:t>
            </a:r>
            <a:r>
              <a:rPr lang="en-US" dirty="0"/>
              <a:t> </a:t>
            </a:r>
            <a:r>
              <a:rPr lang="en-US" dirty="0" err="1"/>
              <a:t>սկսել</a:t>
            </a:r>
            <a:r>
              <a:rPr lang="en-US" dirty="0"/>
              <a:t> է 2017թ.-ի </a:t>
            </a:r>
            <a:r>
              <a:rPr lang="en-US" dirty="0" err="1"/>
              <a:t>մարտի</a:t>
            </a:r>
            <a:r>
              <a:rPr lang="en-US" dirty="0"/>
              <a:t> 20-ին /</a:t>
            </a:r>
            <a:r>
              <a:rPr lang="en-US" dirty="0" err="1"/>
              <a:t>կոռուպցիայի</a:t>
            </a:r>
            <a:r>
              <a:rPr lang="en-US" dirty="0"/>
              <a:t> </a:t>
            </a:r>
            <a:r>
              <a:rPr lang="en-US" dirty="0" err="1"/>
              <a:t>կանխարգելում</a:t>
            </a:r>
            <a:r>
              <a:rPr lang="en-US" dirty="0"/>
              <a:t> </a:t>
            </a:r>
            <a:r>
              <a:rPr lang="en-US" dirty="0" err="1"/>
              <a:t>գործադիր</a:t>
            </a:r>
            <a:r>
              <a:rPr lang="en-US" dirty="0"/>
              <a:t> </a:t>
            </a:r>
            <a:r>
              <a:rPr lang="en-US" dirty="0" err="1"/>
              <a:t>պաշտոնյաների</a:t>
            </a:r>
            <a:r>
              <a:rPr lang="en-US" dirty="0"/>
              <a:t> </a:t>
            </a:r>
            <a:r>
              <a:rPr lang="en-US" dirty="0" err="1"/>
              <a:t>շրջանակում</a:t>
            </a:r>
            <a:r>
              <a:rPr lang="en-US" dirty="0"/>
              <a:t> և </a:t>
            </a:r>
            <a:r>
              <a:rPr lang="en-US" dirty="0" err="1"/>
              <a:t>իրավապահ</a:t>
            </a:r>
            <a:r>
              <a:rPr lang="en-US" dirty="0"/>
              <a:t> </a:t>
            </a:r>
            <a:r>
              <a:rPr lang="en-US" dirty="0" err="1"/>
              <a:t>մարմինների</a:t>
            </a:r>
            <a:r>
              <a:rPr lang="en-US" dirty="0"/>
              <a:t> </a:t>
            </a:r>
            <a:r>
              <a:rPr lang="en-US" dirty="0" err="1"/>
              <a:t>շրջանում</a:t>
            </a:r>
            <a:r>
              <a:rPr lang="en-US" dirty="0"/>
              <a:t> </a:t>
            </a:r>
            <a:r>
              <a:rPr lang="en-US" dirty="0" err="1"/>
              <a:t>բարեխղճության</a:t>
            </a:r>
            <a:r>
              <a:rPr lang="en-US" dirty="0"/>
              <a:t> </a:t>
            </a:r>
            <a:r>
              <a:rPr lang="en-US" dirty="0" err="1"/>
              <a:t>խրախուսման</a:t>
            </a:r>
            <a:r>
              <a:rPr lang="en-US" dirty="0"/>
              <a:t> </a:t>
            </a:r>
            <a:r>
              <a:rPr lang="en-US" dirty="0" err="1"/>
              <a:t>միջոցով</a:t>
            </a:r>
            <a:r>
              <a:rPr lang="en-US" dirty="0"/>
              <a:t>/</a:t>
            </a:r>
          </a:p>
          <a:p>
            <a:r>
              <a:rPr lang="en-US" dirty="0" err="1"/>
              <a:t>Գնահատման</a:t>
            </a:r>
            <a:r>
              <a:rPr lang="en-US" dirty="0"/>
              <a:t> </a:t>
            </a:r>
            <a:r>
              <a:rPr lang="en-US" dirty="0" err="1"/>
              <a:t>զեկույց</a:t>
            </a:r>
            <a:r>
              <a:rPr lang="en-US" dirty="0"/>
              <a:t>, </a:t>
            </a:r>
            <a:r>
              <a:rPr lang="en-US" dirty="0" err="1"/>
              <a:t>համապատասխանության</a:t>
            </a:r>
            <a:r>
              <a:rPr lang="en-US" dirty="0"/>
              <a:t> </a:t>
            </a:r>
            <a:r>
              <a:rPr lang="en-US" dirty="0" err="1"/>
              <a:t>զեկույց</a:t>
            </a:r>
            <a:r>
              <a:rPr lang="en-US" dirty="0"/>
              <a:t> 1 և/</a:t>
            </a:r>
            <a:r>
              <a:rPr lang="en-US" dirty="0" err="1"/>
              <a:t>կամ</a:t>
            </a:r>
            <a:r>
              <a:rPr lang="en-US" dirty="0"/>
              <a:t> 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039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Հակակոռուպցիոն</a:t>
            </a:r>
            <a:r>
              <a:rPr lang="en-US" dirty="0"/>
              <a:t> </a:t>
            </a:r>
            <a:r>
              <a:rPr lang="en-US" dirty="0" err="1"/>
              <a:t>ռազմավարություն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27155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2015-2018թթ. </a:t>
            </a:r>
            <a:r>
              <a:rPr lang="hy-AM" dirty="0"/>
              <a:t>Հ</a:t>
            </a:r>
            <a:r>
              <a:rPr lang="en-US" dirty="0" err="1"/>
              <a:t>ակակոռուպցիոն</a:t>
            </a:r>
            <a:r>
              <a:rPr lang="en-US" dirty="0"/>
              <a:t> 3-րդ </a:t>
            </a:r>
            <a:r>
              <a:rPr lang="en-US" dirty="0" err="1"/>
              <a:t>ռազմավարության</a:t>
            </a:r>
            <a:r>
              <a:rPr lang="en-US" dirty="0"/>
              <a:t> </a:t>
            </a:r>
            <a:r>
              <a:rPr lang="en-US" dirty="0" err="1"/>
              <a:t>գործողությունների</a:t>
            </a:r>
            <a:r>
              <a:rPr lang="en-US" dirty="0"/>
              <a:t> </a:t>
            </a:r>
            <a:r>
              <a:rPr lang="en-US" dirty="0" err="1"/>
              <a:t>ծրագիր</a:t>
            </a:r>
            <a:endParaRPr lang="en-US" dirty="0"/>
          </a:p>
          <a:p>
            <a:pPr lvl="1"/>
            <a:r>
              <a:rPr lang="en-US" dirty="0" err="1"/>
              <a:t>Պետական</a:t>
            </a:r>
            <a:r>
              <a:rPr lang="en-US" dirty="0"/>
              <a:t> </a:t>
            </a:r>
            <a:r>
              <a:rPr lang="en-US" dirty="0" err="1"/>
              <a:t>եկամուտների</a:t>
            </a:r>
            <a:r>
              <a:rPr lang="en-US" dirty="0"/>
              <a:t> </a:t>
            </a:r>
            <a:r>
              <a:rPr lang="en-US" dirty="0" err="1"/>
              <a:t>հավաքագրման</a:t>
            </a:r>
            <a:r>
              <a:rPr lang="en-US" dirty="0"/>
              <a:t> </a:t>
            </a:r>
            <a:r>
              <a:rPr lang="en-US" dirty="0" err="1"/>
              <a:t>ոլորտ</a:t>
            </a:r>
            <a:endParaRPr lang="en-US" dirty="0"/>
          </a:p>
          <a:p>
            <a:pPr lvl="1"/>
            <a:r>
              <a:rPr lang="en-US" dirty="0" err="1"/>
              <a:t>Ոստիկանություն</a:t>
            </a:r>
            <a:endParaRPr lang="en-US" dirty="0"/>
          </a:p>
          <a:p>
            <a:pPr lvl="1"/>
            <a:r>
              <a:rPr lang="en-US" dirty="0" err="1"/>
              <a:t>Կրթություն</a:t>
            </a:r>
            <a:endParaRPr lang="en-US" dirty="0"/>
          </a:p>
          <a:p>
            <a:pPr lvl="1"/>
            <a:r>
              <a:rPr lang="en-US" dirty="0" err="1"/>
              <a:t>Առողջապահություն</a:t>
            </a:r>
            <a:endParaRPr lang="en-US" dirty="0"/>
          </a:p>
          <a:p>
            <a:pPr lvl="1"/>
            <a:r>
              <a:rPr lang="en-US" dirty="0" err="1"/>
              <a:t>Օրինավոր</a:t>
            </a:r>
            <a:r>
              <a:rPr lang="en-US" dirty="0"/>
              <a:t> և </a:t>
            </a:r>
            <a:r>
              <a:rPr lang="en-US" dirty="0" err="1"/>
              <a:t>բարեխիղճ</a:t>
            </a:r>
            <a:r>
              <a:rPr lang="en-US" dirty="0"/>
              <a:t> </a:t>
            </a:r>
            <a:r>
              <a:rPr lang="en-US" dirty="0" err="1"/>
              <a:t>հանրային</a:t>
            </a:r>
            <a:r>
              <a:rPr lang="en-US" dirty="0"/>
              <a:t> </a:t>
            </a:r>
            <a:r>
              <a:rPr lang="en-US" dirty="0" err="1"/>
              <a:t>ծառայողների</a:t>
            </a:r>
            <a:r>
              <a:rPr lang="en-US" dirty="0"/>
              <a:t> </a:t>
            </a:r>
            <a:r>
              <a:rPr lang="en-US" dirty="0" err="1"/>
              <a:t>դասի</a:t>
            </a:r>
            <a:r>
              <a:rPr lang="en-US" dirty="0"/>
              <a:t> </a:t>
            </a:r>
            <a:r>
              <a:rPr lang="en-US" dirty="0" err="1"/>
              <a:t>ձևավորում</a:t>
            </a:r>
            <a:endParaRPr lang="en-US" dirty="0"/>
          </a:p>
          <a:p>
            <a:pPr lvl="1"/>
            <a:r>
              <a:rPr lang="en-US" dirty="0" err="1"/>
              <a:t>Արդյունավետ</a:t>
            </a:r>
            <a:r>
              <a:rPr lang="en-US" dirty="0"/>
              <a:t> </a:t>
            </a:r>
            <a:r>
              <a:rPr lang="en-US" dirty="0" err="1"/>
              <a:t>հանրային</a:t>
            </a:r>
            <a:r>
              <a:rPr lang="en-US" dirty="0"/>
              <a:t> </a:t>
            </a:r>
            <a:r>
              <a:rPr lang="en-US" dirty="0" err="1"/>
              <a:t>կառավարման</a:t>
            </a:r>
            <a:r>
              <a:rPr lang="en-US" dirty="0"/>
              <a:t> </a:t>
            </a:r>
            <a:r>
              <a:rPr lang="en-US" dirty="0" err="1"/>
              <a:t>համակարգի</a:t>
            </a:r>
            <a:r>
              <a:rPr lang="en-US" dirty="0"/>
              <a:t> </a:t>
            </a:r>
            <a:r>
              <a:rPr lang="en-US" dirty="0" err="1"/>
              <a:t>ձևավորում</a:t>
            </a:r>
            <a:endParaRPr lang="en-US" dirty="0"/>
          </a:p>
          <a:p>
            <a:pPr lvl="1"/>
            <a:r>
              <a:rPr lang="en-US" dirty="0" err="1"/>
              <a:t>Թափանցիկ</a:t>
            </a:r>
            <a:r>
              <a:rPr lang="en-US" dirty="0"/>
              <a:t> և </a:t>
            </a:r>
            <a:r>
              <a:rPr lang="en-US" dirty="0" err="1"/>
              <a:t>հաշվետու</a:t>
            </a:r>
            <a:r>
              <a:rPr lang="en-US" dirty="0"/>
              <a:t> </a:t>
            </a:r>
            <a:r>
              <a:rPr lang="en-US" dirty="0" err="1"/>
              <a:t>կառավարման</a:t>
            </a:r>
            <a:r>
              <a:rPr lang="en-US" dirty="0"/>
              <a:t> </a:t>
            </a:r>
            <a:r>
              <a:rPr lang="en-US" dirty="0" err="1"/>
              <a:t>համակարգի</a:t>
            </a:r>
            <a:r>
              <a:rPr lang="en-US" dirty="0"/>
              <a:t> </a:t>
            </a:r>
            <a:r>
              <a:rPr lang="en-US" dirty="0" err="1"/>
              <a:t>ձևավորւոմ</a:t>
            </a:r>
            <a:endParaRPr lang="en-US" dirty="0"/>
          </a:p>
          <a:p>
            <a:pPr lvl="1"/>
            <a:r>
              <a:rPr lang="en-US" dirty="0" err="1"/>
              <a:t>Մասնակցային</a:t>
            </a:r>
            <a:r>
              <a:rPr lang="en-US" dirty="0"/>
              <a:t> </a:t>
            </a:r>
            <a:r>
              <a:rPr lang="en-US" dirty="0" err="1"/>
              <a:t>կառավարման</a:t>
            </a:r>
            <a:r>
              <a:rPr lang="en-US" dirty="0"/>
              <a:t> </a:t>
            </a:r>
            <a:r>
              <a:rPr lang="en-US" dirty="0" err="1"/>
              <a:t>համակարգի</a:t>
            </a:r>
            <a:r>
              <a:rPr lang="en-US" dirty="0"/>
              <a:t> </a:t>
            </a:r>
            <a:r>
              <a:rPr lang="en-US" dirty="0" err="1"/>
              <a:t>ձևավորում</a:t>
            </a:r>
            <a:endParaRPr lang="en-US" dirty="0"/>
          </a:p>
          <a:p>
            <a:pPr lvl="1"/>
            <a:r>
              <a:rPr lang="en-US" dirty="0" err="1"/>
              <a:t>Կոռուպցիոն</a:t>
            </a:r>
            <a:r>
              <a:rPr lang="en-US" dirty="0"/>
              <a:t> </a:t>
            </a:r>
            <a:r>
              <a:rPr lang="en-US" dirty="0" err="1"/>
              <a:t>վարքագծի</a:t>
            </a:r>
            <a:r>
              <a:rPr lang="en-US" dirty="0"/>
              <a:t> </a:t>
            </a:r>
            <a:r>
              <a:rPr lang="en-US" dirty="0" err="1"/>
              <a:t>համար</a:t>
            </a:r>
            <a:r>
              <a:rPr lang="en-US" dirty="0"/>
              <a:t> </a:t>
            </a:r>
            <a:r>
              <a:rPr lang="en-US" dirty="0" err="1"/>
              <a:t>պատասխանատվության</a:t>
            </a:r>
            <a:r>
              <a:rPr lang="en-US" dirty="0"/>
              <a:t> </a:t>
            </a:r>
            <a:r>
              <a:rPr lang="en-US" dirty="0" err="1"/>
              <a:t>համարժեք</a:t>
            </a:r>
            <a:r>
              <a:rPr lang="en-US" dirty="0"/>
              <a:t> </a:t>
            </a:r>
            <a:r>
              <a:rPr lang="en-US" dirty="0" err="1"/>
              <a:t>միջոցների</a:t>
            </a:r>
            <a:r>
              <a:rPr lang="en-US" dirty="0"/>
              <a:t> </a:t>
            </a:r>
            <a:r>
              <a:rPr lang="en-US" dirty="0" err="1"/>
              <a:t>սահմանում</a:t>
            </a:r>
            <a:endParaRPr lang="en-US" dirty="0"/>
          </a:p>
          <a:p>
            <a:pPr lvl="1"/>
            <a:r>
              <a:rPr lang="hy-AM" dirty="0"/>
              <a:t>Կոռուպցիայի դեմ պայքարող մարմինների նկատմամբ հանրային վստահությունը բարձրացնելու և ամրապնդելու համար գործուն միջոցների ձեռնարկում</a:t>
            </a:r>
          </a:p>
          <a:p>
            <a:pPr lvl="1"/>
            <a:endParaRPr lang="hy-AM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940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Շնորհակալություն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3572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77</TotalTime>
  <Words>197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Կոռուպցիայի դեմ պայքարը Հայաստանում</vt:lpstr>
      <vt:lpstr>Բովանդակություն</vt:lpstr>
      <vt:lpstr>Միջազգային պարտավորություններ</vt:lpstr>
      <vt:lpstr>ՄԱԿ-ի կոռուպցիայի դեմ կոնվենցիա</vt:lpstr>
      <vt:lpstr>ՏՀԶԿ Ստամբուլյան գործողությունների ծրագիր</vt:lpstr>
      <vt:lpstr>ԳՐԵԿՈ</vt:lpstr>
      <vt:lpstr>Հակակոռուպցիոն ռազմավարություն</vt:lpstr>
      <vt:lpstr>Շնորհակալություն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Կոռուպցիայի դեմ պայքարի հիմնական բաղադրիչները</dc:title>
  <dc:creator>Khachik Harutyunyan</dc:creator>
  <cp:lastModifiedBy>info@transparency.am</cp:lastModifiedBy>
  <cp:revision>8</cp:revision>
  <dcterms:created xsi:type="dcterms:W3CDTF">2018-11-28T10:18:52Z</dcterms:created>
  <dcterms:modified xsi:type="dcterms:W3CDTF">2018-12-03T17:51:45Z</dcterms:modified>
</cp:coreProperties>
</file>