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12/3/2018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12/3/2018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12/3/2018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12/3/2018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12/3/2018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12/3/2018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12/3/2018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y-AM" sz="3200" dirty="0"/>
              <a:t>Ազդարարման հասկացությունը և ազդարարման պաշտպանությունը Հայաստանում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y-AM" dirty="0"/>
              <a:t>Թրանսփարենսի Ինթերնեշնլ հակակոռուպցիոն կետնրոն ՀԿ</a:t>
            </a:r>
          </a:p>
          <a:p>
            <a:r>
              <a:rPr lang="hy-AM" dirty="0"/>
              <a:t>Հակակոռուպցիոն փորձագետ Խ․ Հարությունյան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1"/>
            <a:ext cx="2209800" cy="53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56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87637"/>
            <a:ext cx="8229600" cy="3319654"/>
          </a:xfrm>
        </p:spPr>
        <p:txBody>
          <a:bodyPr>
            <a:normAutofit lnSpcReduction="10000"/>
          </a:bodyPr>
          <a:lstStyle/>
          <a:p>
            <a:r>
              <a:rPr lang="hy-AM" dirty="0"/>
              <a:t>Ներքին</a:t>
            </a:r>
          </a:p>
          <a:p>
            <a:pPr lvl="1"/>
            <a:r>
              <a:rPr lang="en-US" b="1" i="1" dirty="0"/>
              <a:t>«</a:t>
            </a:r>
            <a:r>
              <a:rPr lang="en-US" b="1" i="1" dirty="0" err="1"/>
              <a:t>Ներքին</a:t>
            </a:r>
            <a:r>
              <a:rPr lang="en-US" b="1" i="1" dirty="0"/>
              <a:t> </a:t>
            </a:r>
            <a:r>
              <a:rPr lang="en-US" b="1" i="1" dirty="0" err="1"/>
              <a:t>ազդարարում</a:t>
            </a:r>
            <a:r>
              <a:rPr lang="en-US" b="1" i="1" dirty="0"/>
              <a:t> է </a:t>
            </a:r>
            <a:r>
              <a:rPr lang="en-US" b="1" i="1" dirty="0" err="1"/>
              <a:t>համարվում</a:t>
            </a:r>
            <a:r>
              <a:rPr lang="en-US" b="1" i="1" dirty="0"/>
              <a:t> </a:t>
            </a:r>
            <a:r>
              <a:rPr lang="en-US" b="1" i="1" dirty="0" err="1"/>
              <a:t>հաղորդումը</a:t>
            </a:r>
            <a:r>
              <a:rPr lang="en-US" b="1" i="1" dirty="0"/>
              <a:t> </a:t>
            </a:r>
            <a:r>
              <a:rPr lang="en-US" b="1" i="1" dirty="0" err="1"/>
              <a:t>ներկայացնելն</a:t>
            </a:r>
            <a:r>
              <a:rPr lang="en-US" b="1" i="1" dirty="0"/>
              <a:t> </a:t>
            </a:r>
            <a:r>
              <a:rPr lang="en-US" b="1" i="1" dirty="0" err="1"/>
              <a:t>իր</a:t>
            </a:r>
            <a:r>
              <a:rPr lang="en-US" b="1" i="1" dirty="0"/>
              <a:t> </a:t>
            </a:r>
            <a:r>
              <a:rPr lang="en-US" b="1" i="1" dirty="0" err="1"/>
              <a:t>անմիջական</a:t>
            </a:r>
            <a:r>
              <a:rPr lang="en-US" b="1" i="1" dirty="0"/>
              <a:t> </a:t>
            </a:r>
            <a:r>
              <a:rPr lang="en-US" b="1" i="1" dirty="0" err="1"/>
              <a:t>ղեկավարին</a:t>
            </a:r>
            <a:r>
              <a:rPr lang="en-US" b="1" i="1" dirty="0"/>
              <a:t> </a:t>
            </a:r>
            <a:r>
              <a:rPr lang="en-US" b="1" i="1" dirty="0" err="1"/>
              <a:t>կամ</a:t>
            </a:r>
            <a:r>
              <a:rPr lang="en-US" b="1" i="1" dirty="0"/>
              <a:t> </a:t>
            </a:r>
            <a:r>
              <a:rPr lang="en-US" b="1" i="1" dirty="0" err="1"/>
              <a:t>նրա</a:t>
            </a:r>
            <a:r>
              <a:rPr lang="en-US" b="1" i="1" dirty="0"/>
              <a:t> </a:t>
            </a:r>
            <a:r>
              <a:rPr lang="en-US" b="1" i="1" dirty="0" err="1"/>
              <a:t>վերադասին</a:t>
            </a:r>
            <a:r>
              <a:rPr lang="en-US" b="1" i="1" dirty="0"/>
              <a:t> </a:t>
            </a:r>
            <a:r>
              <a:rPr lang="en-US" b="1" i="1" dirty="0" err="1"/>
              <a:t>կամ</a:t>
            </a:r>
            <a:r>
              <a:rPr lang="en-US" b="1" i="1" dirty="0"/>
              <a:t> </a:t>
            </a:r>
            <a:r>
              <a:rPr lang="en-US" b="1" i="1" dirty="0" err="1"/>
              <a:t>նրա</a:t>
            </a:r>
            <a:r>
              <a:rPr lang="en-US" b="1" i="1" dirty="0"/>
              <a:t> </a:t>
            </a:r>
            <a:r>
              <a:rPr lang="en-US" b="1" i="1" dirty="0" err="1"/>
              <a:t>նկատմամբ</a:t>
            </a:r>
            <a:r>
              <a:rPr lang="en-US" b="1" i="1" dirty="0"/>
              <a:t> </a:t>
            </a:r>
            <a:r>
              <a:rPr lang="en-US" b="1" i="1" dirty="0" err="1"/>
              <a:t>վերահսկողություն</a:t>
            </a:r>
            <a:r>
              <a:rPr lang="en-US" b="1" i="1" dirty="0"/>
              <a:t> </a:t>
            </a:r>
            <a:r>
              <a:rPr lang="en-US" b="1" i="1" dirty="0" err="1"/>
              <a:t>իրականացնող</a:t>
            </a:r>
            <a:r>
              <a:rPr lang="en-US" b="1" i="1" dirty="0"/>
              <a:t> </a:t>
            </a:r>
            <a:r>
              <a:rPr lang="en-US" b="1" i="1" dirty="0" err="1"/>
              <a:t>այլ</a:t>
            </a:r>
            <a:r>
              <a:rPr lang="en-US" b="1" i="1" dirty="0"/>
              <a:t> </a:t>
            </a:r>
            <a:r>
              <a:rPr lang="en-US" b="1" i="1" dirty="0" err="1"/>
              <a:t>անձի</a:t>
            </a:r>
            <a:r>
              <a:rPr lang="en-US" b="1" i="1" dirty="0"/>
              <a:t> </a:t>
            </a:r>
            <a:r>
              <a:rPr lang="en-US" b="1" i="1" dirty="0" err="1"/>
              <a:t>կամ</a:t>
            </a:r>
            <a:r>
              <a:rPr lang="en-US" b="1" i="1" dirty="0"/>
              <a:t> </a:t>
            </a:r>
            <a:r>
              <a:rPr lang="en-US" b="1" i="1" dirty="0" err="1"/>
              <a:t>իրավասու</a:t>
            </a:r>
            <a:r>
              <a:rPr lang="en-US" b="1" i="1" dirty="0"/>
              <a:t> </a:t>
            </a:r>
            <a:r>
              <a:rPr lang="en-US" b="1" i="1" dirty="0" err="1"/>
              <a:t>մարմնի</a:t>
            </a:r>
            <a:r>
              <a:rPr lang="en-US" b="1" i="1" dirty="0"/>
              <a:t> </a:t>
            </a:r>
            <a:r>
              <a:rPr lang="en-US" b="1" i="1" dirty="0" err="1"/>
              <a:t>ղեկավարի</a:t>
            </a:r>
            <a:r>
              <a:rPr lang="en-US" b="1" i="1" dirty="0"/>
              <a:t> </a:t>
            </a:r>
            <a:r>
              <a:rPr lang="en-US" b="1" i="1" dirty="0" err="1"/>
              <a:t>լիազորած</a:t>
            </a:r>
            <a:r>
              <a:rPr lang="en-US" b="1" i="1" dirty="0"/>
              <a:t> </a:t>
            </a:r>
            <a:r>
              <a:rPr lang="en-US" b="1" i="1" dirty="0" err="1"/>
              <a:t>անձին</a:t>
            </a:r>
            <a:r>
              <a:rPr lang="en-US" b="1" i="1" dirty="0"/>
              <a:t>»:</a:t>
            </a:r>
            <a:endParaRPr lang="ru-RU" b="1" i="1" dirty="0"/>
          </a:p>
          <a:p>
            <a:r>
              <a:rPr lang="hy-AM" dirty="0"/>
              <a:t>Արտաքին</a:t>
            </a:r>
          </a:p>
          <a:p>
            <a:pPr lvl="1"/>
            <a:r>
              <a:rPr lang="hy-AM" b="1" i="1" dirty="0">
                <a:solidFill>
                  <a:srgbClr val="000000"/>
                </a:solidFill>
                <a:latin typeface="Arial Unicode"/>
              </a:rPr>
              <a:t>Արտաքին ազդարարումն սկսվում է ազդարարի կողմից իրավասու մարմին հաղորդում ներկայացնելով։</a:t>
            </a:r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1643856"/>
            <a:ext cx="8229600" cy="1143000"/>
          </a:xfrm>
        </p:spPr>
        <p:txBody>
          <a:bodyPr/>
          <a:lstStyle/>
          <a:p>
            <a:r>
              <a:rPr lang="hy-AM" dirty="0"/>
              <a:t>Ազդարարման տեսակները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732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600" y="2489489"/>
            <a:ext cx="8229600" cy="2578291"/>
          </a:xfrm>
        </p:spPr>
        <p:txBody>
          <a:bodyPr>
            <a:normAutofit lnSpcReduction="10000"/>
          </a:bodyPr>
          <a:lstStyle/>
          <a:p>
            <a:r>
              <a:rPr lang="hy-AM" dirty="0"/>
              <a:t>Տարբերություններ</a:t>
            </a:r>
          </a:p>
          <a:p>
            <a:pPr lvl="1"/>
            <a:r>
              <a:rPr lang="hy-AM" dirty="0"/>
              <a:t>Արտաքին ազդարարման դեպքում հստակ կան սահմանված թե որ դեպքերի համար որ մարմնին պետք է դիմել</a:t>
            </a:r>
          </a:p>
          <a:p>
            <a:pPr lvl="1"/>
            <a:r>
              <a:rPr lang="hy-AM" dirty="0"/>
              <a:t>Ներքին ազդարարի գաղտնիությունը բացարձակ է</a:t>
            </a:r>
          </a:p>
          <a:p>
            <a:r>
              <a:rPr lang="hy-AM" dirty="0"/>
              <a:t>Անանուն ազդարարում</a:t>
            </a:r>
          </a:p>
          <a:p>
            <a:pPr lvl="1"/>
            <a:r>
              <a:rPr lang="hy-AM" dirty="0"/>
              <a:t>Էլեկտրոնային հարթակի միջոցով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48591" y="1066800"/>
            <a:ext cx="8229600" cy="1143000"/>
          </a:xfrm>
        </p:spPr>
        <p:txBody>
          <a:bodyPr/>
          <a:lstStyle/>
          <a:p>
            <a:r>
              <a:rPr lang="hy-AM" dirty="0"/>
              <a:t>Ազդարարման տեսակները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475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340291"/>
          </a:xfrm>
        </p:spPr>
        <p:txBody>
          <a:bodyPr>
            <a:normAutofit fontScale="92500" lnSpcReduction="20000"/>
          </a:bodyPr>
          <a:lstStyle/>
          <a:p>
            <a:r>
              <a:rPr lang="hy-AM" dirty="0"/>
              <a:t>Նախնական իրավունքներ /առոչինչ պայմանագրեր/</a:t>
            </a:r>
          </a:p>
          <a:p>
            <a:r>
              <a:rPr lang="hy-AM" dirty="0"/>
              <a:t>Գաղտնիության կամ անանունության իրավունք</a:t>
            </a:r>
          </a:p>
          <a:p>
            <a:r>
              <a:rPr lang="hy-AM" dirty="0"/>
              <a:t>Պրոցեդուրալ իրավունքներ</a:t>
            </a:r>
          </a:p>
          <a:p>
            <a:pPr lvl="1"/>
            <a:r>
              <a:rPr lang="en-US" sz="2400" dirty="0" err="1"/>
              <a:t>Հաղորդման</a:t>
            </a:r>
            <a:r>
              <a:rPr lang="en-US" sz="2400" dirty="0"/>
              <a:t> </a:t>
            </a:r>
            <a:r>
              <a:rPr lang="en-US" sz="2400" dirty="0" err="1"/>
              <a:t>անհապաղ</a:t>
            </a:r>
            <a:r>
              <a:rPr lang="en-US" sz="2400" dirty="0"/>
              <a:t> </a:t>
            </a:r>
            <a:r>
              <a:rPr lang="en-US" sz="2400" dirty="0" err="1"/>
              <a:t>հաշվառումը</a:t>
            </a:r>
            <a:r>
              <a:rPr lang="en-US" sz="2400" dirty="0"/>
              <a:t> (</a:t>
            </a:r>
            <a:r>
              <a:rPr lang="en-US" sz="2400" dirty="0" err="1"/>
              <a:t>ոչ</a:t>
            </a:r>
            <a:r>
              <a:rPr lang="en-US" sz="2400" dirty="0"/>
              <a:t> </a:t>
            </a:r>
            <a:r>
              <a:rPr lang="en-US" sz="2400" dirty="0" err="1"/>
              <a:t>ուշ</a:t>
            </a:r>
            <a:r>
              <a:rPr lang="en-US" sz="2400" dirty="0"/>
              <a:t>, </a:t>
            </a:r>
            <a:r>
              <a:rPr lang="en-US" sz="2400" dirty="0" err="1"/>
              <a:t>քան</a:t>
            </a:r>
            <a:r>
              <a:rPr lang="en-US" sz="2400" dirty="0"/>
              <a:t> 1 </a:t>
            </a:r>
            <a:r>
              <a:rPr lang="en-US" sz="2400" dirty="0" err="1"/>
              <a:t>աշխատանքային</a:t>
            </a:r>
            <a:r>
              <a:rPr lang="en-US" sz="2400" dirty="0"/>
              <a:t> </a:t>
            </a:r>
            <a:r>
              <a:rPr lang="en-US" sz="2400" dirty="0" err="1"/>
              <a:t>օրվա</a:t>
            </a:r>
            <a:r>
              <a:rPr lang="en-US" sz="2400" dirty="0"/>
              <a:t> </a:t>
            </a:r>
            <a:r>
              <a:rPr lang="en-US" sz="2400" dirty="0" err="1"/>
              <a:t>ընթացքում</a:t>
            </a:r>
            <a:r>
              <a:rPr lang="en-US" sz="2400" dirty="0"/>
              <a:t>)</a:t>
            </a:r>
            <a:endParaRPr lang="ru-RU" sz="2400" dirty="0"/>
          </a:p>
          <a:p>
            <a:pPr lvl="1"/>
            <a:r>
              <a:rPr lang="en-US" sz="2400" dirty="0" err="1"/>
              <a:t>Վարույթի</a:t>
            </a:r>
            <a:r>
              <a:rPr lang="en-US" sz="2400" dirty="0"/>
              <a:t> </a:t>
            </a:r>
            <a:r>
              <a:rPr lang="en-US" sz="2400" dirty="0" err="1"/>
              <a:t>ընթացքի</a:t>
            </a:r>
            <a:r>
              <a:rPr lang="en-US" sz="2400" dirty="0"/>
              <a:t> և </a:t>
            </a:r>
            <a:r>
              <a:rPr lang="en-US" sz="2400" dirty="0" err="1"/>
              <a:t>ձեռնարկված</a:t>
            </a:r>
            <a:r>
              <a:rPr lang="en-US" sz="2400" dirty="0"/>
              <a:t> </a:t>
            </a:r>
            <a:r>
              <a:rPr lang="en-US" sz="2400" dirty="0" err="1"/>
              <a:t>միջոցների</a:t>
            </a:r>
            <a:r>
              <a:rPr lang="en-US" sz="2400" dirty="0"/>
              <a:t> </a:t>
            </a:r>
            <a:r>
              <a:rPr lang="en-US" sz="2400" dirty="0" err="1"/>
              <a:t>մասին</a:t>
            </a:r>
            <a:r>
              <a:rPr lang="en-US" sz="2400" dirty="0"/>
              <a:t> </a:t>
            </a:r>
            <a:r>
              <a:rPr lang="en-US" sz="2400" dirty="0" err="1"/>
              <a:t>տեղեկությունների</a:t>
            </a:r>
            <a:r>
              <a:rPr lang="en-US" sz="2400" dirty="0"/>
              <a:t> </a:t>
            </a:r>
            <a:r>
              <a:rPr lang="en-US" sz="2400" dirty="0" err="1"/>
              <a:t>ստացումը</a:t>
            </a:r>
            <a:endParaRPr lang="ru-RU" sz="2400" dirty="0"/>
          </a:p>
          <a:p>
            <a:pPr lvl="1"/>
            <a:r>
              <a:rPr lang="en-US" sz="2400" dirty="0" err="1"/>
              <a:t>Պարզաբանումներ</a:t>
            </a:r>
            <a:r>
              <a:rPr lang="en-US" sz="2400" dirty="0"/>
              <a:t>, </a:t>
            </a:r>
            <a:r>
              <a:rPr lang="en-US" sz="2400" dirty="0" err="1"/>
              <a:t>փաստաթղթեր</a:t>
            </a:r>
            <a:r>
              <a:rPr lang="en-US" sz="2400" dirty="0"/>
              <a:t> և </a:t>
            </a:r>
            <a:r>
              <a:rPr lang="en-US" sz="2400" dirty="0" err="1"/>
              <a:t>դիմումներ</a:t>
            </a:r>
            <a:r>
              <a:rPr lang="en-US" sz="2400" dirty="0"/>
              <a:t> </a:t>
            </a:r>
            <a:r>
              <a:rPr lang="en-US" sz="2400" dirty="0" err="1"/>
              <a:t>ներկայացնելը</a:t>
            </a:r>
            <a:r>
              <a:rPr lang="en-US" sz="2400" dirty="0"/>
              <a:t>:</a:t>
            </a:r>
            <a:endParaRPr lang="ru-RU" sz="2400" dirty="0"/>
          </a:p>
          <a:p>
            <a:pPr lvl="1"/>
            <a:endParaRPr lang="hy-AM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13192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y-AM" dirty="0"/>
              <a:t>Ազդարարների իրավունքները և պարտականությունները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977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363787"/>
            <a:ext cx="8229600" cy="3643504"/>
          </a:xfrm>
        </p:spPr>
        <p:txBody>
          <a:bodyPr>
            <a:normAutofit fontScale="55000" lnSpcReduction="20000"/>
          </a:bodyPr>
          <a:lstStyle/>
          <a:p>
            <a:r>
              <a:rPr lang="hy-AM" dirty="0"/>
              <a:t>Բովանդակային իրավունքներ</a:t>
            </a:r>
          </a:p>
          <a:p>
            <a:r>
              <a:rPr lang="en-US" b="1" i="1" dirty="0"/>
              <a:t>«</a:t>
            </a:r>
            <a:r>
              <a:rPr lang="en-US" b="1" i="1" dirty="0" err="1"/>
              <a:t>Վնասակար</a:t>
            </a:r>
            <a:r>
              <a:rPr lang="en-US" b="1" i="1" dirty="0"/>
              <a:t> </a:t>
            </a:r>
            <a:r>
              <a:rPr lang="en-US" b="1" i="1" dirty="0" err="1"/>
              <a:t>գործողություն</a:t>
            </a:r>
            <a:r>
              <a:rPr lang="en-US" b="1" i="1" dirty="0"/>
              <a:t>՝ </a:t>
            </a:r>
            <a:r>
              <a:rPr lang="en-US" b="1" i="1" dirty="0" err="1"/>
              <a:t>գործողություն</a:t>
            </a:r>
            <a:r>
              <a:rPr lang="en-US" b="1" i="1" dirty="0"/>
              <a:t> </a:t>
            </a:r>
            <a:r>
              <a:rPr lang="en-US" b="1" i="1" dirty="0" err="1"/>
              <a:t>կամ</a:t>
            </a:r>
            <a:r>
              <a:rPr lang="en-US" b="1" i="1" dirty="0"/>
              <a:t> </a:t>
            </a:r>
            <a:r>
              <a:rPr lang="en-US" b="1" i="1" dirty="0" err="1"/>
              <a:t>անգործություն</a:t>
            </a:r>
            <a:r>
              <a:rPr lang="en-US" b="1" i="1" dirty="0"/>
              <a:t>, </a:t>
            </a:r>
            <a:r>
              <a:rPr lang="en-US" b="1" i="1" dirty="0" err="1"/>
              <a:t>որով</a:t>
            </a:r>
            <a:r>
              <a:rPr lang="en-US" b="1" i="1" dirty="0"/>
              <a:t> </a:t>
            </a:r>
            <a:r>
              <a:rPr lang="en-US" b="1" i="1" dirty="0" err="1"/>
              <a:t>ազդարարման</a:t>
            </a:r>
            <a:r>
              <a:rPr lang="en-US" b="1" i="1" dirty="0"/>
              <a:t> </a:t>
            </a:r>
            <a:r>
              <a:rPr lang="en-US" b="1" i="1" dirty="0" err="1"/>
              <a:t>համար</a:t>
            </a:r>
            <a:r>
              <a:rPr lang="en-US" b="1" i="1" dirty="0"/>
              <a:t> </a:t>
            </a:r>
            <a:r>
              <a:rPr lang="en-US" b="1" i="1" dirty="0" err="1"/>
              <a:t>ազդարարին</a:t>
            </a:r>
            <a:r>
              <a:rPr lang="en-US" b="1" i="1" dirty="0"/>
              <a:t> </a:t>
            </a:r>
            <a:r>
              <a:rPr lang="en-US" b="1" i="1" dirty="0" err="1"/>
              <a:t>կամ</a:t>
            </a:r>
            <a:r>
              <a:rPr lang="en-US" b="1" i="1" dirty="0"/>
              <a:t> </a:t>
            </a:r>
            <a:r>
              <a:rPr lang="en-US" b="1" i="1" dirty="0" err="1"/>
              <a:t>նրա</a:t>
            </a:r>
            <a:r>
              <a:rPr lang="en-US" b="1" i="1" dirty="0"/>
              <a:t> </a:t>
            </a:r>
            <a:r>
              <a:rPr lang="en-US" b="1" i="1" dirty="0" err="1"/>
              <a:t>հետ</a:t>
            </a:r>
            <a:r>
              <a:rPr lang="en-US" b="1" i="1" dirty="0"/>
              <a:t> </a:t>
            </a:r>
            <a:r>
              <a:rPr lang="en-US" b="1" i="1" dirty="0" err="1"/>
              <a:t>փոխկապակցված</a:t>
            </a:r>
            <a:r>
              <a:rPr lang="en-US" b="1" i="1" dirty="0"/>
              <a:t> </a:t>
            </a:r>
            <a:r>
              <a:rPr lang="en-US" b="1" i="1" dirty="0" err="1"/>
              <a:t>անձին</a:t>
            </a:r>
            <a:r>
              <a:rPr lang="en-US" b="1" i="1" dirty="0"/>
              <a:t> </a:t>
            </a:r>
            <a:r>
              <a:rPr lang="en-US" b="1" i="1" dirty="0" err="1"/>
              <a:t>հասցվում</a:t>
            </a:r>
            <a:r>
              <a:rPr lang="en-US" b="1" i="1" dirty="0"/>
              <a:t> է </a:t>
            </a:r>
            <a:r>
              <a:rPr lang="en-US" b="1" i="1" dirty="0" err="1"/>
              <a:t>վնաս</a:t>
            </a:r>
            <a:r>
              <a:rPr lang="en-US" b="1" i="1" dirty="0"/>
              <a:t>՝ </a:t>
            </a:r>
            <a:r>
              <a:rPr lang="en-US" b="1" i="1" dirty="0" err="1"/>
              <a:t>լուծելով</a:t>
            </a:r>
            <a:r>
              <a:rPr lang="en-US" b="1" i="1" dirty="0"/>
              <a:t> </a:t>
            </a:r>
            <a:r>
              <a:rPr lang="en-US" b="1" i="1" dirty="0" err="1"/>
              <a:t>աշխատանքային</a:t>
            </a:r>
            <a:r>
              <a:rPr lang="en-US" b="1" i="1" dirty="0"/>
              <a:t> </a:t>
            </a:r>
            <a:r>
              <a:rPr lang="en-US" b="1" i="1" dirty="0" err="1"/>
              <a:t>պայմանագիրը</a:t>
            </a:r>
            <a:r>
              <a:rPr lang="en-US" b="1" i="1" dirty="0"/>
              <a:t> </a:t>
            </a:r>
            <a:r>
              <a:rPr lang="en-US" b="1" i="1" dirty="0" err="1"/>
              <a:t>կամ</a:t>
            </a:r>
            <a:r>
              <a:rPr lang="en-US" b="1" i="1" dirty="0"/>
              <a:t> </a:t>
            </a:r>
            <a:r>
              <a:rPr lang="en-US" b="1" i="1" dirty="0" err="1"/>
              <a:t>նրան</a:t>
            </a:r>
            <a:r>
              <a:rPr lang="en-US" b="1" i="1" dirty="0"/>
              <a:t> </a:t>
            </a:r>
            <a:r>
              <a:rPr lang="en-US" b="1" i="1" dirty="0" err="1"/>
              <a:t>ավելի</a:t>
            </a:r>
            <a:r>
              <a:rPr lang="en-US" b="1" i="1" dirty="0"/>
              <a:t> </a:t>
            </a:r>
            <a:r>
              <a:rPr lang="en-US" b="1" i="1" dirty="0" err="1"/>
              <a:t>ցածր</a:t>
            </a:r>
            <a:r>
              <a:rPr lang="en-US" b="1" i="1" dirty="0"/>
              <a:t> </a:t>
            </a:r>
            <a:r>
              <a:rPr lang="en-US" b="1" i="1" dirty="0" err="1"/>
              <a:t>պաշտոնի</a:t>
            </a:r>
            <a:r>
              <a:rPr lang="en-US" b="1" i="1" dirty="0"/>
              <a:t> </a:t>
            </a:r>
            <a:r>
              <a:rPr lang="en-US" b="1" i="1" dirty="0" err="1"/>
              <a:t>փոխադրելով</a:t>
            </a:r>
            <a:r>
              <a:rPr lang="en-US" b="1" i="1" dirty="0"/>
              <a:t> </a:t>
            </a:r>
            <a:r>
              <a:rPr lang="en-US" b="1" i="1" dirty="0" err="1"/>
              <a:t>կամ</a:t>
            </a:r>
            <a:r>
              <a:rPr lang="en-US" b="1" i="1" dirty="0"/>
              <a:t> </a:t>
            </a:r>
            <a:r>
              <a:rPr lang="en-US" b="1" i="1" dirty="0" err="1"/>
              <a:t>նրա</a:t>
            </a:r>
            <a:r>
              <a:rPr lang="en-US" b="1" i="1" dirty="0"/>
              <a:t> </a:t>
            </a:r>
            <a:r>
              <a:rPr lang="en-US" b="1" i="1" dirty="0" err="1"/>
              <a:t>հաստիքը</a:t>
            </a:r>
            <a:r>
              <a:rPr lang="en-US" b="1" i="1" dirty="0"/>
              <a:t> </a:t>
            </a:r>
            <a:r>
              <a:rPr lang="en-US" b="1" i="1" dirty="0" err="1"/>
              <a:t>կրճատելով</a:t>
            </a:r>
            <a:r>
              <a:rPr lang="en-US" b="1" i="1" dirty="0"/>
              <a:t> </a:t>
            </a:r>
            <a:r>
              <a:rPr lang="en-US" b="1" i="1" dirty="0" err="1"/>
              <a:t>կամ</a:t>
            </a:r>
            <a:r>
              <a:rPr lang="en-US" b="1" i="1" dirty="0"/>
              <a:t> </a:t>
            </a:r>
            <a:r>
              <a:rPr lang="en-US" b="1" i="1" dirty="0" err="1"/>
              <a:t>նրան</a:t>
            </a:r>
            <a:r>
              <a:rPr lang="en-US" b="1" i="1" dirty="0"/>
              <a:t> </a:t>
            </a:r>
            <a:r>
              <a:rPr lang="en-US" b="1" i="1" dirty="0" err="1"/>
              <a:t>աշխատանքային</a:t>
            </a:r>
            <a:r>
              <a:rPr lang="en-US" b="1" i="1" dirty="0"/>
              <a:t> </a:t>
            </a:r>
            <a:r>
              <a:rPr lang="en-US" b="1" i="1" dirty="0" err="1"/>
              <a:t>առաջադրանքներ</a:t>
            </a:r>
            <a:r>
              <a:rPr lang="en-US" b="1" i="1" dirty="0"/>
              <a:t> </a:t>
            </a:r>
            <a:r>
              <a:rPr lang="en-US" b="1" i="1" dirty="0" err="1"/>
              <a:t>չտրամադրելով</a:t>
            </a:r>
            <a:r>
              <a:rPr lang="en-US" b="1" i="1" dirty="0"/>
              <a:t> </a:t>
            </a:r>
            <a:r>
              <a:rPr lang="en-US" b="1" i="1" dirty="0" err="1"/>
              <a:t>կամ</a:t>
            </a:r>
            <a:r>
              <a:rPr lang="en-US" b="1" i="1" dirty="0"/>
              <a:t> </a:t>
            </a:r>
            <a:r>
              <a:rPr lang="en-US" b="1" i="1" dirty="0" err="1"/>
              <a:t>արհեստականորեն</a:t>
            </a:r>
            <a:r>
              <a:rPr lang="en-US" b="1" i="1" dirty="0"/>
              <a:t> </a:t>
            </a:r>
            <a:r>
              <a:rPr lang="en-US" b="1" i="1" dirty="0" err="1"/>
              <a:t>հանձնարարականներով</a:t>
            </a:r>
            <a:r>
              <a:rPr lang="en-US" b="1" i="1" dirty="0"/>
              <a:t> </a:t>
            </a:r>
            <a:r>
              <a:rPr lang="en-US" b="1" i="1" dirty="0" err="1"/>
              <a:t>կամ</a:t>
            </a:r>
            <a:r>
              <a:rPr lang="en-US" b="1" i="1" dirty="0"/>
              <a:t> </a:t>
            </a:r>
            <a:r>
              <a:rPr lang="en-US" b="1" i="1" dirty="0" err="1"/>
              <a:t>առաջադրանքներով</a:t>
            </a:r>
            <a:r>
              <a:rPr lang="en-US" b="1" i="1" dirty="0"/>
              <a:t> </a:t>
            </a:r>
            <a:r>
              <a:rPr lang="en-US" b="1" i="1" dirty="0" err="1"/>
              <a:t>ծանրաբեռնելով</a:t>
            </a:r>
            <a:r>
              <a:rPr lang="en-US" b="1" i="1" dirty="0"/>
              <a:t> </a:t>
            </a:r>
            <a:r>
              <a:rPr lang="en-US" b="1" i="1" dirty="0" err="1"/>
              <a:t>կամ</a:t>
            </a:r>
            <a:r>
              <a:rPr lang="en-US" b="1" i="1" dirty="0"/>
              <a:t> </a:t>
            </a:r>
            <a:r>
              <a:rPr lang="en-US" b="1" i="1" dirty="0" err="1"/>
              <a:t>նրա</a:t>
            </a:r>
            <a:r>
              <a:rPr lang="en-US" b="1" i="1" dirty="0"/>
              <a:t> </a:t>
            </a:r>
            <a:r>
              <a:rPr lang="en-US" b="1" i="1" dirty="0" err="1"/>
              <a:t>աշխատանքային</a:t>
            </a:r>
            <a:r>
              <a:rPr lang="en-US" b="1" i="1" dirty="0"/>
              <a:t> </a:t>
            </a:r>
            <a:r>
              <a:rPr lang="en-US" b="1" i="1" dirty="0" err="1"/>
              <a:t>գործունեությանն</a:t>
            </a:r>
            <a:r>
              <a:rPr lang="en-US" b="1" i="1" dirty="0"/>
              <a:t> </a:t>
            </a:r>
            <a:r>
              <a:rPr lang="en-US" b="1" i="1" dirty="0" err="1"/>
              <a:t>անհարկի</a:t>
            </a:r>
            <a:r>
              <a:rPr lang="en-US" b="1" i="1" dirty="0"/>
              <a:t> և </a:t>
            </a:r>
            <a:r>
              <a:rPr lang="en-US" b="1" i="1" dirty="0" err="1"/>
              <a:t>ապօրինի</a:t>
            </a:r>
            <a:r>
              <a:rPr lang="en-US" b="1" i="1" dirty="0"/>
              <a:t> </a:t>
            </a:r>
            <a:r>
              <a:rPr lang="en-US" b="1" i="1" dirty="0" err="1"/>
              <a:t>միջամտելով</a:t>
            </a:r>
            <a:r>
              <a:rPr lang="en-US" b="1" i="1" dirty="0"/>
              <a:t> </a:t>
            </a:r>
            <a:r>
              <a:rPr lang="en-US" b="1" i="1" dirty="0" err="1"/>
              <a:t>կամ</a:t>
            </a:r>
            <a:r>
              <a:rPr lang="en-US" b="1" i="1" dirty="0"/>
              <a:t> </a:t>
            </a:r>
            <a:r>
              <a:rPr lang="en-US" b="1" i="1" dirty="0" err="1"/>
              <a:t>նրա</a:t>
            </a:r>
            <a:r>
              <a:rPr lang="en-US" b="1" i="1" dirty="0"/>
              <a:t> </a:t>
            </a:r>
            <a:r>
              <a:rPr lang="en-US" b="1" i="1" dirty="0" err="1"/>
              <a:t>նկատմամբ</a:t>
            </a:r>
            <a:r>
              <a:rPr lang="en-US" b="1" i="1" dirty="0"/>
              <a:t> </a:t>
            </a:r>
            <a:r>
              <a:rPr lang="en-US" b="1" i="1" dirty="0" err="1"/>
              <a:t>խրախուսանքի</a:t>
            </a:r>
            <a:r>
              <a:rPr lang="en-US" b="1" i="1" dirty="0"/>
              <a:t> </a:t>
            </a:r>
            <a:r>
              <a:rPr lang="en-US" b="1" i="1" dirty="0" err="1"/>
              <a:t>միջոցների</a:t>
            </a:r>
            <a:r>
              <a:rPr lang="en-US" b="1" i="1" dirty="0"/>
              <a:t> </a:t>
            </a:r>
            <a:r>
              <a:rPr lang="en-US" b="1" i="1" dirty="0" err="1"/>
              <a:t>կիրառումը</a:t>
            </a:r>
            <a:r>
              <a:rPr lang="en-US" b="1" i="1" dirty="0"/>
              <a:t> </a:t>
            </a:r>
            <a:r>
              <a:rPr lang="en-US" b="1" i="1" dirty="0" err="1"/>
              <a:t>մերժելով</a:t>
            </a:r>
            <a:r>
              <a:rPr lang="en-US" b="1" i="1" dirty="0"/>
              <a:t> </a:t>
            </a:r>
            <a:r>
              <a:rPr lang="en-US" b="1" i="1" dirty="0" err="1"/>
              <a:t>կամ</a:t>
            </a:r>
            <a:r>
              <a:rPr lang="en-US" b="1" i="1" dirty="0"/>
              <a:t> </a:t>
            </a:r>
            <a:r>
              <a:rPr lang="en-US" b="1" i="1" dirty="0" err="1"/>
              <a:t>նրա</a:t>
            </a:r>
            <a:r>
              <a:rPr lang="en-US" b="1" i="1" dirty="0"/>
              <a:t> </a:t>
            </a:r>
            <a:r>
              <a:rPr lang="en-US" b="1" i="1" dirty="0" err="1"/>
              <a:t>աշխատավարձը</a:t>
            </a:r>
            <a:r>
              <a:rPr lang="en-US" b="1" i="1" dirty="0"/>
              <a:t> </a:t>
            </a:r>
            <a:r>
              <a:rPr lang="en-US" b="1" i="1" dirty="0" err="1"/>
              <a:t>կամ</a:t>
            </a:r>
            <a:r>
              <a:rPr lang="en-US" b="1" i="1" dirty="0"/>
              <a:t> </a:t>
            </a:r>
            <a:r>
              <a:rPr lang="en-US" b="1" i="1" dirty="0" err="1"/>
              <a:t>պարգևավճարները</a:t>
            </a:r>
            <a:r>
              <a:rPr lang="en-US" b="1" i="1" dirty="0"/>
              <a:t> </a:t>
            </a:r>
            <a:r>
              <a:rPr lang="en-US" b="1" i="1" dirty="0" err="1"/>
              <a:t>կրճատելով</a:t>
            </a:r>
            <a:r>
              <a:rPr lang="en-US" b="1" i="1" dirty="0"/>
              <a:t> </a:t>
            </a:r>
            <a:r>
              <a:rPr lang="en-US" b="1" i="1" dirty="0" err="1"/>
              <a:t>կամ</a:t>
            </a:r>
            <a:r>
              <a:rPr lang="en-US" b="1" i="1" dirty="0"/>
              <a:t> </a:t>
            </a:r>
            <a:r>
              <a:rPr lang="en-US" b="1" i="1" dirty="0" err="1"/>
              <a:t>նրա</a:t>
            </a:r>
            <a:r>
              <a:rPr lang="en-US" b="1" i="1" dirty="0"/>
              <a:t> </a:t>
            </a:r>
            <a:r>
              <a:rPr lang="en-US" b="1" i="1" dirty="0" err="1"/>
              <a:t>գույքին</a:t>
            </a:r>
            <a:r>
              <a:rPr lang="en-US" b="1" i="1" dirty="0"/>
              <a:t> </a:t>
            </a:r>
            <a:r>
              <a:rPr lang="en-US" b="1" i="1" dirty="0" err="1"/>
              <a:t>վնաս</a:t>
            </a:r>
            <a:r>
              <a:rPr lang="en-US" b="1" i="1" dirty="0"/>
              <a:t> </a:t>
            </a:r>
            <a:r>
              <a:rPr lang="en-US" b="1" i="1" dirty="0" err="1"/>
              <a:t>պատճառելով</a:t>
            </a:r>
            <a:r>
              <a:rPr lang="en-US" b="1" i="1" dirty="0"/>
              <a:t> </a:t>
            </a:r>
            <a:r>
              <a:rPr lang="en-US" b="1" i="1" dirty="0" err="1"/>
              <a:t>կամ</a:t>
            </a:r>
            <a:r>
              <a:rPr lang="en-US" b="1" i="1" dirty="0"/>
              <a:t> </a:t>
            </a:r>
            <a:r>
              <a:rPr lang="en-US" b="1" i="1" dirty="0" err="1"/>
              <a:t>նրա</a:t>
            </a:r>
            <a:r>
              <a:rPr lang="en-US" b="1" i="1" dirty="0"/>
              <a:t> </a:t>
            </a:r>
            <a:r>
              <a:rPr lang="en-US" b="1" i="1" dirty="0" err="1"/>
              <a:t>նկատմամբ</a:t>
            </a:r>
            <a:r>
              <a:rPr lang="en-US" b="1" i="1" dirty="0"/>
              <a:t> </a:t>
            </a:r>
            <a:r>
              <a:rPr lang="en-US" b="1" i="1" dirty="0" err="1"/>
              <a:t>կարգապահական</a:t>
            </a:r>
            <a:r>
              <a:rPr lang="en-US" b="1" i="1" dirty="0"/>
              <a:t> </a:t>
            </a:r>
            <a:r>
              <a:rPr lang="en-US" b="1" i="1" dirty="0" err="1"/>
              <a:t>վարույթ</a:t>
            </a:r>
            <a:r>
              <a:rPr lang="en-US" b="1" i="1" dirty="0"/>
              <a:t> </a:t>
            </a:r>
            <a:r>
              <a:rPr lang="en-US" b="1" i="1" dirty="0" err="1"/>
              <a:t>հարուցելով</a:t>
            </a:r>
            <a:r>
              <a:rPr lang="en-US" b="1" i="1" dirty="0"/>
              <a:t> </a:t>
            </a:r>
            <a:r>
              <a:rPr lang="en-US" b="1" i="1" dirty="0" err="1"/>
              <a:t>կամ</a:t>
            </a:r>
            <a:r>
              <a:rPr lang="en-US" b="1" i="1" dirty="0"/>
              <a:t> </a:t>
            </a:r>
            <a:r>
              <a:rPr lang="en-US" b="1" i="1" dirty="0" err="1"/>
              <a:t>նրան</a:t>
            </a:r>
            <a:r>
              <a:rPr lang="en-US" b="1" i="1" dirty="0"/>
              <a:t> </a:t>
            </a:r>
            <a:r>
              <a:rPr lang="en-US" b="1" i="1" dirty="0" err="1"/>
              <a:t>պատասխանատվության</a:t>
            </a:r>
            <a:r>
              <a:rPr lang="en-US" b="1" i="1" dirty="0"/>
              <a:t> </a:t>
            </a:r>
            <a:r>
              <a:rPr lang="en-US" b="1" i="1" dirty="0" err="1"/>
              <a:t>ցանկացած</a:t>
            </a:r>
            <a:r>
              <a:rPr lang="en-US" b="1" i="1" dirty="0"/>
              <a:t> </a:t>
            </a:r>
            <a:r>
              <a:rPr lang="en-US" b="1" i="1" dirty="0" err="1"/>
              <a:t>այլ</a:t>
            </a:r>
            <a:r>
              <a:rPr lang="en-US" b="1" i="1" dirty="0"/>
              <a:t> </a:t>
            </a:r>
            <a:r>
              <a:rPr lang="en-US" b="1" i="1" dirty="0" err="1"/>
              <a:t>միջոցի</a:t>
            </a:r>
            <a:r>
              <a:rPr lang="en-US" b="1" i="1" dirty="0"/>
              <a:t> </a:t>
            </a:r>
            <a:r>
              <a:rPr lang="en-US" b="1" i="1" dirty="0" err="1"/>
              <a:t>ենթարկելով</a:t>
            </a:r>
            <a:r>
              <a:rPr lang="en-US" b="1" i="1" dirty="0"/>
              <a:t>, </a:t>
            </a:r>
            <a:r>
              <a:rPr lang="en-US" b="1" i="1" dirty="0" err="1"/>
              <a:t>որը</a:t>
            </a:r>
            <a:r>
              <a:rPr lang="en-US" b="1" i="1" dirty="0"/>
              <a:t> </a:t>
            </a:r>
            <a:r>
              <a:rPr lang="en-US" b="1" i="1" dirty="0" err="1"/>
              <a:t>կվատթարացնի</a:t>
            </a:r>
            <a:r>
              <a:rPr lang="en-US" b="1" i="1" dirty="0"/>
              <a:t> </a:t>
            </a:r>
            <a:r>
              <a:rPr lang="en-US" b="1" i="1" dirty="0" err="1"/>
              <a:t>նրա</a:t>
            </a:r>
            <a:r>
              <a:rPr lang="en-US" b="1" i="1" dirty="0"/>
              <a:t> </a:t>
            </a:r>
            <a:r>
              <a:rPr lang="en-US" b="1" i="1" dirty="0" err="1"/>
              <a:t>գույքային</a:t>
            </a:r>
            <a:r>
              <a:rPr lang="en-US" b="1" i="1" dirty="0"/>
              <a:t> </a:t>
            </a:r>
            <a:r>
              <a:rPr lang="en-US" b="1" i="1" dirty="0" err="1"/>
              <a:t>դրությունը</a:t>
            </a:r>
            <a:r>
              <a:rPr lang="en-US" b="1" i="1" dirty="0"/>
              <a:t> </a:t>
            </a:r>
            <a:r>
              <a:rPr lang="en-US" b="1" i="1" dirty="0" err="1"/>
              <a:t>կամ</a:t>
            </a:r>
            <a:r>
              <a:rPr lang="en-US" b="1" i="1" dirty="0"/>
              <a:t> </a:t>
            </a:r>
            <a:r>
              <a:rPr lang="en-US" b="1" i="1" dirty="0" err="1"/>
              <a:t>չի</a:t>
            </a:r>
            <a:r>
              <a:rPr lang="en-US" b="1" i="1" dirty="0"/>
              <a:t> </a:t>
            </a:r>
            <a:r>
              <a:rPr lang="en-US" b="1" i="1" dirty="0" err="1"/>
              <a:t>արդարացնի</a:t>
            </a:r>
            <a:r>
              <a:rPr lang="en-US" b="1" i="1" dirty="0"/>
              <a:t> </a:t>
            </a:r>
            <a:r>
              <a:rPr lang="en-US" b="1" i="1" dirty="0" err="1"/>
              <a:t>գույքային</a:t>
            </a:r>
            <a:r>
              <a:rPr lang="en-US" b="1" i="1" dirty="0"/>
              <a:t> </a:t>
            </a:r>
            <a:r>
              <a:rPr lang="en-US" b="1" i="1" dirty="0" err="1"/>
              <a:t>կամ</a:t>
            </a:r>
            <a:r>
              <a:rPr lang="en-US" b="1" i="1" dirty="0"/>
              <a:t> </a:t>
            </a:r>
            <a:r>
              <a:rPr lang="en-US" b="1" i="1" dirty="0" err="1"/>
              <a:t>այլ</a:t>
            </a:r>
            <a:r>
              <a:rPr lang="en-US" b="1" i="1" dirty="0"/>
              <a:t> </a:t>
            </a:r>
            <a:r>
              <a:rPr lang="en-US" b="1" i="1" dirty="0" err="1"/>
              <a:t>առաջխաղացման</a:t>
            </a:r>
            <a:r>
              <a:rPr lang="en-US" b="1" i="1" dirty="0"/>
              <a:t> </a:t>
            </a:r>
            <a:r>
              <a:rPr lang="en-US" b="1" i="1" dirty="0" err="1"/>
              <a:t>ակնկալիքները</a:t>
            </a:r>
            <a:r>
              <a:rPr lang="en-US" b="1" i="1" dirty="0"/>
              <a:t> </a:t>
            </a:r>
            <a:r>
              <a:rPr lang="en-US" b="1" i="1" dirty="0" err="1"/>
              <a:t>կամ</a:t>
            </a:r>
            <a:r>
              <a:rPr lang="en-US" b="1" i="1" dirty="0"/>
              <a:t> </a:t>
            </a:r>
            <a:r>
              <a:rPr lang="en-US" b="1" i="1" dirty="0" err="1"/>
              <a:t>ազդարարումից</a:t>
            </a:r>
            <a:r>
              <a:rPr lang="en-US" b="1" i="1" dirty="0"/>
              <a:t> </a:t>
            </a:r>
            <a:r>
              <a:rPr lang="en-US" b="1" i="1" dirty="0" err="1"/>
              <a:t>հետ</a:t>
            </a:r>
            <a:r>
              <a:rPr lang="en-US" b="1" i="1" dirty="0"/>
              <a:t> </a:t>
            </a:r>
            <a:r>
              <a:rPr lang="en-US" b="1" i="1" dirty="0" err="1"/>
              <a:t>պահելուն</a:t>
            </a:r>
            <a:r>
              <a:rPr lang="en-US" b="1" i="1" dirty="0"/>
              <a:t> </a:t>
            </a:r>
            <a:r>
              <a:rPr lang="en-US" b="1" i="1" dirty="0" err="1"/>
              <a:t>ուղղված</a:t>
            </a:r>
            <a:r>
              <a:rPr lang="en-US" b="1" i="1" dirty="0"/>
              <a:t> </a:t>
            </a:r>
            <a:r>
              <a:rPr lang="en-US" b="1" i="1" dirty="0" err="1"/>
              <a:t>կամ</a:t>
            </a:r>
            <a:r>
              <a:rPr lang="en-US" b="1" i="1" dirty="0"/>
              <a:t> </a:t>
            </a:r>
            <a:r>
              <a:rPr lang="en-US" b="1" i="1" dirty="0" err="1"/>
              <a:t>ազդարարման</a:t>
            </a:r>
            <a:r>
              <a:rPr lang="en-US" b="1" i="1" dirty="0"/>
              <a:t> </a:t>
            </a:r>
            <a:r>
              <a:rPr lang="en-US" b="1" i="1" dirty="0" err="1"/>
              <a:t>հետ</a:t>
            </a:r>
            <a:r>
              <a:rPr lang="en-US" b="1" i="1" dirty="0"/>
              <a:t> </a:t>
            </a:r>
            <a:r>
              <a:rPr lang="en-US" b="1" i="1" dirty="0" err="1"/>
              <a:t>կապված</a:t>
            </a:r>
            <a:r>
              <a:rPr lang="en-US" b="1" i="1" dirty="0"/>
              <a:t> </a:t>
            </a:r>
            <a:r>
              <a:rPr lang="en-US" b="1" i="1" dirty="0" err="1"/>
              <a:t>այլ</a:t>
            </a:r>
            <a:r>
              <a:rPr lang="en-US" b="1" i="1" dirty="0"/>
              <a:t> </a:t>
            </a:r>
            <a:r>
              <a:rPr lang="en-US" b="1" i="1" dirty="0" err="1"/>
              <a:t>ներգործության</a:t>
            </a:r>
            <a:r>
              <a:rPr lang="en-US" b="1" i="1" dirty="0"/>
              <a:t> </a:t>
            </a:r>
            <a:r>
              <a:rPr lang="en-US" b="1" i="1" dirty="0" err="1"/>
              <a:t>միջոցներ</a:t>
            </a:r>
            <a:r>
              <a:rPr lang="en-US" b="1" i="1" dirty="0"/>
              <a:t> </a:t>
            </a:r>
            <a:r>
              <a:rPr lang="en-US" b="1" i="1" dirty="0" err="1"/>
              <a:t>կիրառելով</a:t>
            </a:r>
            <a:r>
              <a:rPr lang="en-US" b="1" i="1" dirty="0"/>
              <a:t>»</a:t>
            </a:r>
            <a:endParaRPr lang="ru-RU" b="1" i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00100" y="10572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y-AM" dirty="0"/>
              <a:t>Ազդարարների իրավունքները և պարտականությունները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478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492691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Վերոնշյալից</a:t>
            </a:r>
            <a:r>
              <a:rPr lang="en-US" dirty="0"/>
              <a:t> </a:t>
            </a:r>
            <a:r>
              <a:rPr lang="en-US" dirty="0" err="1"/>
              <a:t>բխում</a:t>
            </a:r>
            <a:r>
              <a:rPr lang="en-US" dirty="0"/>
              <a:t> </a:t>
            </a:r>
            <a:r>
              <a:rPr lang="en-US" dirty="0" err="1"/>
              <a:t>է,որ</a:t>
            </a:r>
            <a:r>
              <a:rPr lang="en-US" dirty="0"/>
              <a:t> </a:t>
            </a:r>
            <a:r>
              <a:rPr lang="en-US" dirty="0" err="1"/>
              <a:t>վնասակար</a:t>
            </a:r>
            <a:r>
              <a:rPr lang="en-US" dirty="0"/>
              <a:t> </a:t>
            </a:r>
            <a:r>
              <a:rPr lang="en-US" dirty="0" err="1"/>
              <a:t>գործողությունը</a:t>
            </a:r>
            <a:r>
              <a:rPr lang="en-US" dirty="0"/>
              <a:t> </a:t>
            </a:r>
            <a:r>
              <a:rPr lang="en-US" dirty="0" err="1"/>
              <a:t>պարունակում</a:t>
            </a:r>
            <a:r>
              <a:rPr lang="en-US" dirty="0"/>
              <a:t> է </a:t>
            </a:r>
            <a:r>
              <a:rPr lang="en-US" dirty="0" err="1"/>
              <a:t>հետևյալ</a:t>
            </a:r>
            <a:r>
              <a:rPr lang="en-US" dirty="0"/>
              <a:t> 3 </a:t>
            </a:r>
            <a:r>
              <a:rPr lang="en-US" dirty="0" err="1"/>
              <a:t>տարրերը</a:t>
            </a:r>
            <a:r>
              <a:rPr lang="en-US" dirty="0"/>
              <a:t>՝</a:t>
            </a:r>
            <a:endParaRPr lang="ru-RU" dirty="0"/>
          </a:p>
          <a:p>
            <a:pPr lvl="1"/>
            <a:r>
              <a:rPr lang="en-US" dirty="0" err="1"/>
              <a:t>Դա</a:t>
            </a:r>
            <a:r>
              <a:rPr lang="en-US" dirty="0"/>
              <a:t> </a:t>
            </a:r>
            <a:r>
              <a:rPr lang="en-US" dirty="0" err="1"/>
              <a:t>դրսևորվում</a:t>
            </a:r>
            <a:r>
              <a:rPr lang="en-US" dirty="0"/>
              <a:t> է </a:t>
            </a:r>
            <a:r>
              <a:rPr lang="en-US" dirty="0" err="1"/>
              <a:t>գործողությամբ</a:t>
            </a:r>
            <a:r>
              <a:rPr lang="en-US" dirty="0"/>
              <a:t>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անգործությամբ</a:t>
            </a:r>
            <a:endParaRPr lang="ru-RU" dirty="0"/>
          </a:p>
          <a:p>
            <a:pPr lvl="1"/>
            <a:r>
              <a:rPr lang="en-US" dirty="0" err="1"/>
              <a:t>Դրսևորվում</a:t>
            </a:r>
            <a:r>
              <a:rPr lang="en-US" dirty="0"/>
              <a:t> է </a:t>
            </a:r>
            <a:r>
              <a:rPr lang="en-US" dirty="0" err="1"/>
              <a:t>ազդարարի</a:t>
            </a:r>
            <a:r>
              <a:rPr lang="en-US" dirty="0"/>
              <a:t>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նրա</a:t>
            </a:r>
            <a:r>
              <a:rPr lang="en-US" dirty="0"/>
              <a:t> </a:t>
            </a:r>
            <a:r>
              <a:rPr lang="en-US" dirty="0" err="1"/>
              <a:t>հետ</a:t>
            </a:r>
            <a:r>
              <a:rPr lang="en-US" dirty="0"/>
              <a:t> </a:t>
            </a:r>
            <a:r>
              <a:rPr lang="en-US" dirty="0" err="1"/>
              <a:t>փոխկապակցված</a:t>
            </a:r>
            <a:r>
              <a:rPr lang="en-US" dirty="0"/>
              <a:t> </a:t>
            </a:r>
            <a:r>
              <a:rPr lang="en-US" dirty="0" err="1"/>
              <a:t>անձի</a:t>
            </a:r>
            <a:r>
              <a:rPr lang="en-US" dirty="0"/>
              <a:t> </a:t>
            </a:r>
            <a:r>
              <a:rPr lang="en-US" dirty="0" err="1"/>
              <a:t>հանդեպ</a:t>
            </a:r>
            <a:endParaRPr lang="ru-RU" dirty="0"/>
          </a:p>
          <a:p>
            <a:pPr lvl="1"/>
            <a:r>
              <a:rPr lang="en-US" dirty="0" err="1"/>
              <a:t>Գործողության</a:t>
            </a:r>
            <a:r>
              <a:rPr lang="en-US" dirty="0"/>
              <a:t>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անգործության</a:t>
            </a:r>
            <a:r>
              <a:rPr lang="en-US" dirty="0"/>
              <a:t> </a:t>
            </a:r>
            <a:r>
              <a:rPr lang="en-US" dirty="0" err="1"/>
              <a:t>արդյունքում</a:t>
            </a:r>
            <a:r>
              <a:rPr lang="en-US" dirty="0"/>
              <a:t> </a:t>
            </a:r>
            <a:r>
              <a:rPr lang="en-US" dirty="0" err="1"/>
              <a:t>ձևավորվում</a:t>
            </a:r>
            <a:r>
              <a:rPr lang="en-US" dirty="0"/>
              <a:t> է </a:t>
            </a:r>
            <a:r>
              <a:rPr lang="en-US" dirty="0" err="1"/>
              <a:t>վնաս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2000" y="131228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y-AM" dirty="0"/>
              <a:t>Ազդարարների իրավունքները և պարտականությունները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157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264091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Վնասն</a:t>
            </a:r>
            <a:r>
              <a:rPr lang="en-US" dirty="0"/>
              <a:t> </a:t>
            </a:r>
            <a:r>
              <a:rPr lang="en-US" dirty="0" err="1"/>
              <a:t>օրենսդիրն</a:t>
            </a:r>
            <a:r>
              <a:rPr lang="en-US" dirty="0"/>
              <a:t> </a:t>
            </a:r>
            <a:r>
              <a:rPr lang="en-US" dirty="0" err="1"/>
              <a:t>այստեղ</a:t>
            </a:r>
            <a:r>
              <a:rPr lang="en-US" dirty="0"/>
              <a:t> </a:t>
            </a:r>
            <a:r>
              <a:rPr lang="en-US" dirty="0" err="1"/>
              <a:t>բաժանում</a:t>
            </a:r>
            <a:r>
              <a:rPr lang="en-US" dirty="0"/>
              <a:t> է 3 </a:t>
            </a:r>
            <a:r>
              <a:rPr lang="en-US" dirty="0" err="1"/>
              <a:t>տեսակի</a:t>
            </a:r>
            <a:r>
              <a:rPr lang="en-US" dirty="0"/>
              <a:t>՝ </a:t>
            </a:r>
            <a:r>
              <a:rPr lang="en-US" dirty="0" err="1"/>
              <a:t>աշխատանքային</a:t>
            </a:r>
            <a:r>
              <a:rPr lang="en-US" dirty="0"/>
              <a:t>, </a:t>
            </a:r>
            <a:r>
              <a:rPr lang="en-US" dirty="0" err="1"/>
              <a:t>գույքային</a:t>
            </a:r>
            <a:r>
              <a:rPr lang="en-US" dirty="0"/>
              <a:t> և </a:t>
            </a:r>
            <a:r>
              <a:rPr lang="en-US" dirty="0" err="1"/>
              <a:t>այլ</a:t>
            </a:r>
            <a:r>
              <a:rPr lang="en-US" dirty="0"/>
              <a:t>:</a:t>
            </a:r>
            <a:endParaRPr lang="ru-RU" dirty="0"/>
          </a:p>
          <a:p>
            <a:pPr lvl="1"/>
            <a:r>
              <a:rPr lang="en-US" dirty="0" err="1"/>
              <a:t>Աշխատանքային</a:t>
            </a:r>
            <a:r>
              <a:rPr lang="en-US" dirty="0"/>
              <a:t> </a:t>
            </a:r>
            <a:r>
              <a:rPr lang="en-US" dirty="0" err="1"/>
              <a:t>վնասի</a:t>
            </a:r>
            <a:r>
              <a:rPr lang="en-US" dirty="0"/>
              <a:t> </a:t>
            </a:r>
            <a:r>
              <a:rPr lang="en-US" dirty="0" err="1"/>
              <a:t>տակ</a:t>
            </a:r>
            <a:r>
              <a:rPr lang="en-US" dirty="0"/>
              <a:t> </a:t>
            </a:r>
            <a:r>
              <a:rPr lang="en-US" dirty="0" err="1"/>
              <a:t>օրենսդիրն</a:t>
            </a:r>
            <a:r>
              <a:rPr lang="en-US" dirty="0"/>
              <a:t> </a:t>
            </a:r>
            <a:r>
              <a:rPr lang="en-US" dirty="0" err="1"/>
              <a:t>առաձնացնում</a:t>
            </a:r>
            <a:r>
              <a:rPr lang="en-US" dirty="0"/>
              <a:t> է՝</a:t>
            </a:r>
            <a:endParaRPr lang="ru-RU" dirty="0"/>
          </a:p>
          <a:p>
            <a:pPr lvl="1"/>
            <a:r>
              <a:rPr lang="en-US" dirty="0" err="1"/>
              <a:t>Աշխատանքային</a:t>
            </a:r>
            <a:r>
              <a:rPr lang="en-US" dirty="0"/>
              <a:t> </a:t>
            </a:r>
            <a:r>
              <a:rPr lang="en-US" dirty="0" err="1"/>
              <a:t>պայմանագրի</a:t>
            </a:r>
            <a:r>
              <a:rPr lang="en-US" dirty="0"/>
              <a:t> </a:t>
            </a:r>
            <a:r>
              <a:rPr lang="en-US" dirty="0" err="1"/>
              <a:t>լուծում</a:t>
            </a:r>
            <a:endParaRPr lang="ru-RU" dirty="0"/>
          </a:p>
          <a:p>
            <a:pPr lvl="1"/>
            <a:r>
              <a:rPr lang="en-US" dirty="0" err="1"/>
              <a:t>Ավելի</a:t>
            </a:r>
            <a:r>
              <a:rPr lang="en-US" dirty="0"/>
              <a:t> </a:t>
            </a:r>
            <a:r>
              <a:rPr lang="en-US" dirty="0" err="1"/>
              <a:t>ցածր</a:t>
            </a:r>
            <a:r>
              <a:rPr lang="en-US" dirty="0"/>
              <a:t> </a:t>
            </a:r>
            <a:r>
              <a:rPr lang="en-US" dirty="0" err="1"/>
              <a:t>պաշտոնի</a:t>
            </a:r>
            <a:r>
              <a:rPr lang="en-US" dirty="0"/>
              <a:t> </a:t>
            </a:r>
            <a:r>
              <a:rPr lang="en-US" dirty="0" err="1"/>
              <a:t>փոխադրում</a:t>
            </a:r>
            <a:endParaRPr lang="ru-RU" dirty="0"/>
          </a:p>
          <a:p>
            <a:pPr lvl="1"/>
            <a:r>
              <a:rPr lang="en-US" dirty="0" err="1"/>
              <a:t>Հաստիքի</a:t>
            </a:r>
            <a:r>
              <a:rPr lang="en-US" dirty="0"/>
              <a:t> </a:t>
            </a:r>
            <a:r>
              <a:rPr lang="en-US" dirty="0" err="1"/>
              <a:t>կրճատում</a:t>
            </a:r>
            <a:endParaRPr lang="ru-RU" dirty="0"/>
          </a:p>
          <a:p>
            <a:pPr lvl="1"/>
            <a:r>
              <a:rPr lang="en-US" dirty="0" err="1"/>
              <a:t>Աշխատանքային</a:t>
            </a:r>
            <a:r>
              <a:rPr lang="en-US" dirty="0"/>
              <a:t> </a:t>
            </a:r>
            <a:r>
              <a:rPr lang="en-US" dirty="0" err="1"/>
              <a:t>առաջադրանքների</a:t>
            </a:r>
            <a:r>
              <a:rPr lang="en-US" dirty="0"/>
              <a:t> </a:t>
            </a:r>
            <a:r>
              <a:rPr lang="en-US" dirty="0" err="1"/>
              <a:t>չտրամադրում</a:t>
            </a:r>
            <a:endParaRPr lang="ru-RU" dirty="0"/>
          </a:p>
          <a:p>
            <a:pPr lvl="1"/>
            <a:r>
              <a:rPr lang="en-US" dirty="0" err="1"/>
              <a:t>Արհեստական</a:t>
            </a:r>
            <a:r>
              <a:rPr lang="en-US" dirty="0"/>
              <a:t> </a:t>
            </a:r>
            <a:r>
              <a:rPr lang="en-US" dirty="0" err="1"/>
              <a:t>հանձնարարականներով</a:t>
            </a:r>
            <a:r>
              <a:rPr lang="en-US" dirty="0"/>
              <a:t> </a:t>
            </a:r>
            <a:r>
              <a:rPr lang="en-US" dirty="0" err="1"/>
              <a:t>ծանրաբեռնում</a:t>
            </a:r>
            <a:endParaRPr lang="ru-RU" dirty="0"/>
          </a:p>
          <a:p>
            <a:pPr lvl="1"/>
            <a:r>
              <a:rPr lang="en-US" dirty="0" err="1"/>
              <a:t>Արհեստական</a:t>
            </a:r>
            <a:r>
              <a:rPr lang="en-US" dirty="0"/>
              <a:t> </a:t>
            </a:r>
            <a:r>
              <a:rPr lang="en-US" dirty="0" err="1"/>
              <a:t>առաջադրանքներով</a:t>
            </a:r>
            <a:r>
              <a:rPr lang="en-US" dirty="0"/>
              <a:t> </a:t>
            </a:r>
            <a:r>
              <a:rPr lang="en-US" dirty="0" err="1"/>
              <a:t>ծանրաբեռնում</a:t>
            </a:r>
            <a:endParaRPr lang="ru-RU" dirty="0"/>
          </a:p>
          <a:p>
            <a:pPr lvl="1"/>
            <a:r>
              <a:rPr lang="en-US" dirty="0" err="1"/>
              <a:t>Աշխատանքային</a:t>
            </a:r>
            <a:r>
              <a:rPr lang="en-US" dirty="0"/>
              <a:t> </a:t>
            </a:r>
            <a:r>
              <a:rPr lang="en-US" dirty="0" err="1"/>
              <a:t>գործունեությանն</a:t>
            </a:r>
            <a:r>
              <a:rPr lang="en-US" dirty="0"/>
              <a:t> </a:t>
            </a:r>
            <a:r>
              <a:rPr lang="en-US" dirty="0" err="1"/>
              <a:t>անհարկի</a:t>
            </a:r>
            <a:r>
              <a:rPr lang="en-US" dirty="0"/>
              <a:t> և </a:t>
            </a:r>
            <a:r>
              <a:rPr lang="en-US" dirty="0" err="1"/>
              <a:t>ապօրինի</a:t>
            </a:r>
            <a:r>
              <a:rPr lang="en-US" dirty="0"/>
              <a:t> </a:t>
            </a:r>
            <a:r>
              <a:rPr lang="en-US" dirty="0" err="1"/>
              <a:t>միջամտություն</a:t>
            </a:r>
            <a:endParaRPr lang="ru-RU" dirty="0"/>
          </a:p>
          <a:p>
            <a:pPr lvl="1"/>
            <a:r>
              <a:rPr lang="en-US" dirty="0" err="1"/>
              <a:t>Խրախուսանքնի</a:t>
            </a:r>
            <a:r>
              <a:rPr lang="en-US" dirty="0"/>
              <a:t> </a:t>
            </a:r>
            <a:r>
              <a:rPr lang="en-US" dirty="0" err="1"/>
              <a:t>միջոցների</a:t>
            </a:r>
            <a:r>
              <a:rPr lang="en-US" dirty="0"/>
              <a:t> </a:t>
            </a:r>
            <a:r>
              <a:rPr lang="en-US" dirty="0" err="1"/>
              <a:t>կիրառման</a:t>
            </a:r>
            <a:r>
              <a:rPr lang="en-US" dirty="0"/>
              <a:t> </a:t>
            </a:r>
            <a:r>
              <a:rPr lang="en-US" dirty="0" err="1"/>
              <a:t>մերժում</a:t>
            </a:r>
            <a:endParaRPr lang="ru-RU" dirty="0"/>
          </a:p>
          <a:p>
            <a:pPr lvl="1"/>
            <a:r>
              <a:rPr lang="en-US" dirty="0" err="1"/>
              <a:t>Աշխատավարձի</a:t>
            </a:r>
            <a:r>
              <a:rPr lang="en-US" dirty="0"/>
              <a:t> </a:t>
            </a:r>
            <a:r>
              <a:rPr lang="en-US" dirty="0" err="1"/>
              <a:t>կրճատում</a:t>
            </a:r>
            <a:endParaRPr lang="ru-RU" dirty="0"/>
          </a:p>
          <a:p>
            <a:pPr lvl="1"/>
            <a:r>
              <a:rPr lang="en-US" dirty="0" err="1"/>
              <a:t>Պարգևավճարների</a:t>
            </a:r>
            <a:r>
              <a:rPr lang="en-US" dirty="0"/>
              <a:t> </a:t>
            </a:r>
            <a:r>
              <a:rPr lang="en-US" dirty="0" err="1"/>
              <a:t>կրճատում</a:t>
            </a:r>
            <a:endParaRPr lang="ru-RU" dirty="0"/>
          </a:p>
          <a:p>
            <a:pPr lvl="1"/>
            <a:r>
              <a:rPr lang="en-US" dirty="0" err="1"/>
              <a:t>Կարգապահական</a:t>
            </a:r>
            <a:r>
              <a:rPr lang="en-US" dirty="0"/>
              <a:t> </a:t>
            </a:r>
            <a:r>
              <a:rPr lang="en-US" dirty="0" err="1"/>
              <a:t>վարույթի</a:t>
            </a:r>
            <a:r>
              <a:rPr lang="en-US" dirty="0"/>
              <a:t> </a:t>
            </a:r>
            <a:r>
              <a:rPr lang="en-US" dirty="0" err="1"/>
              <a:t>հարուցում</a:t>
            </a:r>
            <a:r>
              <a:rPr lang="en-US" dirty="0"/>
              <a:t>: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2000" y="1353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y-AM" dirty="0"/>
              <a:t>Ազդարարների իրավունքները և պարտականությունները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910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416491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Գույքային</a:t>
            </a:r>
            <a:r>
              <a:rPr lang="en-US" dirty="0"/>
              <a:t> </a:t>
            </a:r>
            <a:r>
              <a:rPr lang="en-US" dirty="0" err="1"/>
              <a:t>վնասի</a:t>
            </a:r>
            <a:r>
              <a:rPr lang="en-US" dirty="0"/>
              <a:t> </a:t>
            </a:r>
            <a:r>
              <a:rPr lang="en-US" dirty="0" err="1"/>
              <a:t>տակ</a:t>
            </a:r>
            <a:r>
              <a:rPr lang="en-US" dirty="0"/>
              <a:t> </a:t>
            </a:r>
            <a:r>
              <a:rPr lang="en-US" dirty="0" err="1"/>
              <a:t>օրենսդիրն</a:t>
            </a:r>
            <a:r>
              <a:rPr lang="en-US" dirty="0"/>
              <a:t> </a:t>
            </a:r>
            <a:r>
              <a:rPr lang="en-US" dirty="0" err="1"/>
              <a:t>առանձնացնում</a:t>
            </a:r>
            <a:r>
              <a:rPr lang="en-US" dirty="0"/>
              <a:t> է՝</a:t>
            </a:r>
            <a:endParaRPr lang="ru-RU" dirty="0"/>
          </a:p>
          <a:p>
            <a:pPr lvl="1"/>
            <a:r>
              <a:rPr lang="en-US" dirty="0" err="1"/>
              <a:t>Պատասխանատվության</a:t>
            </a:r>
            <a:r>
              <a:rPr lang="en-US" dirty="0"/>
              <a:t> </a:t>
            </a:r>
            <a:r>
              <a:rPr lang="en-US" dirty="0" err="1"/>
              <a:t>ցանկացած</a:t>
            </a:r>
            <a:r>
              <a:rPr lang="en-US" dirty="0"/>
              <a:t> </a:t>
            </a:r>
            <a:r>
              <a:rPr lang="en-US" dirty="0" err="1"/>
              <a:t>այլ</a:t>
            </a:r>
            <a:r>
              <a:rPr lang="en-US" dirty="0"/>
              <a:t> </a:t>
            </a:r>
            <a:r>
              <a:rPr lang="en-US" dirty="0" err="1"/>
              <a:t>միջոցի</a:t>
            </a:r>
            <a:r>
              <a:rPr lang="en-US" dirty="0"/>
              <a:t> </a:t>
            </a:r>
            <a:r>
              <a:rPr lang="en-US" dirty="0" err="1"/>
              <a:t>ենթարկում</a:t>
            </a:r>
            <a:r>
              <a:rPr lang="en-US" dirty="0"/>
              <a:t>, </a:t>
            </a:r>
            <a:r>
              <a:rPr lang="en-US" dirty="0" err="1"/>
              <a:t>որով</a:t>
            </a:r>
            <a:r>
              <a:rPr lang="en-US" dirty="0"/>
              <a:t> </a:t>
            </a:r>
            <a:r>
              <a:rPr lang="en-US" dirty="0" err="1"/>
              <a:t>վատթարացվում</a:t>
            </a:r>
            <a:r>
              <a:rPr lang="en-US" dirty="0"/>
              <a:t> </a:t>
            </a:r>
            <a:r>
              <a:rPr lang="en-US" dirty="0" err="1"/>
              <a:t>անձի</a:t>
            </a:r>
            <a:r>
              <a:rPr lang="en-US" dirty="0"/>
              <a:t> </a:t>
            </a:r>
            <a:r>
              <a:rPr lang="en-US" dirty="0" err="1"/>
              <a:t>գույքային</a:t>
            </a:r>
            <a:r>
              <a:rPr lang="en-US" dirty="0"/>
              <a:t> </a:t>
            </a:r>
            <a:r>
              <a:rPr lang="en-US" dirty="0" err="1"/>
              <a:t>դրությունը</a:t>
            </a:r>
            <a:r>
              <a:rPr lang="en-US" dirty="0"/>
              <a:t>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չեն</a:t>
            </a:r>
            <a:r>
              <a:rPr lang="en-US" dirty="0"/>
              <a:t> </a:t>
            </a:r>
            <a:r>
              <a:rPr lang="en-US" dirty="0" err="1"/>
              <a:t>արդարացվում</a:t>
            </a:r>
            <a:r>
              <a:rPr lang="en-US" dirty="0"/>
              <a:t> </a:t>
            </a:r>
            <a:r>
              <a:rPr lang="en-US" dirty="0" err="1"/>
              <a:t>գույքային</a:t>
            </a:r>
            <a:r>
              <a:rPr lang="en-US" dirty="0"/>
              <a:t>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այլ</a:t>
            </a:r>
            <a:r>
              <a:rPr lang="en-US" dirty="0"/>
              <a:t> </a:t>
            </a:r>
            <a:r>
              <a:rPr lang="en-US" dirty="0" err="1"/>
              <a:t>առաջխաղացման</a:t>
            </a:r>
            <a:r>
              <a:rPr lang="en-US" dirty="0"/>
              <a:t> </a:t>
            </a:r>
            <a:r>
              <a:rPr lang="en-US" dirty="0" err="1"/>
              <a:t>ակնկալիքները</a:t>
            </a:r>
            <a:endParaRPr lang="ru-RU" dirty="0"/>
          </a:p>
          <a:p>
            <a:pPr lvl="1"/>
            <a:r>
              <a:rPr lang="en-US" dirty="0" err="1"/>
              <a:t>Գույքին</a:t>
            </a:r>
            <a:r>
              <a:rPr lang="en-US" dirty="0"/>
              <a:t> </a:t>
            </a:r>
            <a:r>
              <a:rPr lang="en-US" dirty="0" err="1"/>
              <a:t>վնաս</a:t>
            </a:r>
            <a:r>
              <a:rPr lang="en-US" dirty="0"/>
              <a:t> </a:t>
            </a:r>
            <a:r>
              <a:rPr lang="en-US" dirty="0" err="1"/>
              <a:t>պատճառելը</a:t>
            </a:r>
            <a:r>
              <a:rPr lang="en-US" dirty="0"/>
              <a:t>:</a:t>
            </a:r>
            <a:endParaRPr lang="ru-RU" dirty="0"/>
          </a:p>
          <a:p>
            <a:r>
              <a:rPr lang="en-US" dirty="0" err="1"/>
              <a:t>Այլ</a:t>
            </a:r>
            <a:r>
              <a:rPr lang="en-US" dirty="0"/>
              <a:t> </a:t>
            </a:r>
            <a:r>
              <a:rPr lang="en-US" dirty="0" err="1"/>
              <a:t>վնասի</a:t>
            </a:r>
            <a:r>
              <a:rPr lang="en-US" dirty="0"/>
              <a:t> </a:t>
            </a:r>
            <a:r>
              <a:rPr lang="en-US" dirty="0" err="1"/>
              <a:t>տակ</a:t>
            </a:r>
            <a:r>
              <a:rPr lang="en-US" dirty="0"/>
              <a:t>, </a:t>
            </a:r>
            <a:r>
              <a:rPr lang="en-US" dirty="0" err="1"/>
              <a:t>որն</a:t>
            </a:r>
            <a:r>
              <a:rPr lang="en-US" dirty="0"/>
              <a:t> </a:t>
            </a:r>
            <a:r>
              <a:rPr lang="en-US" dirty="0" err="1"/>
              <a:t>իր</a:t>
            </a:r>
            <a:r>
              <a:rPr lang="en-US" dirty="0"/>
              <a:t> </a:t>
            </a:r>
            <a:r>
              <a:rPr lang="en-US" dirty="0" err="1"/>
              <a:t>էությամբ</a:t>
            </a:r>
            <a:r>
              <a:rPr lang="en-US" dirty="0"/>
              <a:t> </a:t>
            </a:r>
            <a:r>
              <a:rPr lang="en-US" dirty="0" err="1"/>
              <a:t>հանդիսանում</a:t>
            </a:r>
            <a:r>
              <a:rPr lang="en-US" dirty="0"/>
              <a:t> է </a:t>
            </a:r>
            <a:r>
              <a:rPr lang="en-US" dirty="0" err="1"/>
              <a:t>համապարփակ</a:t>
            </a:r>
            <a:r>
              <a:rPr lang="en-US" dirty="0"/>
              <a:t> և </a:t>
            </a:r>
            <a:r>
              <a:rPr lang="en-US" dirty="0" err="1"/>
              <a:t>ընդգրկում</a:t>
            </a:r>
            <a:r>
              <a:rPr lang="en-US" dirty="0"/>
              <a:t> է </a:t>
            </a:r>
            <a:r>
              <a:rPr lang="en-US" dirty="0" err="1"/>
              <a:t>ցանկացած</a:t>
            </a:r>
            <a:r>
              <a:rPr lang="en-US" dirty="0"/>
              <a:t> </a:t>
            </a:r>
            <a:r>
              <a:rPr lang="en-US" dirty="0" err="1"/>
              <a:t>վնասի</a:t>
            </a:r>
            <a:r>
              <a:rPr lang="en-US" dirty="0"/>
              <a:t> </a:t>
            </a:r>
            <a:r>
              <a:rPr lang="en-US" dirty="0" err="1"/>
              <a:t>ձև</a:t>
            </a:r>
            <a:r>
              <a:rPr lang="en-US" dirty="0"/>
              <a:t>, </a:t>
            </a:r>
            <a:r>
              <a:rPr lang="en-US" dirty="0" err="1"/>
              <a:t>որը</a:t>
            </a:r>
            <a:r>
              <a:rPr lang="en-US" dirty="0"/>
              <a:t> </a:t>
            </a:r>
            <a:r>
              <a:rPr lang="en-US" dirty="0" err="1"/>
              <a:t>թեև</a:t>
            </a:r>
            <a:r>
              <a:rPr lang="en-US" dirty="0"/>
              <a:t> </a:t>
            </a:r>
            <a:r>
              <a:rPr lang="en-US" dirty="0" err="1"/>
              <a:t>այժմ</a:t>
            </a:r>
            <a:r>
              <a:rPr lang="en-US" dirty="0"/>
              <a:t> </a:t>
            </a:r>
            <a:r>
              <a:rPr lang="en-US" dirty="0" err="1"/>
              <a:t>հայտնի</a:t>
            </a:r>
            <a:r>
              <a:rPr lang="en-US" dirty="0"/>
              <a:t> </a:t>
            </a:r>
            <a:r>
              <a:rPr lang="en-US" dirty="0" err="1"/>
              <a:t>չէ</a:t>
            </a:r>
            <a:r>
              <a:rPr lang="en-US" dirty="0"/>
              <a:t>, </a:t>
            </a:r>
            <a:r>
              <a:rPr lang="en-US" dirty="0" err="1"/>
              <a:t>սակայն</a:t>
            </a:r>
            <a:r>
              <a:rPr lang="en-US" dirty="0"/>
              <a:t> </a:t>
            </a:r>
            <a:r>
              <a:rPr lang="en-US" dirty="0" err="1"/>
              <a:t>ապագայում</a:t>
            </a:r>
            <a:r>
              <a:rPr lang="en-US" dirty="0"/>
              <a:t> </a:t>
            </a:r>
            <a:r>
              <a:rPr lang="en-US" dirty="0" err="1"/>
              <a:t>կարող</a:t>
            </a:r>
            <a:r>
              <a:rPr lang="en-US" dirty="0"/>
              <a:t> է </a:t>
            </a:r>
            <a:r>
              <a:rPr lang="en-US" dirty="0" err="1"/>
              <a:t>հնարվի</a:t>
            </a:r>
            <a:r>
              <a:rPr lang="en-US" dirty="0"/>
              <a:t> </a:t>
            </a:r>
            <a:r>
              <a:rPr lang="en-US" dirty="0" err="1"/>
              <a:t>ազդարարության</a:t>
            </a:r>
            <a:r>
              <a:rPr lang="en-US" dirty="0"/>
              <a:t> </a:t>
            </a:r>
            <a:r>
              <a:rPr lang="en-US" dirty="0" err="1"/>
              <a:t>դեմ</a:t>
            </a:r>
            <a:r>
              <a:rPr lang="en-US" dirty="0"/>
              <a:t> </a:t>
            </a:r>
            <a:r>
              <a:rPr lang="en-US" dirty="0" err="1"/>
              <a:t>հանդես</a:t>
            </a:r>
            <a:r>
              <a:rPr lang="en-US" dirty="0"/>
              <a:t> </a:t>
            </a:r>
            <a:r>
              <a:rPr lang="en-US" dirty="0" err="1"/>
              <a:t>եկող</a:t>
            </a:r>
            <a:r>
              <a:rPr lang="en-US" dirty="0"/>
              <a:t> </a:t>
            </a:r>
            <a:r>
              <a:rPr lang="en-US" dirty="0" err="1"/>
              <a:t>անձանց</a:t>
            </a:r>
            <a:r>
              <a:rPr lang="en-US" dirty="0"/>
              <a:t> </a:t>
            </a:r>
            <a:r>
              <a:rPr lang="en-US" dirty="0" err="1"/>
              <a:t>կողմից</a:t>
            </a:r>
            <a:r>
              <a:rPr lang="en-US" dirty="0"/>
              <a:t>, </a:t>
            </a:r>
            <a:r>
              <a:rPr lang="en-US" dirty="0" err="1"/>
              <a:t>օրենսդիրը</a:t>
            </a:r>
            <a:r>
              <a:rPr lang="en-US" dirty="0"/>
              <a:t> </a:t>
            </a:r>
            <a:r>
              <a:rPr lang="en-US" dirty="0" err="1"/>
              <a:t>սահմանում</a:t>
            </a:r>
            <a:r>
              <a:rPr lang="en-US" dirty="0"/>
              <a:t> է՝ </a:t>
            </a:r>
            <a:r>
              <a:rPr lang="en-US" i="1" dirty="0"/>
              <a:t>«</a:t>
            </a:r>
            <a:r>
              <a:rPr lang="en-US" i="1" dirty="0" err="1"/>
              <a:t>Ազդարարումից</a:t>
            </a:r>
            <a:r>
              <a:rPr lang="en-US" i="1" dirty="0"/>
              <a:t> </a:t>
            </a:r>
            <a:r>
              <a:rPr lang="en-US" i="1" dirty="0" err="1"/>
              <a:t>հետ</a:t>
            </a:r>
            <a:r>
              <a:rPr lang="en-US" i="1" dirty="0"/>
              <a:t> </a:t>
            </a:r>
            <a:r>
              <a:rPr lang="en-US" i="1" dirty="0" err="1"/>
              <a:t>պահելուն</a:t>
            </a:r>
            <a:r>
              <a:rPr lang="en-US" i="1" dirty="0"/>
              <a:t> </a:t>
            </a:r>
            <a:r>
              <a:rPr lang="en-US" i="1" dirty="0" err="1"/>
              <a:t>ուղղված</a:t>
            </a:r>
            <a:r>
              <a:rPr lang="en-US" i="1" dirty="0"/>
              <a:t> </a:t>
            </a:r>
            <a:r>
              <a:rPr lang="en-US" i="1" dirty="0" err="1"/>
              <a:t>կամ</a:t>
            </a:r>
            <a:r>
              <a:rPr lang="en-US" i="1" dirty="0"/>
              <a:t> </a:t>
            </a:r>
            <a:r>
              <a:rPr lang="en-US" i="1" dirty="0" err="1"/>
              <a:t>ազդարարման</a:t>
            </a:r>
            <a:r>
              <a:rPr lang="en-US" i="1" dirty="0"/>
              <a:t> </a:t>
            </a:r>
            <a:r>
              <a:rPr lang="en-US" i="1" dirty="0" err="1"/>
              <a:t>հետ</a:t>
            </a:r>
            <a:r>
              <a:rPr lang="en-US" i="1" dirty="0"/>
              <a:t> </a:t>
            </a:r>
            <a:r>
              <a:rPr lang="en-US" i="1" dirty="0" err="1"/>
              <a:t>կապված</a:t>
            </a:r>
            <a:r>
              <a:rPr lang="en-US" i="1" dirty="0"/>
              <a:t> </a:t>
            </a:r>
            <a:r>
              <a:rPr lang="en-US" i="1" dirty="0" err="1"/>
              <a:t>այլ</a:t>
            </a:r>
            <a:r>
              <a:rPr lang="en-US" i="1" dirty="0"/>
              <a:t> </a:t>
            </a:r>
            <a:r>
              <a:rPr lang="en-US" i="1" dirty="0" err="1"/>
              <a:t>ներգորոծության</a:t>
            </a:r>
            <a:r>
              <a:rPr lang="en-US" i="1" dirty="0"/>
              <a:t> </a:t>
            </a:r>
            <a:r>
              <a:rPr lang="en-US" i="1" dirty="0" err="1"/>
              <a:t>միջոցների</a:t>
            </a:r>
            <a:r>
              <a:rPr lang="en-US" i="1" dirty="0"/>
              <a:t> </a:t>
            </a:r>
            <a:r>
              <a:rPr lang="en-US" i="1" dirty="0" err="1"/>
              <a:t>կիրառում</a:t>
            </a:r>
            <a:r>
              <a:rPr lang="en-US" i="1" dirty="0"/>
              <a:t>»: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4909" y="126263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y-AM" dirty="0"/>
              <a:t>Ազդարարների իրավունքները և պարտականությունները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917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1291"/>
          </a:xfrm>
        </p:spPr>
        <p:txBody>
          <a:bodyPr>
            <a:normAutofit lnSpcReduction="10000"/>
          </a:bodyPr>
          <a:lstStyle/>
          <a:p>
            <a:r>
              <a:rPr lang="hy-AM" dirty="0"/>
              <a:t>Դատական պաշտպանության իրավունք</a:t>
            </a:r>
          </a:p>
          <a:p>
            <a:endParaRPr lang="hy-AM" dirty="0"/>
          </a:p>
          <a:p>
            <a:r>
              <a:rPr lang="hy-AM" dirty="0"/>
              <a:t>Պարտականությունները</a:t>
            </a:r>
          </a:p>
          <a:p>
            <a:pPr lvl="1"/>
            <a:r>
              <a:rPr lang="hy-AM" dirty="0"/>
              <a:t>Գործել բարեխիղճ</a:t>
            </a:r>
          </a:p>
          <a:p>
            <a:pPr lvl="2"/>
            <a:r>
              <a:rPr lang="en-US" sz="2200" dirty="0" err="1"/>
              <a:t>Ազդարարն</a:t>
            </a:r>
            <a:r>
              <a:rPr lang="en-US" sz="2200" dirty="0"/>
              <a:t> </a:t>
            </a:r>
            <a:r>
              <a:rPr lang="en-US" sz="2200" dirty="0" err="1"/>
              <a:t>ունի</a:t>
            </a:r>
            <a:r>
              <a:rPr lang="en-US" sz="2200" dirty="0"/>
              <a:t> </a:t>
            </a:r>
            <a:r>
              <a:rPr lang="en-US" sz="2200" dirty="0" err="1"/>
              <a:t>ողջամիտ</a:t>
            </a:r>
            <a:r>
              <a:rPr lang="en-US" sz="2200" dirty="0"/>
              <a:t> </a:t>
            </a:r>
            <a:r>
              <a:rPr lang="en-US" sz="2200" dirty="0" err="1"/>
              <a:t>կասկածի</a:t>
            </a:r>
            <a:r>
              <a:rPr lang="en-US" sz="2200" dirty="0"/>
              <a:t> </a:t>
            </a:r>
            <a:r>
              <a:rPr lang="en-US" sz="2200" dirty="0" err="1"/>
              <a:t>հիմքեր</a:t>
            </a:r>
            <a:endParaRPr lang="ru-RU" sz="2200" dirty="0"/>
          </a:p>
          <a:p>
            <a:pPr lvl="2"/>
            <a:r>
              <a:rPr lang="en-US" sz="2200" dirty="0" err="1"/>
              <a:t>Ազդարարի</a:t>
            </a:r>
            <a:r>
              <a:rPr lang="en-US" sz="2200" dirty="0"/>
              <a:t> </a:t>
            </a:r>
            <a:r>
              <a:rPr lang="en-US" sz="2200" dirty="0" err="1"/>
              <a:t>համուզմամբ</a:t>
            </a:r>
            <a:r>
              <a:rPr lang="en-US" sz="2200" dirty="0"/>
              <a:t> </a:t>
            </a:r>
            <a:r>
              <a:rPr lang="en-US" sz="2200" dirty="0" err="1"/>
              <a:t>տեղեկությունը</a:t>
            </a:r>
            <a:r>
              <a:rPr lang="en-US" sz="2200" dirty="0"/>
              <a:t> </a:t>
            </a:r>
            <a:r>
              <a:rPr lang="en-US" sz="2200" dirty="0" err="1"/>
              <a:t>ճշմարտացի</a:t>
            </a:r>
            <a:r>
              <a:rPr lang="en-US" sz="2200" dirty="0"/>
              <a:t> է</a:t>
            </a:r>
            <a:endParaRPr lang="ru-RU" sz="2200" dirty="0"/>
          </a:p>
          <a:p>
            <a:pPr lvl="2"/>
            <a:r>
              <a:rPr lang="en-US" sz="2200" dirty="0" err="1"/>
              <a:t>Նախքան</a:t>
            </a:r>
            <a:r>
              <a:rPr lang="en-US" sz="2200" dirty="0"/>
              <a:t> </a:t>
            </a:r>
            <a:r>
              <a:rPr lang="en-US" sz="2200" dirty="0" err="1"/>
              <a:t>ազդարարումը</a:t>
            </a:r>
            <a:r>
              <a:rPr lang="en-US" sz="2200" dirty="0"/>
              <a:t> </a:t>
            </a:r>
            <a:r>
              <a:rPr lang="en-US" sz="2200" dirty="0" err="1"/>
              <a:t>նա</a:t>
            </a:r>
            <a:r>
              <a:rPr lang="en-US" sz="2200" dirty="0"/>
              <a:t> </a:t>
            </a:r>
            <a:r>
              <a:rPr lang="en-US" sz="2200" dirty="0" err="1"/>
              <a:t>իր</a:t>
            </a:r>
            <a:r>
              <a:rPr lang="en-US" sz="2200" dirty="0"/>
              <a:t> </a:t>
            </a:r>
            <a:r>
              <a:rPr lang="en-US" sz="2200" dirty="0" err="1"/>
              <a:t>իրական</a:t>
            </a:r>
            <a:r>
              <a:rPr lang="en-US" sz="2200" dirty="0"/>
              <a:t> </a:t>
            </a:r>
            <a:r>
              <a:rPr lang="en-US" sz="2200" dirty="0" err="1"/>
              <a:t>հնարավորությունների</a:t>
            </a:r>
            <a:r>
              <a:rPr lang="en-US" sz="2200" dirty="0"/>
              <a:t> </a:t>
            </a:r>
            <a:r>
              <a:rPr lang="en-US" sz="2200" dirty="0" err="1"/>
              <a:t>սահմաններում</a:t>
            </a:r>
            <a:r>
              <a:rPr lang="en-US" sz="2200" dirty="0"/>
              <a:t> </a:t>
            </a:r>
            <a:r>
              <a:rPr lang="en-US" sz="2200" dirty="0" err="1"/>
              <a:t>միջոցներ</a:t>
            </a:r>
            <a:r>
              <a:rPr lang="en-US" sz="2200" dirty="0"/>
              <a:t> է </a:t>
            </a:r>
            <a:r>
              <a:rPr lang="en-US" sz="2200" dirty="0" err="1"/>
              <a:t>ձեռնարկել</a:t>
            </a:r>
            <a:r>
              <a:rPr lang="en-US" sz="2200" dirty="0"/>
              <a:t> </a:t>
            </a:r>
            <a:r>
              <a:rPr lang="en-US" sz="2200" dirty="0" err="1"/>
              <a:t>ստուգելու</a:t>
            </a:r>
            <a:r>
              <a:rPr lang="en-US" sz="2200" dirty="0"/>
              <a:t> </a:t>
            </a:r>
            <a:r>
              <a:rPr lang="en-US" sz="2200" dirty="0" err="1"/>
              <a:t>տեղեկության</a:t>
            </a:r>
            <a:r>
              <a:rPr lang="en-US" sz="2200" dirty="0"/>
              <a:t> </a:t>
            </a:r>
            <a:r>
              <a:rPr lang="en-US" sz="2200" dirty="0" err="1"/>
              <a:t>ճշտությունը</a:t>
            </a:r>
            <a:r>
              <a:rPr lang="en-US" sz="2200" dirty="0"/>
              <a:t> և </a:t>
            </a:r>
            <a:r>
              <a:rPr lang="en-US" sz="2200" dirty="0" err="1"/>
              <a:t>ամբողջականությունը</a:t>
            </a:r>
            <a:r>
              <a:rPr lang="en-US" sz="2200" dirty="0"/>
              <a:t>:</a:t>
            </a:r>
            <a:endParaRPr lang="ru-RU" sz="2200" dirty="0"/>
          </a:p>
          <a:p>
            <a:pPr lvl="2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y-AM" dirty="0"/>
              <a:t>Ազդարարների իրավունքները և պարտականությունները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100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/>
          <a:lstStyle/>
          <a:p>
            <a:pPr algn="ctr"/>
            <a:r>
              <a:rPr lang="hy-AM" dirty="0"/>
              <a:t>Շնորհակալություն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050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Ազդարարման հասկացությունը</a:t>
            </a:r>
          </a:p>
          <a:p>
            <a:r>
              <a:rPr lang="hy-AM" dirty="0"/>
              <a:t>Ով է հանդիսանում ազդարարը</a:t>
            </a:r>
          </a:p>
          <a:p>
            <a:r>
              <a:rPr lang="hy-AM" dirty="0"/>
              <a:t>Ինչի մասին պետք է ազդարարել</a:t>
            </a:r>
          </a:p>
          <a:p>
            <a:r>
              <a:rPr lang="hy-AM" dirty="0"/>
              <a:t>Ինչպես ազդարարել</a:t>
            </a:r>
          </a:p>
          <a:p>
            <a:r>
              <a:rPr lang="hy-AM" dirty="0"/>
              <a:t>Ազդարարման տեսակները</a:t>
            </a:r>
          </a:p>
          <a:p>
            <a:r>
              <a:rPr lang="hy-AM" dirty="0"/>
              <a:t>Ազդարարների իրավունքները և պարտականությունները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67000" y="644768"/>
            <a:ext cx="6019800" cy="772870"/>
          </a:xfrm>
        </p:spPr>
        <p:txBody>
          <a:bodyPr/>
          <a:lstStyle/>
          <a:p>
            <a:r>
              <a:rPr lang="hy-AM" dirty="0"/>
              <a:t>Բովանդակություն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831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i="1" dirty="0"/>
              <a:t>«</a:t>
            </a:r>
            <a:r>
              <a:rPr lang="en-US" sz="1800" i="1" dirty="0" err="1"/>
              <a:t>Ազդարարում</a:t>
            </a:r>
            <a:r>
              <a:rPr lang="en-US" sz="1800" i="1" dirty="0"/>
              <a:t>՝ </a:t>
            </a:r>
            <a:r>
              <a:rPr lang="en-US" sz="1800" i="1" dirty="0" err="1"/>
              <a:t>ազդարարի</a:t>
            </a:r>
            <a:r>
              <a:rPr lang="en-US" sz="1800" i="1" dirty="0"/>
              <a:t> </a:t>
            </a:r>
            <a:r>
              <a:rPr lang="en-US" sz="1800" i="1" dirty="0" err="1"/>
              <a:t>կողմից</a:t>
            </a:r>
            <a:r>
              <a:rPr lang="en-US" sz="1800" i="1" dirty="0"/>
              <a:t> </a:t>
            </a:r>
            <a:r>
              <a:rPr lang="en-US" sz="1800" i="1" dirty="0" err="1"/>
              <a:t>պետական</a:t>
            </a:r>
            <a:r>
              <a:rPr lang="en-US" sz="1800" i="1" dirty="0"/>
              <a:t> և </a:t>
            </a:r>
            <a:r>
              <a:rPr lang="en-US" sz="1800" i="1" dirty="0" err="1"/>
              <a:t>տեղական</a:t>
            </a:r>
            <a:r>
              <a:rPr lang="en-US" sz="1800" i="1" dirty="0"/>
              <a:t> </a:t>
            </a:r>
            <a:r>
              <a:rPr lang="en-US" sz="1800" i="1" dirty="0" err="1"/>
              <a:t>ինքնակառավարման</a:t>
            </a:r>
            <a:r>
              <a:rPr lang="en-US" sz="1800" i="1" dirty="0"/>
              <a:t> </a:t>
            </a:r>
            <a:r>
              <a:rPr lang="en-US" sz="1800" i="1" dirty="0" err="1"/>
              <a:t>մարմիններում</a:t>
            </a:r>
            <a:r>
              <a:rPr lang="en-US" sz="1800" i="1" dirty="0"/>
              <a:t>, </a:t>
            </a:r>
            <a:r>
              <a:rPr lang="en-US" sz="1800" i="1" dirty="0" err="1"/>
              <a:t>պետական</a:t>
            </a:r>
            <a:r>
              <a:rPr lang="en-US" sz="1800" i="1" dirty="0"/>
              <a:t> </a:t>
            </a:r>
            <a:r>
              <a:rPr lang="en-US" sz="1800" i="1" dirty="0" err="1"/>
              <a:t>հիմնարկներում</a:t>
            </a:r>
            <a:r>
              <a:rPr lang="en-US" sz="1800" i="1" dirty="0"/>
              <a:t> և </a:t>
            </a:r>
            <a:r>
              <a:rPr lang="en-US" sz="1800" i="1" dirty="0" err="1"/>
              <a:t>կազմակերպություններում</a:t>
            </a:r>
            <a:r>
              <a:rPr lang="en-US" sz="1800" i="1" dirty="0"/>
              <a:t>, </a:t>
            </a:r>
            <a:r>
              <a:rPr lang="en-US" sz="1800" i="1" dirty="0" err="1"/>
              <a:t>ինչպես</a:t>
            </a:r>
            <a:r>
              <a:rPr lang="en-US" sz="1800" i="1" dirty="0"/>
              <a:t> </a:t>
            </a:r>
            <a:r>
              <a:rPr lang="en-US" sz="1800" i="1" dirty="0" err="1"/>
              <a:t>նաև</a:t>
            </a:r>
            <a:r>
              <a:rPr lang="en-US" sz="1800" i="1" dirty="0"/>
              <a:t> </a:t>
            </a:r>
            <a:r>
              <a:rPr lang="en-US" sz="1800" i="1" dirty="0" err="1"/>
              <a:t>հանրային</a:t>
            </a:r>
            <a:r>
              <a:rPr lang="en-US" sz="1800" i="1" dirty="0"/>
              <a:t> </a:t>
            </a:r>
            <a:r>
              <a:rPr lang="en-US" sz="1800" i="1" dirty="0" err="1"/>
              <a:t>նշանակության</a:t>
            </a:r>
            <a:r>
              <a:rPr lang="en-US" sz="1800" i="1" dirty="0"/>
              <a:t> </a:t>
            </a:r>
            <a:r>
              <a:rPr lang="en-US" sz="1800" i="1" dirty="0" err="1"/>
              <a:t>կազմակերպություններում</a:t>
            </a:r>
            <a:r>
              <a:rPr lang="en-US" sz="1800" i="1" dirty="0"/>
              <a:t> </a:t>
            </a:r>
            <a:r>
              <a:rPr lang="en-US" sz="1800" i="1" dirty="0" err="1"/>
              <a:t>կոռուպցիոն</a:t>
            </a:r>
            <a:r>
              <a:rPr lang="en-US" sz="1800" i="1" dirty="0"/>
              <a:t> </a:t>
            </a:r>
            <a:r>
              <a:rPr lang="en-US" sz="1800" i="1" dirty="0" err="1"/>
              <a:t>բնույթի</a:t>
            </a:r>
            <a:r>
              <a:rPr lang="en-US" sz="1800" i="1" dirty="0"/>
              <a:t> </a:t>
            </a:r>
            <a:r>
              <a:rPr lang="en-US" sz="1800" i="1" dirty="0" err="1"/>
              <a:t>դեպքի</a:t>
            </a:r>
            <a:r>
              <a:rPr lang="en-US" sz="1800" i="1" dirty="0"/>
              <a:t> </a:t>
            </a:r>
            <a:r>
              <a:rPr lang="en-US" sz="1800" i="1" dirty="0" err="1"/>
              <a:t>կամ</a:t>
            </a:r>
            <a:r>
              <a:rPr lang="en-US" sz="1800" i="1" dirty="0"/>
              <a:t> </a:t>
            </a:r>
            <a:r>
              <a:rPr lang="en-US" sz="1800" i="1" dirty="0" err="1"/>
              <a:t>շահերի</a:t>
            </a:r>
            <a:r>
              <a:rPr lang="en-US" sz="1800" i="1" dirty="0"/>
              <a:t> </a:t>
            </a:r>
            <a:r>
              <a:rPr lang="en-US" sz="1800" i="1" dirty="0" err="1"/>
              <a:t>բախման</a:t>
            </a:r>
            <a:r>
              <a:rPr lang="en-US" sz="1800" i="1" dirty="0"/>
              <a:t> </a:t>
            </a:r>
            <a:r>
              <a:rPr lang="en-US" sz="1800" i="1" dirty="0" err="1"/>
              <a:t>կամ</a:t>
            </a:r>
            <a:r>
              <a:rPr lang="en-US" sz="1800" i="1" dirty="0"/>
              <a:t> </a:t>
            </a:r>
            <a:r>
              <a:rPr lang="en-US" sz="1800" i="1" dirty="0" err="1"/>
              <a:t>էթիկայի</a:t>
            </a:r>
            <a:r>
              <a:rPr lang="en-US" sz="1800" i="1" dirty="0"/>
              <a:t> </a:t>
            </a:r>
            <a:r>
              <a:rPr lang="en-US" sz="1800" i="1" dirty="0" err="1"/>
              <a:t>կանոնների</a:t>
            </a:r>
            <a:r>
              <a:rPr lang="en-US" sz="1800" i="1" dirty="0"/>
              <a:t> </a:t>
            </a:r>
            <a:r>
              <a:rPr lang="en-US" sz="1800" i="1" dirty="0" err="1"/>
              <a:t>կամ</a:t>
            </a:r>
            <a:r>
              <a:rPr lang="en-US" sz="1800" i="1" dirty="0"/>
              <a:t> </a:t>
            </a:r>
            <a:r>
              <a:rPr lang="en-US" sz="1800" i="1" dirty="0" err="1"/>
              <a:t>անհամատեղելիության</a:t>
            </a:r>
            <a:r>
              <a:rPr lang="en-US" sz="1800" i="1" dirty="0"/>
              <a:t> </a:t>
            </a:r>
            <a:r>
              <a:rPr lang="en-US" sz="1800" i="1" dirty="0" err="1"/>
              <a:t>պահանջների</a:t>
            </a:r>
            <a:r>
              <a:rPr lang="en-US" sz="1800" i="1" dirty="0"/>
              <a:t> </a:t>
            </a:r>
            <a:r>
              <a:rPr lang="en-US" sz="1800" i="1" dirty="0" err="1"/>
              <a:t>կամ</a:t>
            </a:r>
            <a:r>
              <a:rPr lang="en-US" sz="1800" i="1" dirty="0"/>
              <a:t> </a:t>
            </a:r>
            <a:r>
              <a:rPr lang="en-US" sz="1800" i="1" dirty="0" err="1"/>
              <a:t>այլ</a:t>
            </a:r>
            <a:r>
              <a:rPr lang="en-US" sz="1800" i="1" dirty="0"/>
              <a:t> </a:t>
            </a:r>
            <a:r>
              <a:rPr lang="en-US" sz="1800" i="1" dirty="0" err="1"/>
              <a:t>սահմանափակումների</a:t>
            </a:r>
            <a:r>
              <a:rPr lang="en-US" sz="1800" i="1" dirty="0"/>
              <a:t> </a:t>
            </a:r>
            <a:r>
              <a:rPr lang="en-US" sz="1800" i="1" dirty="0" err="1"/>
              <a:t>կամ</a:t>
            </a:r>
            <a:r>
              <a:rPr lang="en-US" sz="1800" i="1" dirty="0"/>
              <a:t> </a:t>
            </a:r>
            <a:r>
              <a:rPr lang="en-US" sz="1800" i="1" dirty="0" err="1"/>
              <a:t>հայտարարագրման</a:t>
            </a:r>
            <a:r>
              <a:rPr lang="en-US" sz="1800" i="1" dirty="0"/>
              <a:t> </a:t>
            </a:r>
            <a:r>
              <a:rPr lang="en-US" sz="1800" i="1" dirty="0" err="1"/>
              <a:t>հետ</a:t>
            </a:r>
            <a:r>
              <a:rPr lang="en-US" sz="1800" i="1" dirty="0"/>
              <a:t> </a:t>
            </a:r>
            <a:r>
              <a:rPr lang="en-US" sz="1800" i="1" dirty="0" err="1"/>
              <a:t>կապված</a:t>
            </a:r>
            <a:r>
              <a:rPr lang="en-US" sz="1800" i="1" dirty="0"/>
              <a:t> </a:t>
            </a:r>
            <a:r>
              <a:rPr lang="en-US" sz="1800" i="1" dirty="0" err="1"/>
              <a:t>խախտման</a:t>
            </a:r>
            <a:r>
              <a:rPr lang="en-US" sz="1800" i="1" dirty="0"/>
              <a:t> </a:t>
            </a:r>
            <a:r>
              <a:rPr lang="en-US" sz="1800" i="1" dirty="0" err="1"/>
              <a:t>կամ</a:t>
            </a:r>
            <a:r>
              <a:rPr lang="en-US" sz="1800" i="1" dirty="0"/>
              <a:t> </a:t>
            </a:r>
            <a:r>
              <a:rPr lang="en-US" sz="1800" i="1" dirty="0" err="1"/>
              <a:t>հանրային</a:t>
            </a:r>
            <a:r>
              <a:rPr lang="en-US" sz="1800" i="1" dirty="0"/>
              <a:t> </a:t>
            </a:r>
            <a:r>
              <a:rPr lang="en-US" sz="1800" i="1" dirty="0" err="1"/>
              <a:t>շահերին</a:t>
            </a:r>
            <a:r>
              <a:rPr lang="en-US" sz="1800" i="1" dirty="0"/>
              <a:t> </a:t>
            </a:r>
            <a:r>
              <a:rPr lang="en-US" sz="1800" i="1" dirty="0" err="1"/>
              <a:t>ուղղված</a:t>
            </a:r>
            <a:r>
              <a:rPr lang="en-US" sz="1800" i="1" dirty="0"/>
              <a:t> </a:t>
            </a:r>
            <a:r>
              <a:rPr lang="en-US" sz="1800" i="1" dirty="0" err="1"/>
              <a:t>այլ</a:t>
            </a:r>
            <a:r>
              <a:rPr lang="en-US" sz="1800" i="1" dirty="0"/>
              <a:t> </a:t>
            </a:r>
            <a:r>
              <a:rPr lang="en-US" sz="1800" i="1" dirty="0" err="1"/>
              <a:t>վնասի</a:t>
            </a:r>
            <a:r>
              <a:rPr lang="en-US" sz="1800" i="1" dirty="0"/>
              <a:t> </a:t>
            </a:r>
            <a:r>
              <a:rPr lang="en-US" sz="1800" i="1" dirty="0" err="1"/>
              <a:t>կամ</a:t>
            </a:r>
            <a:r>
              <a:rPr lang="en-US" sz="1800" i="1" dirty="0"/>
              <a:t> </a:t>
            </a:r>
            <a:r>
              <a:rPr lang="en-US" sz="1800" i="1" dirty="0" err="1"/>
              <a:t>դրանց</a:t>
            </a:r>
            <a:r>
              <a:rPr lang="en-US" sz="1800" i="1" dirty="0"/>
              <a:t> </a:t>
            </a:r>
            <a:r>
              <a:rPr lang="en-US" sz="1800" i="1" dirty="0" err="1"/>
              <a:t>սպառնալիքի</a:t>
            </a:r>
            <a:r>
              <a:rPr lang="en-US" sz="1800" i="1" dirty="0"/>
              <a:t> </a:t>
            </a:r>
            <a:r>
              <a:rPr lang="en-US" sz="1800" i="1" dirty="0" err="1"/>
              <a:t>վերաբերյալ</a:t>
            </a:r>
            <a:r>
              <a:rPr lang="en-US" sz="1800" i="1" dirty="0"/>
              <a:t> </a:t>
            </a:r>
            <a:r>
              <a:rPr lang="en-US" sz="1800" i="1" dirty="0" err="1"/>
              <a:t>տեղեկությունների</a:t>
            </a:r>
            <a:r>
              <a:rPr lang="en-US" sz="1800" i="1" dirty="0"/>
              <a:t> </a:t>
            </a:r>
            <a:r>
              <a:rPr lang="en-US" sz="1800" i="1" dirty="0" err="1"/>
              <a:t>գրավոր</a:t>
            </a:r>
            <a:r>
              <a:rPr lang="en-US" sz="1800" i="1" dirty="0"/>
              <a:t> </a:t>
            </a:r>
            <a:r>
              <a:rPr lang="en-US" sz="1800" i="1" dirty="0" err="1"/>
              <a:t>կամ</a:t>
            </a:r>
            <a:r>
              <a:rPr lang="en-US" sz="1800" i="1" dirty="0"/>
              <a:t> </a:t>
            </a:r>
            <a:r>
              <a:rPr lang="en-US" sz="1800" i="1" dirty="0" err="1"/>
              <a:t>բանավոր</a:t>
            </a:r>
            <a:r>
              <a:rPr lang="en-US" sz="1800" i="1" dirty="0"/>
              <a:t> </a:t>
            </a:r>
            <a:r>
              <a:rPr lang="en-US" sz="1800" i="1" dirty="0" err="1"/>
              <a:t>հաղորդում</a:t>
            </a:r>
            <a:r>
              <a:rPr lang="en-US" sz="1800" i="1" dirty="0"/>
              <a:t> </a:t>
            </a:r>
            <a:r>
              <a:rPr lang="en-US" sz="1800" i="1" dirty="0" err="1"/>
              <a:t>սույն</a:t>
            </a:r>
            <a:r>
              <a:rPr lang="en-US" sz="1800" i="1" dirty="0"/>
              <a:t> </a:t>
            </a:r>
            <a:r>
              <a:rPr lang="en-US" sz="1800" i="1" dirty="0" err="1"/>
              <a:t>օրենքով</a:t>
            </a:r>
            <a:r>
              <a:rPr lang="en-US" sz="1800" i="1" dirty="0"/>
              <a:t> </a:t>
            </a:r>
            <a:r>
              <a:rPr lang="en-US" sz="1800" i="1" dirty="0" err="1"/>
              <a:t>նախատեսված</a:t>
            </a:r>
            <a:r>
              <a:rPr lang="en-US" sz="1800" i="1" dirty="0"/>
              <a:t> </a:t>
            </a:r>
            <a:r>
              <a:rPr lang="en-US" sz="1800" i="1" dirty="0" err="1"/>
              <a:t>իրավասու</a:t>
            </a:r>
            <a:r>
              <a:rPr lang="en-US" sz="1800" i="1" dirty="0"/>
              <a:t> </a:t>
            </a:r>
            <a:r>
              <a:rPr lang="en-US" sz="1800" i="1" dirty="0" err="1"/>
              <a:t>անձին</a:t>
            </a:r>
            <a:r>
              <a:rPr lang="en-US" sz="1800" i="1" dirty="0"/>
              <a:t> </a:t>
            </a:r>
            <a:r>
              <a:rPr lang="en-US" sz="1800" i="1" dirty="0" err="1"/>
              <a:t>կամ</a:t>
            </a:r>
            <a:r>
              <a:rPr lang="en-US" sz="1800" i="1" dirty="0"/>
              <a:t> </a:t>
            </a:r>
            <a:r>
              <a:rPr lang="en-US" sz="1800" i="1" dirty="0" err="1"/>
              <a:t>մարմին</a:t>
            </a:r>
            <a:r>
              <a:rPr lang="en-US" sz="1800" i="1" dirty="0"/>
              <a:t>»:</a:t>
            </a:r>
            <a:endParaRPr lang="ru-RU" sz="1800" i="1" dirty="0"/>
          </a:p>
          <a:p>
            <a:endParaRPr lang="hy-AM" sz="1800" dirty="0"/>
          </a:p>
          <a:p>
            <a:r>
              <a:rPr lang="hy-AM" sz="1800" dirty="0"/>
              <a:t>ՀՀ օրենքը Ազդարարման համակարգի մասին, հոդված  </a:t>
            </a:r>
            <a:r>
              <a:rPr lang="en-US" sz="1800" dirty="0"/>
              <a:t>2</a:t>
            </a:r>
            <a:r>
              <a:rPr lang="hy-AM" sz="1800" dirty="0"/>
              <a:t>, մաս </a:t>
            </a:r>
            <a:r>
              <a:rPr lang="en-US" sz="1800" dirty="0"/>
              <a:t>1, </a:t>
            </a:r>
            <a:r>
              <a:rPr lang="hy-AM" sz="1800" dirty="0"/>
              <a:t>ենթակետ </a:t>
            </a:r>
            <a:r>
              <a:rPr lang="en-US" sz="1800" dirty="0"/>
              <a:t>1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74382"/>
            <a:ext cx="8229600" cy="643256"/>
          </a:xfrm>
        </p:spPr>
        <p:txBody>
          <a:bodyPr>
            <a:normAutofit fontScale="90000"/>
          </a:bodyPr>
          <a:lstStyle/>
          <a:p>
            <a:r>
              <a:rPr lang="hy-AM" dirty="0"/>
              <a:t>Ազդարարման հասկացությունը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13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5949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Ազդարարումը</a:t>
            </a:r>
            <a:r>
              <a:rPr lang="en-US" dirty="0"/>
              <a:t> </a:t>
            </a:r>
            <a:r>
              <a:rPr lang="en-US" dirty="0" err="1"/>
              <a:t>տեղեկությունների</a:t>
            </a:r>
            <a:r>
              <a:rPr lang="en-US" dirty="0"/>
              <a:t> </a:t>
            </a:r>
            <a:r>
              <a:rPr lang="en-US" dirty="0" err="1"/>
              <a:t>գրավոր</a:t>
            </a:r>
            <a:r>
              <a:rPr lang="en-US" dirty="0"/>
              <a:t>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բանավոր</a:t>
            </a:r>
            <a:r>
              <a:rPr lang="en-US" dirty="0"/>
              <a:t> </a:t>
            </a:r>
            <a:r>
              <a:rPr lang="en-US" dirty="0" err="1"/>
              <a:t>հաղորդումն</a:t>
            </a:r>
            <a:r>
              <a:rPr lang="en-US" dirty="0"/>
              <a:t> է:</a:t>
            </a:r>
            <a:endParaRPr lang="ru-RU" dirty="0"/>
          </a:p>
          <a:p>
            <a:pPr lvl="0"/>
            <a:r>
              <a:rPr lang="en-US" dirty="0" err="1"/>
              <a:t>Տեղեկությունների</a:t>
            </a:r>
            <a:r>
              <a:rPr lang="en-US" dirty="0"/>
              <a:t> </a:t>
            </a:r>
            <a:r>
              <a:rPr lang="en-US" dirty="0" err="1"/>
              <a:t>ստացողը</a:t>
            </a:r>
            <a:r>
              <a:rPr lang="en-US" dirty="0"/>
              <a:t> «</a:t>
            </a:r>
            <a:r>
              <a:rPr lang="en-US" dirty="0" err="1"/>
              <a:t>Ազդարարման</a:t>
            </a:r>
            <a:r>
              <a:rPr lang="en-US" dirty="0"/>
              <a:t> </a:t>
            </a:r>
            <a:r>
              <a:rPr lang="en-US" dirty="0" err="1"/>
              <a:t>համակարգի</a:t>
            </a:r>
            <a:r>
              <a:rPr lang="en-US" dirty="0"/>
              <a:t> </a:t>
            </a:r>
            <a:r>
              <a:rPr lang="en-US" dirty="0" err="1"/>
              <a:t>մասին</a:t>
            </a:r>
            <a:r>
              <a:rPr lang="en-US" dirty="0"/>
              <a:t>» </a:t>
            </a:r>
            <a:r>
              <a:rPr lang="en-US" dirty="0" err="1"/>
              <a:t>օրենքով</a:t>
            </a:r>
            <a:r>
              <a:rPr lang="en-US" dirty="0"/>
              <a:t> </a:t>
            </a:r>
            <a:r>
              <a:rPr lang="en-US" dirty="0" err="1"/>
              <a:t>նախատեսված</a:t>
            </a:r>
            <a:r>
              <a:rPr lang="en-US" dirty="0"/>
              <a:t> </a:t>
            </a:r>
            <a:r>
              <a:rPr lang="en-US" dirty="0" err="1"/>
              <a:t>իրավասու</a:t>
            </a:r>
            <a:r>
              <a:rPr lang="en-US" dirty="0"/>
              <a:t> </a:t>
            </a:r>
            <a:r>
              <a:rPr lang="en-US" dirty="0" err="1"/>
              <a:t>մարմինն</a:t>
            </a:r>
            <a:r>
              <a:rPr lang="en-US" dirty="0"/>
              <a:t> է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իրավասու</a:t>
            </a:r>
            <a:r>
              <a:rPr lang="en-US" dirty="0"/>
              <a:t> </a:t>
            </a:r>
            <a:r>
              <a:rPr lang="en-US" dirty="0" err="1"/>
              <a:t>անձը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Ազդարարվող</a:t>
            </a:r>
            <a:r>
              <a:rPr lang="en-US" dirty="0"/>
              <a:t> </a:t>
            </a:r>
            <a:r>
              <a:rPr lang="en-US" dirty="0" err="1"/>
              <a:t>տեղեկությունները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/>
              <a:t>վերաբերեն</a:t>
            </a:r>
            <a:r>
              <a:rPr lang="en-US" dirty="0"/>
              <a:t>  </a:t>
            </a:r>
            <a:r>
              <a:rPr lang="en-US" dirty="0" err="1"/>
              <a:t>կոռուպցիոն</a:t>
            </a:r>
            <a:r>
              <a:rPr lang="en-US" dirty="0"/>
              <a:t> </a:t>
            </a:r>
            <a:r>
              <a:rPr lang="en-US" dirty="0" err="1"/>
              <a:t>բնույթի</a:t>
            </a:r>
            <a:r>
              <a:rPr lang="en-US" dirty="0"/>
              <a:t> </a:t>
            </a:r>
            <a:r>
              <a:rPr lang="en-US" dirty="0" err="1"/>
              <a:t>դեպքին</a:t>
            </a:r>
            <a:r>
              <a:rPr lang="en-US" dirty="0"/>
              <a:t>, </a:t>
            </a:r>
            <a:r>
              <a:rPr lang="en-US" dirty="0" err="1"/>
              <a:t>կա՛մ</a:t>
            </a:r>
            <a:r>
              <a:rPr lang="en-US" dirty="0"/>
              <a:t> </a:t>
            </a:r>
            <a:r>
              <a:rPr lang="en-US" dirty="0" err="1"/>
              <a:t>շահերի</a:t>
            </a:r>
            <a:r>
              <a:rPr lang="en-US" dirty="0"/>
              <a:t> </a:t>
            </a:r>
            <a:r>
              <a:rPr lang="en-US" dirty="0" err="1"/>
              <a:t>բախմանը</a:t>
            </a:r>
            <a:r>
              <a:rPr lang="en-US" dirty="0"/>
              <a:t>, </a:t>
            </a:r>
            <a:r>
              <a:rPr lang="en-US" dirty="0" err="1"/>
              <a:t>կա՛մ</a:t>
            </a:r>
            <a:r>
              <a:rPr lang="en-US" dirty="0"/>
              <a:t> </a:t>
            </a:r>
            <a:r>
              <a:rPr lang="en-US" dirty="0" err="1"/>
              <a:t>էթիկայի</a:t>
            </a:r>
            <a:r>
              <a:rPr lang="en-US" dirty="0"/>
              <a:t> </a:t>
            </a:r>
            <a:r>
              <a:rPr lang="en-US" dirty="0" err="1"/>
              <a:t>կանոնների</a:t>
            </a:r>
            <a:r>
              <a:rPr lang="en-US" dirty="0"/>
              <a:t> </a:t>
            </a:r>
            <a:r>
              <a:rPr lang="en-US" dirty="0" err="1"/>
              <a:t>խախտմանը</a:t>
            </a:r>
            <a:r>
              <a:rPr lang="en-US" dirty="0"/>
              <a:t>, </a:t>
            </a:r>
            <a:r>
              <a:rPr lang="en-US" dirty="0" err="1"/>
              <a:t>կա՛մ</a:t>
            </a:r>
            <a:r>
              <a:rPr lang="en-US" dirty="0"/>
              <a:t> </a:t>
            </a:r>
            <a:r>
              <a:rPr lang="en-US" dirty="0" err="1"/>
              <a:t>անհամատեղելիության</a:t>
            </a:r>
            <a:r>
              <a:rPr lang="en-US" dirty="0"/>
              <a:t> </a:t>
            </a:r>
            <a:r>
              <a:rPr lang="en-US" dirty="0" err="1"/>
              <a:t>պահանջների</a:t>
            </a:r>
            <a:r>
              <a:rPr lang="en-US" dirty="0"/>
              <a:t> </a:t>
            </a:r>
            <a:r>
              <a:rPr lang="en-US" dirty="0" err="1"/>
              <a:t>խախտմանը</a:t>
            </a:r>
            <a:r>
              <a:rPr lang="en-US" dirty="0"/>
              <a:t>, </a:t>
            </a:r>
            <a:r>
              <a:rPr lang="en-US" dirty="0" err="1"/>
              <a:t>կա՛մ</a:t>
            </a:r>
            <a:r>
              <a:rPr lang="en-US" dirty="0"/>
              <a:t> </a:t>
            </a:r>
            <a:r>
              <a:rPr lang="en-US" dirty="0" err="1"/>
              <a:t>այլ</a:t>
            </a:r>
            <a:r>
              <a:rPr lang="en-US" dirty="0"/>
              <a:t> </a:t>
            </a:r>
            <a:r>
              <a:rPr lang="en-US" dirty="0" err="1"/>
              <a:t>սահմանափակումների</a:t>
            </a:r>
            <a:r>
              <a:rPr lang="en-US" dirty="0"/>
              <a:t> </a:t>
            </a:r>
            <a:r>
              <a:rPr lang="en-US" dirty="0" err="1"/>
              <a:t>խախտմանը</a:t>
            </a:r>
            <a:r>
              <a:rPr lang="en-US" dirty="0"/>
              <a:t>, </a:t>
            </a:r>
            <a:r>
              <a:rPr lang="en-US" dirty="0" err="1"/>
              <a:t>կա՛մ</a:t>
            </a:r>
            <a:r>
              <a:rPr lang="en-US" dirty="0"/>
              <a:t> </a:t>
            </a:r>
            <a:r>
              <a:rPr lang="en-US" dirty="0" err="1"/>
              <a:t>հայտարարագրման</a:t>
            </a:r>
            <a:r>
              <a:rPr lang="en-US" dirty="0"/>
              <a:t> </a:t>
            </a:r>
            <a:r>
              <a:rPr lang="en-US" dirty="0" err="1"/>
              <a:t>հետ</a:t>
            </a:r>
            <a:r>
              <a:rPr lang="en-US" dirty="0"/>
              <a:t> </a:t>
            </a:r>
            <a:r>
              <a:rPr lang="en-US" dirty="0" err="1"/>
              <a:t>կապված</a:t>
            </a:r>
            <a:r>
              <a:rPr lang="en-US" dirty="0"/>
              <a:t> </a:t>
            </a:r>
            <a:r>
              <a:rPr lang="en-US" dirty="0" err="1"/>
              <a:t>խախտմանը</a:t>
            </a:r>
            <a:r>
              <a:rPr lang="en-US" dirty="0"/>
              <a:t>, </a:t>
            </a:r>
            <a:r>
              <a:rPr lang="en-US" dirty="0" err="1"/>
              <a:t>կա՛մ</a:t>
            </a:r>
            <a:r>
              <a:rPr lang="en-US" dirty="0"/>
              <a:t> </a:t>
            </a:r>
            <a:r>
              <a:rPr lang="en-US" dirty="0" err="1"/>
              <a:t>հանրային</a:t>
            </a:r>
            <a:r>
              <a:rPr lang="en-US" dirty="0"/>
              <a:t> </a:t>
            </a:r>
            <a:r>
              <a:rPr lang="en-US" dirty="0" err="1"/>
              <a:t>շահերին</a:t>
            </a:r>
            <a:r>
              <a:rPr lang="en-US" dirty="0"/>
              <a:t> </a:t>
            </a:r>
            <a:r>
              <a:rPr lang="en-US" dirty="0" err="1"/>
              <a:t>ուղղված</a:t>
            </a:r>
            <a:r>
              <a:rPr lang="en-US" dirty="0"/>
              <a:t> </a:t>
            </a:r>
            <a:r>
              <a:rPr lang="en-US" dirty="0" err="1"/>
              <a:t>այլ</a:t>
            </a:r>
            <a:r>
              <a:rPr lang="en-US" dirty="0"/>
              <a:t> </a:t>
            </a:r>
            <a:r>
              <a:rPr lang="en-US" dirty="0" err="1"/>
              <a:t>վնասին</a:t>
            </a:r>
            <a:r>
              <a:rPr lang="en-US" dirty="0"/>
              <a:t> և </a:t>
            </a:r>
            <a:r>
              <a:rPr lang="en-US" dirty="0" err="1"/>
              <a:t>կա՛մ</a:t>
            </a:r>
            <a:r>
              <a:rPr lang="en-US" dirty="0"/>
              <a:t> </a:t>
            </a:r>
            <a:r>
              <a:rPr lang="en-US" dirty="0" err="1"/>
              <a:t>դրանց</a:t>
            </a:r>
            <a:r>
              <a:rPr lang="en-US" dirty="0"/>
              <a:t> </a:t>
            </a:r>
            <a:r>
              <a:rPr lang="en-US" dirty="0" err="1"/>
              <a:t>սպառանալիքին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Վերոնշյալ</a:t>
            </a:r>
            <a:r>
              <a:rPr lang="en-US" dirty="0"/>
              <a:t> </a:t>
            </a:r>
            <a:r>
              <a:rPr lang="en-US" dirty="0" err="1"/>
              <a:t>տեղեկությունները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/>
              <a:t>կատարված</a:t>
            </a:r>
            <a:r>
              <a:rPr lang="en-US" dirty="0"/>
              <a:t> </a:t>
            </a:r>
            <a:r>
              <a:rPr lang="en-US" dirty="0" err="1"/>
              <a:t>լինեն</a:t>
            </a:r>
            <a:r>
              <a:rPr lang="en-US" dirty="0"/>
              <a:t> </a:t>
            </a:r>
            <a:r>
              <a:rPr lang="en-US" dirty="0" err="1"/>
              <a:t>պետական</a:t>
            </a:r>
            <a:r>
              <a:rPr lang="en-US" dirty="0"/>
              <a:t>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տեղական</a:t>
            </a:r>
            <a:r>
              <a:rPr lang="en-US" dirty="0"/>
              <a:t> </a:t>
            </a:r>
            <a:r>
              <a:rPr lang="en-US" dirty="0" err="1"/>
              <a:t>ինքնակառավարման</a:t>
            </a:r>
            <a:r>
              <a:rPr lang="en-US" dirty="0"/>
              <a:t> </a:t>
            </a:r>
            <a:r>
              <a:rPr lang="en-US" dirty="0" err="1"/>
              <a:t>մարմիններում</a:t>
            </a:r>
            <a:r>
              <a:rPr lang="en-US" dirty="0"/>
              <a:t>, </a:t>
            </a:r>
            <a:r>
              <a:rPr lang="en-US" dirty="0" err="1"/>
              <a:t>պետական</a:t>
            </a:r>
            <a:r>
              <a:rPr lang="en-US" dirty="0"/>
              <a:t> </a:t>
            </a:r>
            <a:r>
              <a:rPr lang="en-US" dirty="0" err="1"/>
              <a:t>հիմնարկներում</a:t>
            </a:r>
            <a:r>
              <a:rPr lang="en-US" dirty="0"/>
              <a:t> </a:t>
            </a:r>
            <a:r>
              <a:rPr lang="en-US" dirty="0" err="1"/>
              <a:t>կա՛մ</a:t>
            </a:r>
            <a:r>
              <a:rPr lang="en-US" dirty="0"/>
              <a:t> </a:t>
            </a:r>
            <a:r>
              <a:rPr lang="en-US" dirty="0" err="1"/>
              <a:t>կազմակերպություններումև</a:t>
            </a:r>
            <a:r>
              <a:rPr lang="en-US" dirty="0"/>
              <a:t> </a:t>
            </a:r>
            <a:r>
              <a:rPr lang="en-US" dirty="0" err="1"/>
              <a:t>կա՛մ</a:t>
            </a:r>
            <a:r>
              <a:rPr lang="en-US" dirty="0"/>
              <a:t> </a:t>
            </a:r>
            <a:r>
              <a:rPr lang="en-US" dirty="0" err="1"/>
              <a:t>հանրային</a:t>
            </a:r>
            <a:r>
              <a:rPr lang="en-US" dirty="0"/>
              <a:t> </a:t>
            </a:r>
            <a:r>
              <a:rPr lang="en-US" dirty="0" err="1"/>
              <a:t>նշանակության</a:t>
            </a:r>
            <a:r>
              <a:rPr lang="en-US" dirty="0"/>
              <a:t> </a:t>
            </a:r>
            <a:r>
              <a:rPr lang="en-US" dirty="0" err="1"/>
              <a:t>կազմակերպություններում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Ազդարարումը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/>
              <a:t>կատարվի</a:t>
            </a:r>
            <a:r>
              <a:rPr lang="en-US" dirty="0"/>
              <a:t> </a:t>
            </a:r>
            <a:r>
              <a:rPr lang="en-US" dirty="0" err="1"/>
              <a:t>ազդարարի</a:t>
            </a:r>
            <a:r>
              <a:rPr lang="en-US" dirty="0"/>
              <a:t> </a:t>
            </a:r>
            <a:r>
              <a:rPr lang="en-US" dirty="0" err="1"/>
              <a:t>կողմից</a:t>
            </a:r>
            <a:r>
              <a:rPr lang="en-US" dirty="0"/>
              <a:t>: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43200" y="914400"/>
            <a:ext cx="5943600" cy="304800"/>
          </a:xfrm>
        </p:spPr>
        <p:txBody>
          <a:bodyPr>
            <a:noAutofit/>
          </a:bodyPr>
          <a:lstStyle/>
          <a:p>
            <a:r>
              <a:rPr lang="hy-AM" sz="2400" dirty="0"/>
              <a:t>Ազդարարման</a:t>
            </a:r>
            <a:r>
              <a:rPr lang="hy-AM" sz="4000" dirty="0"/>
              <a:t> </a:t>
            </a:r>
            <a:r>
              <a:rPr lang="hy-AM" sz="2400" dirty="0"/>
              <a:t>հասկացությունը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6012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97491"/>
          </a:xfrm>
        </p:spPr>
        <p:txBody>
          <a:bodyPr>
            <a:noAutofit/>
          </a:bodyPr>
          <a:lstStyle/>
          <a:p>
            <a:r>
              <a:rPr lang="en-US" sz="1600" i="1" dirty="0"/>
              <a:t>«</a:t>
            </a:r>
            <a:r>
              <a:rPr lang="en-US" sz="1600" i="1" dirty="0" err="1"/>
              <a:t>Ազդարար</a:t>
            </a:r>
            <a:r>
              <a:rPr lang="en-US" sz="1600" i="1" dirty="0"/>
              <a:t>՝ </a:t>
            </a:r>
            <a:r>
              <a:rPr lang="en-US" sz="1600" i="1" dirty="0" err="1"/>
              <a:t>ֆիզիկական</a:t>
            </a:r>
            <a:r>
              <a:rPr lang="en-US" sz="1600" i="1" dirty="0"/>
              <a:t> </a:t>
            </a:r>
            <a:r>
              <a:rPr lang="en-US" sz="1600" i="1" dirty="0" err="1"/>
              <a:t>կամ</a:t>
            </a:r>
            <a:r>
              <a:rPr lang="en-US" sz="1600" i="1" dirty="0"/>
              <a:t> </a:t>
            </a:r>
            <a:r>
              <a:rPr lang="en-US" sz="1600" i="1" dirty="0" err="1"/>
              <a:t>իրավաբանական</a:t>
            </a:r>
            <a:r>
              <a:rPr lang="en-US" sz="1600" i="1" dirty="0"/>
              <a:t> </a:t>
            </a:r>
            <a:r>
              <a:rPr lang="en-US" sz="1600" i="1" dirty="0" err="1"/>
              <a:t>անձ</a:t>
            </a:r>
            <a:r>
              <a:rPr lang="en-US" sz="1600" i="1" dirty="0"/>
              <a:t>, </a:t>
            </a:r>
            <a:r>
              <a:rPr lang="en-US" sz="1600" i="1" dirty="0" err="1"/>
              <a:t>որը</a:t>
            </a:r>
            <a:r>
              <a:rPr lang="en-US" sz="1600" i="1" dirty="0"/>
              <a:t> </a:t>
            </a:r>
            <a:r>
              <a:rPr lang="en-US" sz="1600" i="1" dirty="0" err="1"/>
              <a:t>սույն</a:t>
            </a:r>
            <a:r>
              <a:rPr lang="en-US" sz="1600" i="1" dirty="0"/>
              <a:t> </a:t>
            </a:r>
            <a:r>
              <a:rPr lang="en-US" sz="1600" i="1" dirty="0" err="1"/>
              <a:t>օրենքով</a:t>
            </a:r>
            <a:r>
              <a:rPr lang="en-US" sz="1600" i="1" dirty="0"/>
              <a:t> </a:t>
            </a:r>
            <a:r>
              <a:rPr lang="en-US" sz="1600" i="1" dirty="0" err="1"/>
              <a:t>նախատեսված</a:t>
            </a:r>
            <a:r>
              <a:rPr lang="en-US" sz="1600" i="1" dirty="0"/>
              <a:t> </a:t>
            </a:r>
            <a:r>
              <a:rPr lang="en-US" sz="1600" i="1" dirty="0" err="1"/>
              <a:t>կարգով</a:t>
            </a:r>
            <a:r>
              <a:rPr lang="en-US" sz="1600" i="1" dirty="0"/>
              <a:t> </a:t>
            </a:r>
            <a:r>
              <a:rPr lang="en-US" sz="1600" i="1" dirty="0" err="1"/>
              <a:t>բարեխղճորեն</a:t>
            </a:r>
            <a:r>
              <a:rPr lang="en-US" sz="1600" i="1" dirty="0"/>
              <a:t> </a:t>
            </a:r>
            <a:r>
              <a:rPr lang="en-US" sz="1600" i="1" dirty="0" err="1"/>
              <a:t>հաղորդում</a:t>
            </a:r>
            <a:r>
              <a:rPr lang="en-US" sz="1600" i="1" dirty="0"/>
              <a:t> է </a:t>
            </a:r>
            <a:r>
              <a:rPr lang="en-US" sz="1600" i="1" dirty="0" err="1"/>
              <a:t>տեղեկություններ</a:t>
            </a:r>
            <a:r>
              <a:rPr lang="en-US" sz="1600" i="1" dirty="0"/>
              <a:t> </a:t>
            </a:r>
            <a:r>
              <a:rPr lang="en-US" sz="1600" i="1" dirty="0" err="1"/>
              <a:t>կոռուպցիոն</a:t>
            </a:r>
            <a:r>
              <a:rPr lang="en-US" sz="1600" i="1" dirty="0"/>
              <a:t> </a:t>
            </a:r>
            <a:r>
              <a:rPr lang="en-US" sz="1600" i="1" dirty="0" err="1"/>
              <a:t>բնույթի</a:t>
            </a:r>
            <a:r>
              <a:rPr lang="en-US" sz="1600" i="1" dirty="0"/>
              <a:t> </a:t>
            </a:r>
            <a:r>
              <a:rPr lang="en-US" sz="1600" i="1" dirty="0" err="1"/>
              <a:t>դեպքի</a:t>
            </a:r>
            <a:r>
              <a:rPr lang="en-US" sz="1600" i="1" dirty="0"/>
              <a:t> </a:t>
            </a:r>
            <a:r>
              <a:rPr lang="en-US" sz="1600" i="1" dirty="0" err="1"/>
              <a:t>կամ</a:t>
            </a:r>
            <a:r>
              <a:rPr lang="en-US" sz="1600" i="1" dirty="0"/>
              <a:t> </a:t>
            </a:r>
            <a:r>
              <a:rPr lang="en-US" sz="1600" i="1" dirty="0" err="1"/>
              <a:t>շահերի</a:t>
            </a:r>
            <a:r>
              <a:rPr lang="en-US" sz="1600" i="1" dirty="0"/>
              <a:t> </a:t>
            </a:r>
            <a:r>
              <a:rPr lang="en-US" sz="1600" i="1" dirty="0" err="1"/>
              <a:t>բախման</a:t>
            </a:r>
            <a:r>
              <a:rPr lang="en-US" sz="1600" i="1" dirty="0"/>
              <a:t> </a:t>
            </a:r>
            <a:r>
              <a:rPr lang="en-US" sz="1600" i="1" dirty="0" err="1"/>
              <a:t>կամ</a:t>
            </a:r>
            <a:r>
              <a:rPr lang="en-US" sz="1600" i="1" dirty="0"/>
              <a:t> </a:t>
            </a:r>
            <a:r>
              <a:rPr lang="en-US" sz="1600" i="1" dirty="0" err="1"/>
              <a:t>էթիկայի</a:t>
            </a:r>
            <a:r>
              <a:rPr lang="en-US" sz="1600" i="1" dirty="0"/>
              <a:t> </a:t>
            </a:r>
            <a:r>
              <a:rPr lang="en-US" sz="1600" i="1" dirty="0" err="1"/>
              <a:t>կանոնների</a:t>
            </a:r>
            <a:r>
              <a:rPr lang="en-US" sz="1600" i="1" dirty="0"/>
              <a:t> </a:t>
            </a:r>
            <a:r>
              <a:rPr lang="en-US" sz="1600" i="1" dirty="0" err="1"/>
              <a:t>կամ</a:t>
            </a:r>
            <a:r>
              <a:rPr lang="en-US" sz="1600" i="1" dirty="0"/>
              <a:t> </a:t>
            </a:r>
            <a:r>
              <a:rPr lang="en-US" sz="1600" i="1" dirty="0" err="1"/>
              <a:t>անհամատեղելիության</a:t>
            </a:r>
            <a:r>
              <a:rPr lang="en-US" sz="1600" i="1" dirty="0"/>
              <a:t> </a:t>
            </a:r>
            <a:r>
              <a:rPr lang="en-US" sz="1600" i="1" dirty="0" err="1"/>
              <a:t>պահանջների</a:t>
            </a:r>
            <a:r>
              <a:rPr lang="en-US" sz="1600" i="1" dirty="0"/>
              <a:t> </a:t>
            </a:r>
            <a:r>
              <a:rPr lang="en-US" sz="1600" i="1" dirty="0" err="1"/>
              <a:t>կամ</a:t>
            </a:r>
            <a:r>
              <a:rPr lang="en-US" sz="1600" i="1" dirty="0"/>
              <a:t> </a:t>
            </a:r>
            <a:r>
              <a:rPr lang="en-US" sz="1600" i="1" dirty="0" err="1"/>
              <a:t>այլ</a:t>
            </a:r>
            <a:r>
              <a:rPr lang="en-US" sz="1600" i="1" dirty="0"/>
              <a:t> </a:t>
            </a:r>
            <a:r>
              <a:rPr lang="en-US" sz="1600" i="1" dirty="0" err="1"/>
              <a:t>սահմանափակումների</a:t>
            </a:r>
            <a:r>
              <a:rPr lang="en-US" sz="1600" i="1" dirty="0"/>
              <a:t> </a:t>
            </a:r>
            <a:r>
              <a:rPr lang="en-US" sz="1600" i="1" dirty="0" err="1"/>
              <a:t>կամ</a:t>
            </a:r>
            <a:r>
              <a:rPr lang="en-US" sz="1600" i="1" dirty="0"/>
              <a:t> </a:t>
            </a:r>
            <a:r>
              <a:rPr lang="en-US" sz="1600" i="1" dirty="0" err="1"/>
              <a:t>հայտարարագրման</a:t>
            </a:r>
            <a:r>
              <a:rPr lang="en-US" sz="1600" i="1" dirty="0"/>
              <a:t> </a:t>
            </a:r>
            <a:r>
              <a:rPr lang="en-US" sz="1600" i="1" dirty="0" err="1"/>
              <a:t>հետ</a:t>
            </a:r>
            <a:r>
              <a:rPr lang="en-US" sz="1600" i="1" dirty="0"/>
              <a:t> </a:t>
            </a:r>
            <a:r>
              <a:rPr lang="en-US" sz="1600" i="1" dirty="0" err="1"/>
              <a:t>կապված</a:t>
            </a:r>
            <a:r>
              <a:rPr lang="en-US" sz="1600" i="1" dirty="0"/>
              <a:t> </a:t>
            </a:r>
            <a:r>
              <a:rPr lang="en-US" sz="1600" i="1" dirty="0" err="1"/>
              <a:t>խախտման</a:t>
            </a:r>
            <a:r>
              <a:rPr lang="en-US" sz="1600" i="1" dirty="0"/>
              <a:t> </a:t>
            </a:r>
            <a:r>
              <a:rPr lang="en-US" sz="1600" i="1" dirty="0" err="1"/>
              <a:t>կամ</a:t>
            </a:r>
            <a:r>
              <a:rPr lang="en-US" sz="1600" i="1" dirty="0"/>
              <a:t> </a:t>
            </a:r>
            <a:r>
              <a:rPr lang="en-US" sz="1600" i="1" dirty="0" err="1"/>
              <a:t>հանրային</a:t>
            </a:r>
            <a:r>
              <a:rPr lang="en-US" sz="1600" i="1" dirty="0"/>
              <a:t> </a:t>
            </a:r>
            <a:r>
              <a:rPr lang="en-US" sz="1600" i="1" dirty="0" err="1"/>
              <a:t>շահերին</a:t>
            </a:r>
            <a:r>
              <a:rPr lang="en-US" sz="1600" i="1" dirty="0"/>
              <a:t> </a:t>
            </a:r>
            <a:r>
              <a:rPr lang="en-US" sz="1600" i="1" dirty="0" err="1"/>
              <a:t>ուղղված</a:t>
            </a:r>
            <a:r>
              <a:rPr lang="en-US" sz="1600" i="1" dirty="0"/>
              <a:t> </a:t>
            </a:r>
            <a:r>
              <a:rPr lang="en-US" sz="1600" i="1" dirty="0" err="1"/>
              <a:t>այլ</a:t>
            </a:r>
            <a:r>
              <a:rPr lang="en-US" sz="1600" i="1" dirty="0"/>
              <a:t> </a:t>
            </a:r>
            <a:r>
              <a:rPr lang="en-US" sz="1600" i="1" dirty="0" err="1"/>
              <a:t>վնասի</a:t>
            </a:r>
            <a:r>
              <a:rPr lang="en-US" sz="1600" i="1" dirty="0"/>
              <a:t> </a:t>
            </a:r>
            <a:r>
              <a:rPr lang="en-US" sz="1600" i="1" dirty="0" err="1"/>
              <a:t>կամ</a:t>
            </a:r>
            <a:r>
              <a:rPr lang="en-US" sz="1600" i="1" dirty="0"/>
              <a:t> </a:t>
            </a:r>
            <a:r>
              <a:rPr lang="en-US" sz="1600" i="1" dirty="0" err="1"/>
              <a:t>դրանց</a:t>
            </a:r>
            <a:r>
              <a:rPr lang="en-US" sz="1600" i="1" dirty="0"/>
              <a:t> </a:t>
            </a:r>
            <a:r>
              <a:rPr lang="en-US" sz="1600" i="1" dirty="0" err="1"/>
              <a:t>սպառնալիքի</a:t>
            </a:r>
            <a:r>
              <a:rPr lang="en-US" sz="1600" i="1" dirty="0"/>
              <a:t> </a:t>
            </a:r>
            <a:r>
              <a:rPr lang="en-US" sz="1600" i="1" dirty="0" err="1"/>
              <a:t>վերաբերյալ</a:t>
            </a:r>
            <a:r>
              <a:rPr lang="en-US" sz="1600" i="1" dirty="0"/>
              <a:t>` </a:t>
            </a:r>
            <a:r>
              <a:rPr lang="en-US" sz="1600" i="1" dirty="0" err="1"/>
              <a:t>կապված</a:t>
            </a:r>
            <a:r>
              <a:rPr lang="en-US" sz="1600" i="1" dirty="0"/>
              <a:t> </a:t>
            </a:r>
            <a:r>
              <a:rPr lang="en-US" sz="1600" i="1" dirty="0" err="1"/>
              <a:t>այն</a:t>
            </a:r>
            <a:r>
              <a:rPr lang="en-US" sz="1600" i="1" dirty="0"/>
              <a:t> </a:t>
            </a:r>
            <a:r>
              <a:rPr lang="en-US" sz="1600" i="1" dirty="0" err="1"/>
              <a:t>պաշտոնատար</a:t>
            </a:r>
            <a:r>
              <a:rPr lang="en-US" sz="1600" i="1" dirty="0"/>
              <a:t> </a:t>
            </a:r>
            <a:r>
              <a:rPr lang="en-US" sz="1600" i="1" dirty="0" err="1"/>
              <a:t>անձի</a:t>
            </a:r>
            <a:r>
              <a:rPr lang="en-US" sz="1600" i="1" dirty="0"/>
              <a:t> </a:t>
            </a:r>
            <a:r>
              <a:rPr lang="en-US" sz="1600" i="1" dirty="0" err="1"/>
              <a:t>կամ</a:t>
            </a:r>
            <a:r>
              <a:rPr lang="en-US" sz="1600" i="1" dirty="0"/>
              <a:t> </a:t>
            </a:r>
            <a:r>
              <a:rPr lang="en-US" sz="1600" i="1" dirty="0" err="1"/>
              <a:t>մարմնի</a:t>
            </a:r>
            <a:r>
              <a:rPr lang="en-US" sz="1600" i="1" dirty="0"/>
              <a:t> </a:t>
            </a:r>
            <a:r>
              <a:rPr lang="en-US" sz="1600" i="1" dirty="0" err="1"/>
              <a:t>հետ</a:t>
            </a:r>
            <a:r>
              <a:rPr lang="en-US" sz="1600" i="1" dirty="0"/>
              <a:t>, </a:t>
            </a:r>
            <a:r>
              <a:rPr lang="en-US" sz="1600" i="1" dirty="0" err="1"/>
              <a:t>որի</a:t>
            </a:r>
            <a:r>
              <a:rPr lang="en-US" sz="1600" i="1" dirty="0"/>
              <a:t> </a:t>
            </a:r>
            <a:r>
              <a:rPr lang="en-US" sz="1600" i="1" dirty="0" err="1"/>
              <a:t>հետ</a:t>
            </a:r>
            <a:r>
              <a:rPr lang="en-US" sz="1600" i="1" dirty="0"/>
              <a:t> </a:t>
            </a:r>
            <a:r>
              <a:rPr lang="en-US" sz="1600" i="1" dirty="0" err="1"/>
              <a:t>նա</a:t>
            </a:r>
            <a:r>
              <a:rPr lang="en-US" sz="1600" i="1" dirty="0"/>
              <a:t> </a:t>
            </a:r>
            <a:r>
              <a:rPr lang="en-US" sz="1600" i="1" dirty="0" err="1"/>
              <a:t>գտնվում</a:t>
            </a:r>
            <a:r>
              <a:rPr lang="en-US" sz="1600" i="1" dirty="0"/>
              <a:t> </a:t>
            </a:r>
            <a:r>
              <a:rPr lang="en-US" sz="1600" i="1" dirty="0" err="1"/>
              <a:t>կամ</a:t>
            </a:r>
            <a:r>
              <a:rPr lang="en-US" sz="1600" i="1" dirty="0"/>
              <a:t> </a:t>
            </a:r>
            <a:r>
              <a:rPr lang="en-US" sz="1600" i="1" dirty="0" err="1"/>
              <a:t>գտնվել</a:t>
            </a:r>
            <a:r>
              <a:rPr lang="en-US" sz="1600" i="1" dirty="0"/>
              <a:t> է </a:t>
            </a:r>
            <a:r>
              <a:rPr lang="en-US" sz="1600" i="1" dirty="0" err="1"/>
              <a:t>աշխատանքային</a:t>
            </a:r>
            <a:r>
              <a:rPr lang="en-US" sz="1600" i="1" dirty="0"/>
              <a:t> </a:t>
            </a:r>
            <a:r>
              <a:rPr lang="en-US" sz="1600" i="1" dirty="0" err="1"/>
              <a:t>կամ</a:t>
            </a:r>
            <a:r>
              <a:rPr lang="en-US" sz="1600" i="1" dirty="0"/>
              <a:t> </a:t>
            </a:r>
            <a:r>
              <a:rPr lang="en-US" sz="1600" i="1" dirty="0" err="1"/>
              <a:t>քաղաքացիաիրավական</a:t>
            </a:r>
            <a:r>
              <a:rPr lang="en-US" sz="1600" i="1" dirty="0"/>
              <a:t> </a:t>
            </a:r>
            <a:r>
              <a:rPr lang="en-US" sz="1600" i="1" dirty="0" err="1"/>
              <a:t>կամ</a:t>
            </a:r>
            <a:r>
              <a:rPr lang="en-US" sz="1600" i="1" dirty="0"/>
              <a:t> </a:t>
            </a:r>
            <a:r>
              <a:rPr lang="en-US" sz="1600" i="1" dirty="0" err="1"/>
              <a:t>վարչաիրավական</a:t>
            </a:r>
            <a:r>
              <a:rPr lang="en-US" sz="1600" i="1" dirty="0"/>
              <a:t> </a:t>
            </a:r>
            <a:r>
              <a:rPr lang="en-US" sz="1600" i="1" dirty="0" err="1"/>
              <a:t>հարաբերությունների</a:t>
            </a:r>
            <a:r>
              <a:rPr lang="en-US" sz="1600" i="1" dirty="0"/>
              <a:t> </a:t>
            </a:r>
            <a:r>
              <a:rPr lang="en-US" sz="1600" i="1" dirty="0" err="1"/>
              <a:t>մեջ</a:t>
            </a:r>
            <a:r>
              <a:rPr lang="en-US" sz="1600" i="1" dirty="0"/>
              <a:t>, </a:t>
            </a:r>
            <a:r>
              <a:rPr lang="en-US" sz="1600" i="1" dirty="0" err="1"/>
              <a:t>կամ</a:t>
            </a:r>
            <a:r>
              <a:rPr lang="en-US" sz="1600" i="1" dirty="0"/>
              <a:t> </a:t>
            </a:r>
            <a:r>
              <a:rPr lang="en-US" sz="1600" i="1" dirty="0" err="1"/>
              <a:t>որին</a:t>
            </a:r>
            <a:r>
              <a:rPr lang="en-US" sz="1600" i="1" dirty="0"/>
              <a:t> </a:t>
            </a:r>
            <a:r>
              <a:rPr lang="en-US" sz="1600" i="1" dirty="0" err="1"/>
              <a:t>դիմել</a:t>
            </a:r>
            <a:r>
              <a:rPr lang="en-US" sz="1600" i="1" dirty="0"/>
              <a:t> է </a:t>
            </a:r>
            <a:r>
              <a:rPr lang="en-US" sz="1600" i="1" dirty="0" err="1"/>
              <a:t>ծառայությունների</a:t>
            </a:r>
            <a:r>
              <a:rPr lang="en-US" sz="1600" i="1" dirty="0"/>
              <a:t> </a:t>
            </a:r>
            <a:r>
              <a:rPr lang="en-US" sz="1600" i="1" dirty="0" err="1"/>
              <a:t>մատուցման</a:t>
            </a:r>
            <a:r>
              <a:rPr lang="en-US" sz="1600" i="1" dirty="0"/>
              <a:t> </a:t>
            </a:r>
            <a:r>
              <a:rPr lang="en-US" sz="1600" i="1" dirty="0" err="1"/>
              <a:t>նպատակով</a:t>
            </a:r>
            <a:r>
              <a:rPr lang="en-US" sz="1600" i="1" dirty="0"/>
              <a:t>, </a:t>
            </a:r>
            <a:r>
              <a:rPr lang="en-US" sz="1600" i="1" dirty="0" err="1"/>
              <a:t>կամ</a:t>
            </a:r>
            <a:r>
              <a:rPr lang="en-US" sz="1600" i="1" dirty="0"/>
              <a:t> </a:t>
            </a:r>
            <a:r>
              <a:rPr lang="en-US" sz="1600" i="1" dirty="0" err="1"/>
              <a:t>որը</a:t>
            </a:r>
            <a:r>
              <a:rPr lang="en-US" sz="1600" i="1" dirty="0"/>
              <a:t> </a:t>
            </a:r>
            <a:r>
              <a:rPr lang="en-US" sz="1600" i="1" dirty="0" err="1"/>
              <a:t>սխալմամբ</a:t>
            </a:r>
            <a:r>
              <a:rPr lang="en-US" sz="1600" i="1" dirty="0"/>
              <a:t> </a:t>
            </a:r>
            <a:r>
              <a:rPr lang="en-US" sz="1600" i="1" dirty="0" err="1"/>
              <a:t>ընկալվել</a:t>
            </a:r>
            <a:r>
              <a:rPr lang="en-US" sz="1600" i="1" dirty="0"/>
              <a:t> է </a:t>
            </a:r>
            <a:r>
              <a:rPr lang="en-US" sz="1600" i="1" dirty="0" err="1"/>
              <a:t>որպես</a:t>
            </a:r>
            <a:r>
              <a:rPr lang="en-US" sz="1600" i="1" dirty="0"/>
              <a:t> </a:t>
            </a:r>
            <a:r>
              <a:rPr lang="en-US" sz="1600" i="1" dirty="0" err="1"/>
              <a:t>ազդարար</a:t>
            </a:r>
            <a:r>
              <a:rPr lang="en-US" sz="1600" i="1" dirty="0"/>
              <a:t>: </a:t>
            </a:r>
            <a:r>
              <a:rPr lang="en-US" sz="1600" i="1" dirty="0" err="1"/>
              <a:t>Անձը</a:t>
            </a:r>
            <a:r>
              <a:rPr lang="en-US" sz="1600" i="1" dirty="0"/>
              <a:t> </a:t>
            </a:r>
            <a:r>
              <a:rPr lang="en-US" sz="1600" i="1" dirty="0" err="1"/>
              <a:t>համարվում</a:t>
            </a:r>
            <a:r>
              <a:rPr lang="en-US" sz="1600" i="1" dirty="0"/>
              <a:t> է </a:t>
            </a:r>
            <a:r>
              <a:rPr lang="en-US" sz="1600" i="1" dirty="0" err="1"/>
              <a:t>սխալմամբ</a:t>
            </a:r>
            <a:r>
              <a:rPr lang="en-US" sz="1600" i="1" dirty="0"/>
              <a:t> </a:t>
            </a:r>
            <a:r>
              <a:rPr lang="en-US" sz="1600" i="1" dirty="0" err="1"/>
              <a:t>ընկալվող</a:t>
            </a:r>
            <a:r>
              <a:rPr lang="en-US" sz="1600" i="1" dirty="0"/>
              <a:t> </a:t>
            </a:r>
            <a:r>
              <a:rPr lang="en-US" sz="1600" i="1" dirty="0" err="1"/>
              <a:t>ազդարար</a:t>
            </a:r>
            <a:r>
              <a:rPr lang="en-US" sz="1600" i="1" dirty="0"/>
              <a:t>, </a:t>
            </a:r>
            <a:r>
              <a:rPr lang="en-US" sz="1600" i="1" dirty="0" err="1"/>
              <a:t>եթե</a:t>
            </a:r>
            <a:r>
              <a:rPr lang="en-US" sz="1600" i="1" dirty="0"/>
              <a:t> </a:t>
            </a:r>
            <a:r>
              <a:rPr lang="en-US" sz="1600" i="1" dirty="0" err="1"/>
              <a:t>նա</a:t>
            </a:r>
            <a:r>
              <a:rPr lang="en-US" sz="1600" i="1" dirty="0"/>
              <a:t> </a:t>
            </a:r>
            <a:r>
              <a:rPr lang="en-US" sz="1600" i="1" dirty="0" err="1"/>
              <a:t>չազդարարելով</a:t>
            </a:r>
            <a:r>
              <a:rPr lang="en-US" sz="1600" i="1" dirty="0"/>
              <a:t> </a:t>
            </a:r>
            <a:r>
              <a:rPr lang="en-US" sz="1600" i="1" dirty="0" err="1"/>
              <a:t>ընկալվել</a:t>
            </a:r>
            <a:r>
              <a:rPr lang="en-US" sz="1600" i="1" dirty="0"/>
              <a:t> է </a:t>
            </a:r>
            <a:r>
              <a:rPr lang="en-US" sz="1600" i="1" dirty="0" err="1"/>
              <a:t>որպես</a:t>
            </a:r>
            <a:r>
              <a:rPr lang="en-US" sz="1600" i="1" dirty="0"/>
              <a:t> </a:t>
            </a:r>
            <a:r>
              <a:rPr lang="en-US" sz="1600" i="1" dirty="0" err="1"/>
              <a:t>ազդարար</a:t>
            </a:r>
            <a:r>
              <a:rPr lang="en-US" sz="1600" i="1" dirty="0"/>
              <a:t> </a:t>
            </a:r>
            <a:r>
              <a:rPr lang="en-US" sz="1600" i="1" dirty="0" err="1"/>
              <a:t>այլ</a:t>
            </a:r>
            <a:r>
              <a:rPr lang="en-US" sz="1600" i="1" dirty="0"/>
              <a:t> </a:t>
            </a:r>
            <a:r>
              <a:rPr lang="en-US" sz="1600" i="1" dirty="0" err="1"/>
              <a:t>անձանց</a:t>
            </a:r>
            <a:r>
              <a:rPr lang="en-US" sz="1600" i="1" dirty="0"/>
              <a:t> </a:t>
            </a:r>
            <a:r>
              <a:rPr lang="en-US" sz="1600" i="1" dirty="0" err="1"/>
              <a:t>կողմից</a:t>
            </a:r>
            <a:r>
              <a:rPr lang="en-US" sz="1600" i="1" dirty="0"/>
              <a:t>, </a:t>
            </a:r>
            <a:r>
              <a:rPr lang="en-US" sz="1600" i="1" dirty="0" err="1"/>
              <a:t>կամ</a:t>
            </a:r>
            <a:r>
              <a:rPr lang="en-US" sz="1600" i="1" dirty="0"/>
              <a:t> </a:t>
            </a:r>
            <a:r>
              <a:rPr lang="en-US" sz="1600" i="1" dirty="0" err="1"/>
              <a:t>որի</a:t>
            </a:r>
            <a:r>
              <a:rPr lang="en-US" sz="1600" i="1" dirty="0"/>
              <a:t> </a:t>
            </a:r>
            <a:r>
              <a:rPr lang="en-US" sz="1600" i="1" dirty="0" err="1"/>
              <a:t>հանդեպ</a:t>
            </a:r>
            <a:r>
              <a:rPr lang="en-US" sz="1600" i="1" dirty="0"/>
              <a:t> </a:t>
            </a:r>
            <a:r>
              <a:rPr lang="en-US" sz="1600" i="1" dirty="0" err="1"/>
              <a:t>կիրառվել</a:t>
            </a:r>
            <a:r>
              <a:rPr lang="en-US" sz="1600" i="1" dirty="0"/>
              <a:t> </a:t>
            </a:r>
            <a:r>
              <a:rPr lang="en-US" sz="1600" i="1" dirty="0" err="1"/>
              <a:t>են</a:t>
            </a:r>
            <a:r>
              <a:rPr lang="en-US" sz="1600" i="1" dirty="0"/>
              <a:t> </a:t>
            </a:r>
            <a:r>
              <a:rPr lang="en-US" sz="1600" i="1" dirty="0" err="1"/>
              <a:t>վնասակար</a:t>
            </a:r>
            <a:r>
              <a:rPr lang="en-US" sz="1600" i="1" dirty="0"/>
              <a:t> </a:t>
            </a:r>
            <a:r>
              <a:rPr lang="en-US" sz="1600" i="1" dirty="0" err="1"/>
              <a:t>գործողություններ</a:t>
            </a:r>
            <a:r>
              <a:rPr lang="en-US" sz="1600" i="1" dirty="0"/>
              <a:t>»</a:t>
            </a:r>
            <a:endParaRPr lang="hy-AM" sz="1600" i="1" dirty="0"/>
          </a:p>
          <a:p>
            <a:endParaRPr lang="hy-AM" sz="1600" i="1" dirty="0"/>
          </a:p>
          <a:p>
            <a:r>
              <a:rPr lang="hy-AM" sz="1600" dirty="0"/>
              <a:t>ՀՀ օրենքը Ազդարարման համակարգի մասին, հոդված  </a:t>
            </a:r>
            <a:r>
              <a:rPr lang="en-US" sz="1600" dirty="0"/>
              <a:t>2</a:t>
            </a:r>
            <a:r>
              <a:rPr lang="hy-AM" sz="1600" dirty="0"/>
              <a:t>, մաս </a:t>
            </a:r>
            <a:r>
              <a:rPr lang="en-US" sz="1600" dirty="0"/>
              <a:t>1, </a:t>
            </a:r>
            <a:r>
              <a:rPr lang="hy-AM" sz="1600" dirty="0"/>
              <a:t>ենթակետ </a:t>
            </a:r>
            <a:r>
              <a:rPr lang="ru-RU" sz="1600" dirty="0"/>
              <a:t>2</a:t>
            </a:r>
          </a:p>
          <a:p>
            <a:endParaRPr lang="ru-RU" sz="1600" i="1" dirty="0"/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144780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hy-AM" dirty="0"/>
              <a:t>Ով է հանդիսանում ազդարար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314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 err="1"/>
              <a:t>Տեղեկությունները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/>
              <a:t>հաղորդվեն</a:t>
            </a:r>
            <a:r>
              <a:rPr lang="en-US" dirty="0"/>
              <a:t> </a:t>
            </a:r>
            <a:r>
              <a:rPr lang="en-US" dirty="0" err="1"/>
              <a:t>բարեխղճորեն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Տեղեկությունները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/>
              <a:t>վերաբերեն</a:t>
            </a:r>
            <a:r>
              <a:rPr lang="en-US" dirty="0"/>
              <a:t> </a:t>
            </a:r>
            <a:r>
              <a:rPr lang="en-US" dirty="0" err="1"/>
              <a:t>կոռուպցիոն</a:t>
            </a:r>
            <a:r>
              <a:rPr lang="en-US" dirty="0"/>
              <a:t> </a:t>
            </a:r>
            <a:r>
              <a:rPr lang="en-US" dirty="0" err="1"/>
              <a:t>բնույթի</a:t>
            </a:r>
            <a:r>
              <a:rPr lang="en-US" dirty="0"/>
              <a:t> </a:t>
            </a:r>
            <a:r>
              <a:rPr lang="en-US" dirty="0" err="1"/>
              <a:t>դեպքին</a:t>
            </a:r>
            <a:r>
              <a:rPr lang="en-US" dirty="0"/>
              <a:t>, </a:t>
            </a:r>
            <a:r>
              <a:rPr lang="en-US" dirty="0" err="1"/>
              <a:t>շահերի</a:t>
            </a:r>
            <a:r>
              <a:rPr lang="en-US" dirty="0"/>
              <a:t> </a:t>
            </a:r>
            <a:r>
              <a:rPr lang="en-US" dirty="0" err="1"/>
              <a:t>բախմանը</a:t>
            </a:r>
            <a:r>
              <a:rPr lang="en-US" dirty="0"/>
              <a:t>, </a:t>
            </a:r>
            <a:r>
              <a:rPr lang="en-US" dirty="0" err="1"/>
              <a:t>էթիկայի</a:t>
            </a:r>
            <a:r>
              <a:rPr lang="en-US" dirty="0"/>
              <a:t> </a:t>
            </a:r>
            <a:r>
              <a:rPr lang="en-US" dirty="0" err="1"/>
              <a:t>կանոնների</a:t>
            </a:r>
            <a:r>
              <a:rPr lang="en-US" dirty="0"/>
              <a:t> </a:t>
            </a:r>
            <a:r>
              <a:rPr lang="en-US" dirty="0" err="1"/>
              <a:t>խախտումներին</a:t>
            </a:r>
            <a:r>
              <a:rPr lang="en-US" dirty="0"/>
              <a:t>, </a:t>
            </a:r>
            <a:r>
              <a:rPr lang="en-US" dirty="0" err="1"/>
              <a:t>անհամատեղելիության</a:t>
            </a:r>
            <a:r>
              <a:rPr lang="en-US" dirty="0"/>
              <a:t> </a:t>
            </a:r>
            <a:r>
              <a:rPr lang="en-US" dirty="0" err="1"/>
              <a:t>պահանջների</a:t>
            </a:r>
            <a:r>
              <a:rPr lang="en-US" dirty="0"/>
              <a:t> </a:t>
            </a:r>
            <a:r>
              <a:rPr lang="en-US" dirty="0" err="1"/>
              <a:t>խախտումներին</a:t>
            </a:r>
            <a:r>
              <a:rPr lang="en-US" dirty="0"/>
              <a:t>, </a:t>
            </a:r>
            <a:r>
              <a:rPr lang="en-US" dirty="0" err="1"/>
              <a:t>այլ</a:t>
            </a:r>
            <a:r>
              <a:rPr lang="en-US" dirty="0"/>
              <a:t> </a:t>
            </a:r>
            <a:r>
              <a:rPr lang="en-US" dirty="0" err="1"/>
              <a:t>սահմանափակումների</a:t>
            </a:r>
            <a:r>
              <a:rPr lang="en-US" dirty="0"/>
              <a:t> </a:t>
            </a:r>
            <a:r>
              <a:rPr lang="en-US" dirty="0" err="1"/>
              <a:t>խախտումներին</a:t>
            </a:r>
            <a:r>
              <a:rPr lang="en-US" dirty="0"/>
              <a:t>, </a:t>
            </a:r>
            <a:r>
              <a:rPr lang="en-US" dirty="0" err="1"/>
              <a:t>հայտարարագրման</a:t>
            </a:r>
            <a:r>
              <a:rPr lang="en-US" dirty="0"/>
              <a:t> </a:t>
            </a:r>
            <a:r>
              <a:rPr lang="en-US" dirty="0" err="1"/>
              <a:t>հետ</a:t>
            </a:r>
            <a:r>
              <a:rPr lang="en-US" dirty="0"/>
              <a:t> </a:t>
            </a:r>
            <a:r>
              <a:rPr lang="en-US" dirty="0" err="1"/>
              <a:t>կապված</a:t>
            </a:r>
            <a:r>
              <a:rPr lang="en-US" dirty="0"/>
              <a:t> </a:t>
            </a:r>
            <a:r>
              <a:rPr lang="en-US" dirty="0" err="1"/>
              <a:t>խախտումներին</a:t>
            </a:r>
            <a:r>
              <a:rPr lang="en-US" dirty="0"/>
              <a:t>, </a:t>
            </a:r>
            <a:r>
              <a:rPr lang="en-US" dirty="0" err="1"/>
              <a:t>հանրային</a:t>
            </a:r>
            <a:r>
              <a:rPr lang="en-US" dirty="0"/>
              <a:t> </a:t>
            </a:r>
            <a:r>
              <a:rPr lang="en-US" dirty="0" err="1"/>
              <a:t>շահերին</a:t>
            </a:r>
            <a:r>
              <a:rPr lang="en-US" dirty="0"/>
              <a:t> </a:t>
            </a:r>
            <a:r>
              <a:rPr lang="en-US" dirty="0" err="1"/>
              <a:t>ուղղված</a:t>
            </a:r>
            <a:r>
              <a:rPr lang="en-US" dirty="0"/>
              <a:t> </a:t>
            </a:r>
            <a:r>
              <a:rPr lang="en-US" dirty="0" err="1"/>
              <a:t>այլ</a:t>
            </a:r>
            <a:r>
              <a:rPr lang="en-US" dirty="0"/>
              <a:t> </a:t>
            </a:r>
            <a:r>
              <a:rPr lang="en-US" dirty="0" err="1"/>
              <a:t>վնասին</a:t>
            </a:r>
            <a:r>
              <a:rPr lang="en-US" dirty="0"/>
              <a:t>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վնասի</a:t>
            </a:r>
            <a:r>
              <a:rPr lang="en-US" dirty="0"/>
              <a:t> </a:t>
            </a:r>
            <a:r>
              <a:rPr lang="en-US" dirty="0" err="1"/>
              <a:t>սպառնալիքին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Տեղեկությունները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/>
              <a:t>առնչվեն</a:t>
            </a:r>
            <a:r>
              <a:rPr lang="en-US" dirty="0"/>
              <a:t> </a:t>
            </a:r>
            <a:r>
              <a:rPr lang="en-US" dirty="0" err="1"/>
              <a:t>տեղեկացնող</a:t>
            </a:r>
            <a:r>
              <a:rPr lang="en-US" dirty="0"/>
              <a:t> </a:t>
            </a:r>
            <a:r>
              <a:rPr lang="en-US" dirty="0" err="1"/>
              <a:t>անձի</a:t>
            </a:r>
            <a:r>
              <a:rPr lang="en-US" dirty="0"/>
              <a:t> </a:t>
            </a:r>
            <a:r>
              <a:rPr lang="en-US" dirty="0" err="1"/>
              <a:t>հետ</a:t>
            </a:r>
            <a:r>
              <a:rPr lang="en-US" dirty="0"/>
              <a:t> </a:t>
            </a:r>
            <a:r>
              <a:rPr lang="en-US" dirty="0" err="1"/>
              <a:t>կապված</a:t>
            </a:r>
            <a:r>
              <a:rPr lang="en-US" dirty="0"/>
              <a:t> </a:t>
            </a:r>
            <a:r>
              <a:rPr lang="en-US" dirty="0" err="1"/>
              <a:t>այն</a:t>
            </a:r>
            <a:r>
              <a:rPr lang="en-US" dirty="0"/>
              <a:t> </a:t>
            </a:r>
            <a:r>
              <a:rPr lang="en-US" dirty="0" err="1"/>
              <a:t>պաշտոնատար</a:t>
            </a:r>
            <a:r>
              <a:rPr lang="en-US" dirty="0"/>
              <a:t> </a:t>
            </a:r>
            <a:r>
              <a:rPr lang="en-US" dirty="0" err="1"/>
              <a:t>անձին</a:t>
            </a:r>
            <a:r>
              <a:rPr lang="en-US" dirty="0"/>
              <a:t>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մարմնին</a:t>
            </a:r>
            <a:r>
              <a:rPr lang="en-US" dirty="0"/>
              <a:t>, </a:t>
            </a:r>
            <a:r>
              <a:rPr lang="en-US" dirty="0" err="1"/>
              <a:t>որի</a:t>
            </a:r>
            <a:r>
              <a:rPr lang="en-US" dirty="0"/>
              <a:t> </a:t>
            </a:r>
            <a:r>
              <a:rPr lang="en-US" dirty="0" err="1"/>
              <a:t>հետ</a:t>
            </a:r>
            <a:r>
              <a:rPr lang="en-US" dirty="0"/>
              <a:t> </a:t>
            </a:r>
            <a:r>
              <a:rPr lang="en-US" dirty="0" err="1"/>
              <a:t>տեղեկացնող</a:t>
            </a:r>
            <a:r>
              <a:rPr lang="en-US" dirty="0"/>
              <a:t> </a:t>
            </a:r>
            <a:r>
              <a:rPr lang="en-US" dirty="0" err="1"/>
              <a:t>անձը</a:t>
            </a:r>
            <a:r>
              <a:rPr lang="en-US" dirty="0"/>
              <a:t> </a:t>
            </a:r>
            <a:r>
              <a:rPr lang="en-US" dirty="0" err="1"/>
              <a:t>գտնվում</a:t>
            </a:r>
            <a:r>
              <a:rPr lang="en-US" dirty="0"/>
              <a:t>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գտնվել</a:t>
            </a:r>
            <a:r>
              <a:rPr lang="en-US" dirty="0"/>
              <a:t> է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գտնվում</a:t>
            </a:r>
            <a:r>
              <a:rPr lang="en-US" dirty="0"/>
              <a:t> է </a:t>
            </a:r>
            <a:r>
              <a:rPr lang="en-US" dirty="0" err="1"/>
              <a:t>աշխատանքային</a:t>
            </a:r>
            <a:r>
              <a:rPr lang="en-US" dirty="0"/>
              <a:t>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քաղաքացիաիրավական</a:t>
            </a:r>
            <a:r>
              <a:rPr lang="en-US" dirty="0"/>
              <a:t>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վարչաիրավական</a:t>
            </a:r>
            <a:r>
              <a:rPr lang="en-US" dirty="0"/>
              <a:t> </a:t>
            </a:r>
            <a:r>
              <a:rPr lang="en-US" dirty="0" err="1"/>
              <a:t>հարաբերությունների</a:t>
            </a:r>
            <a:r>
              <a:rPr lang="en-US" dirty="0"/>
              <a:t> </a:t>
            </a:r>
            <a:r>
              <a:rPr lang="en-US" dirty="0" err="1"/>
              <a:t>մեջ</a:t>
            </a:r>
            <a:r>
              <a:rPr lang="en-US" dirty="0"/>
              <a:t>,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որին</a:t>
            </a:r>
            <a:r>
              <a:rPr lang="en-US" dirty="0"/>
              <a:t> </a:t>
            </a:r>
            <a:r>
              <a:rPr lang="en-US" dirty="0" err="1"/>
              <a:t>դիմել</a:t>
            </a:r>
            <a:r>
              <a:rPr lang="en-US" dirty="0"/>
              <a:t> է </a:t>
            </a:r>
            <a:r>
              <a:rPr lang="en-US" dirty="0" err="1"/>
              <a:t>ծառայությունների</a:t>
            </a:r>
            <a:r>
              <a:rPr lang="en-US" dirty="0"/>
              <a:t> </a:t>
            </a:r>
            <a:r>
              <a:rPr lang="en-US" dirty="0" err="1"/>
              <a:t>մատուցման</a:t>
            </a:r>
            <a:r>
              <a:rPr lang="en-US" dirty="0"/>
              <a:t> </a:t>
            </a:r>
            <a:r>
              <a:rPr lang="en-US" dirty="0" err="1"/>
              <a:t>նպատակով</a:t>
            </a:r>
            <a:r>
              <a:rPr lang="en-US" dirty="0"/>
              <a:t>: </a:t>
            </a:r>
            <a:endParaRPr lang="ru-RU" dirty="0"/>
          </a:p>
          <a:p>
            <a:pPr lvl="0"/>
            <a:r>
              <a:rPr lang="en-US" sz="2800" dirty="0" err="1"/>
              <a:t>Մարմինը</a:t>
            </a:r>
            <a:r>
              <a:rPr lang="en-US" sz="2800" dirty="0"/>
              <a:t> </a:t>
            </a:r>
            <a:r>
              <a:rPr lang="en-US" sz="2800" dirty="0" err="1"/>
              <a:t>կամ</a:t>
            </a:r>
            <a:r>
              <a:rPr lang="en-US" sz="2800" dirty="0"/>
              <a:t> </a:t>
            </a:r>
            <a:r>
              <a:rPr lang="en-US" sz="2800" dirty="0" err="1"/>
              <a:t>պաշտոնատար</a:t>
            </a:r>
            <a:r>
              <a:rPr lang="en-US" sz="2800" dirty="0"/>
              <a:t> </a:t>
            </a:r>
            <a:r>
              <a:rPr lang="en-US" sz="2800" dirty="0" err="1"/>
              <a:t>անձը</a:t>
            </a:r>
            <a:r>
              <a:rPr lang="en-US" sz="2800" dirty="0"/>
              <a:t>, </a:t>
            </a:r>
            <a:r>
              <a:rPr lang="en-US" sz="2800" dirty="0" err="1"/>
              <a:t>որի</a:t>
            </a:r>
            <a:r>
              <a:rPr lang="en-US" sz="2800" dirty="0"/>
              <a:t> </a:t>
            </a:r>
            <a:r>
              <a:rPr lang="en-US" sz="2800" dirty="0" err="1"/>
              <a:t>հետ</a:t>
            </a:r>
            <a:r>
              <a:rPr lang="en-US" sz="2800" dirty="0"/>
              <a:t> </a:t>
            </a:r>
            <a:r>
              <a:rPr lang="en-US" sz="2800" dirty="0" err="1"/>
              <a:t>տեղեկացնող</a:t>
            </a:r>
            <a:r>
              <a:rPr lang="en-US" sz="2800" dirty="0"/>
              <a:t> </a:t>
            </a:r>
            <a:r>
              <a:rPr lang="en-US" sz="2800" dirty="0" err="1"/>
              <a:t>անձը</a:t>
            </a:r>
            <a:r>
              <a:rPr lang="en-US" sz="2800" dirty="0"/>
              <a:t> </a:t>
            </a:r>
            <a:r>
              <a:rPr lang="en-US" sz="2800" dirty="0" err="1"/>
              <a:t>գտնվում</a:t>
            </a:r>
            <a:r>
              <a:rPr lang="en-US" sz="2800" dirty="0"/>
              <a:t> է </a:t>
            </a:r>
            <a:r>
              <a:rPr lang="en-US" sz="2800" dirty="0" err="1"/>
              <a:t>իրավահարաբերության</a:t>
            </a:r>
            <a:r>
              <a:rPr lang="en-US" sz="2800" dirty="0"/>
              <a:t> </a:t>
            </a:r>
            <a:r>
              <a:rPr lang="en-US" sz="2800" dirty="0" err="1"/>
              <a:t>մեջ</a:t>
            </a:r>
            <a:r>
              <a:rPr lang="en-US" sz="2800" dirty="0"/>
              <a:t>, </a:t>
            </a:r>
            <a:r>
              <a:rPr lang="en-US" sz="2800" dirty="0" err="1"/>
              <a:t>պետք</a:t>
            </a:r>
            <a:r>
              <a:rPr lang="en-US" sz="2800" dirty="0"/>
              <a:t> է </a:t>
            </a:r>
            <a:r>
              <a:rPr lang="en-US" sz="2800" dirty="0" err="1"/>
              <a:t>լինի</a:t>
            </a:r>
            <a:r>
              <a:rPr lang="en-US" sz="2800" dirty="0"/>
              <a:t>՝</a:t>
            </a:r>
            <a:endParaRPr lang="ru-RU" sz="2800" dirty="0"/>
          </a:p>
          <a:p>
            <a:pPr lvl="1"/>
            <a:r>
              <a:rPr lang="en-US" sz="2400" dirty="0" err="1"/>
              <a:t>Պետական</a:t>
            </a:r>
            <a:r>
              <a:rPr lang="en-US" sz="2400" dirty="0"/>
              <a:t> </a:t>
            </a:r>
            <a:r>
              <a:rPr lang="en-US" sz="2400" dirty="0" err="1"/>
              <a:t>մարմին</a:t>
            </a:r>
            <a:endParaRPr lang="ru-RU" sz="2400" dirty="0"/>
          </a:p>
          <a:p>
            <a:pPr lvl="1"/>
            <a:r>
              <a:rPr lang="en-US" sz="2400" dirty="0" err="1"/>
              <a:t>Տեղական</a:t>
            </a:r>
            <a:r>
              <a:rPr lang="en-US" sz="2400" dirty="0"/>
              <a:t> </a:t>
            </a:r>
            <a:r>
              <a:rPr lang="en-US" sz="2400" dirty="0" err="1"/>
              <a:t>ինքնակառավարման</a:t>
            </a:r>
            <a:r>
              <a:rPr lang="en-US" sz="2400" dirty="0"/>
              <a:t> </a:t>
            </a:r>
            <a:r>
              <a:rPr lang="en-US" sz="2400" dirty="0" err="1"/>
              <a:t>մարմին</a:t>
            </a:r>
            <a:endParaRPr lang="ru-RU" sz="2400" dirty="0"/>
          </a:p>
          <a:p>
            <a:pPr lvl="1"/>
            <a:r>
              <a:rPr lang="en-US" sz="2400" dirty="0" err="1"/>
              <a:t>Պետական</a:t>
            </a:r>
            <a:r>
              <a:rPr lang="en-US" sz="2400" dirty="0"/>
              <a:t> </a:t>
            </a:r>
            <a:r>
              <a:rPr lang="en-US" sz="2400" dirty="0" err="1"/>
              <a:t>հիմնարկ</a:t>
            </a:r>
            <a:r>
              <a:rPr lang="hy-AM" sz="2400" dirty="0"/>
              <a:t> /ԾԻԳ/</a:t>
            </a:r>
            <a:endParaRPr lang="ru-RU" sz="2400" dirty="0"/>
          </a:p>
          <a:p>
            <a:pPr lvl="1"/>
            <a:r>
              <a:rPr lang="en-US" sz="2400" dirty="0" err="1"/>
              <a:t>Պետական</a:t>
            </a:r>
            <a:r>
              <a:rPr lang="en-US" sz="2400" dirty="0"/>
              <a:t> </a:t>
            </a:r>
            <a:r>
              <a:rPr lang="en-US" sz="2400" dirty="0" err="1"/>
              <a:t>կազմակերպություն</a:t>
            </a:r>
            <a:r>
              <a:rPr lang="hy-AM" sz="2400" dirty="0"/>
              <a:t> /ՊՈԱԿ/</a:t>
            </a:r>
            <a:endParaRPr lang="ru-RU" sz="2400" dirty="0"/>
          </a:p>
          <a:p>
            <a:pPr lvl="1"/>
            <a:r>
              <a:rPr lang="en-US" sz="2400" dirty="0" err="1"/>
              <a:t>Հանրային</a:t>
            </a:r>
            <a:r>
              <a:rPr lang="en-US" sz="2400" dirty="0"/>
              <a:t> </a:t>
            </a:r>
            <a:r>
              <a:rPr lang="en-US" sz="2400" dirty="0" err="1"/>
              <a:t>նշանակության</a:t>
            </a:r>
            <a:r>
              <a:rPr lang="en-US" sz="2400" dirty="0"/>
              <a:t> </a:t>
            </a:r>
            <a:r>
              <a:rPr lang="en-US" sz="2400" dirty="0" err="1"/>
              <a:t>կազմակերպություն</a:t>
            </a:r>
            <a:r>
              <a:rPr lang="en-US" sz="2400" dirty="0"/>
              <a:t>:</a:t>
            </a:r>
            <a:endParaRPr lang="ru-RU" sz="24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76400" y="1064347"/>
            <a:ext cx="6610350" cy="487362"/>
          </a:xfrm>
        </p:spPr>
        <p:txBody>
          <a:bodyPr>
            <a:noAutofit/>
          </a:bodyPr>
          <a:lstStyle/>
          <a:p>
            <a:r>
              <a:rPr lang="hy-AM" sz="2800" dirty="0"/>
              <a:t>Ով է հանդիսանում ազդարար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65528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62000" y="2819400"/>
            <a:ext cx="82296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Հանրային</a:t>
            </a:r>
            <a:r>
              <a:rPr lang="en-US" dirty="0"/>
              <a:t> </a:t>
            </a:r>
            <a:r>
              <a:rPr lang="en-US" dirty="0" err="1"/>
              <a:t>նշանակության</a:t>
            </a:r>
            <a:r>
              <a:rPr lang="en-US" dirty="0"/>
              <a:t> </a:t>
            </a:r>
            <a:r>
              <a:rPr lang="en-US" dirty="0" err="1"/>
              <a:t>կազմակերպություն</a:t>
            </a:r>
            <a:r>
              <a:rPr lang="en-US" dirty="0"/>
              <a:t> </a:t>
            </a:r>
            <a:r>
              <a:rPr lang="en-US" dirty="0" err="1"/>
              <a:t>ասելով</a:t>
            </a:r>
            <a:r>
              <a:rPr lang="en-US" dirty="0"/>
              <a:t>, </a:t>
            </a:r>
            <a:r>
              <a:rPr lang="en-US" dirty="0" err="1"/>
              <a:t>օրենսդիրը</a:t>
            </a:r>
            <a:r>
              <a:rPr lang="en-US" dirty="0"/>
              <a:t> </a:t>
            </a:r>
            <a:r>
              <a:rPr lang="en-US" dirty="0" err="1"/>
              <a:t>հասկանում</a:t>
            </a:r>
            <a:r>
              <a:rPr lang="en-US" dirty="0"/>
              <a:t> է </a:t>
            </a:r>
            <a:endParaRPr lang="ru-RU" dirty="0"/>
          </a:p>
          <a:p>
            <a:r>
              <a:rPr lang="en-US" i="1" dirty="0"/>
              <a:t>«</a:t>
            </a:r>
            <a:r>
              <a:rPr lang="en-US" i="1" dirty="0" err="1"/>
              <a:t>ապրանքային</a:t>
            </a:r>
            <a:r>
              <a:rPr lang="en-US" i="1" dirty="0"/>
              <a:t> </a:t>
            </a:r>
            <a:r>
              <a:rPr lang="en-US" i="1" dirty="0" err="1"/>
              <a:t>շուկայում</a:t>
            </a:r>
            <a:r>
              <a:rPr lang="en-US" i="1" dirty="0"/>
              <a:t> </a:t>
            </a:r>
            <a:r>
              <a:rPr lang="en-US" i="1" dirty="0" err="1"/>
              <a:t>մենաշնորհ</a:t>
            </a:r>
            <a:r>
              <a:rPr lang="en-US" i="1" dirty="0"/>
              <a:t> </a:t>
            </a:r>
            <a:r>
              <a:rPr lang="en-US" i="1" dirty="0" err="1"/>
              <a:t>կամ</a:t>
            </a:r>
            <a:r>
              <a:rPr lang="en-US" i="1" dirty="0"/>
              <a:t> </a:t>
            </a:r>
            <a:r>
              <a:rPr lang="en-US" i="1" dirty="0" err="1"/>
              <a:t>գերիշխող</a:t>
            </a:r>
            <a:r>
              <a:rPr lang="en-US" i="1" dirty="0"/>
              <a:t> </a:t>
            </a:r>
            <a:r>
              <a:rPr lang="en-US" i="1" dirty="0" err="1"/>
              <a:t>դիրք</a:t>
            </a:r>
            <a:r>
              <a:rPr lang="en-US" i="1" dirty="0"/>
              <a:t> </a:t>
            </a:r>
            <a:r>
              <a:rPr lang="en-US" i="1" dirty="0" err="1"/>
              <a:t>ունեցող</a:t>
            </a:r>
            <a:r>
              <a:rPr lang="en-US" i="1" dirty="0"/>
              <a:t>, </a:t>
            </a:r>
            <a:r>
              <a:rPr lang="en-US" i="1" dirty="0" err="1"/>
              <a:t>ինչպես</a:t>
            </a:r>
            <a:r>
              <a:rPr lang="en-US" i="1" dirty="0"/>
              <a:t> </a:t>
            </a:r>
            <a:r>
              <a:rPr lang="en-US" i="1" dirty="0" err="1"/>
              <a:t>նաև</a:t>
            </a:r>
            <a:r>
              <a:rPr lang="en-US" i="1" dirty="0"/>
              <a:t> </a:t>
            </a:r>
            <a:r>
              <a:rPr lang="en-US" i="1" dirty="0" err="1"/>
              <a:t>առողջապահության</a:t>
            </a:r>
            <a:r>
              <a:rPr lang="en-US" i="1" dirty="0"/>
              <a:t>, </a:t>
            </a:r>
            <a:r>
              <a:rPr lang="en-US" i="1" dirty="0" err="1"/>
              <a:t>սպորտի</a:t>
            </a:r>
            <a:r>
              <a:rPr lang="en-US" i="1" dirty="0"/>
              <a:t>, </a:t>
            </a:r>
            <a:r>
              <a:rPr lang="en-US" i="1" dirty="0" err="1"/>
              <a:t>կրթության</a:t>
            </a:r>
            <a:r>
              <a:rPr lang="en-US" i="1" dirty="0"/>
              <a:t>, </a:t>
            </a:r>
            <a:r>
              <a:rPr lang="en-US" i="1" dirty="0" err="1"/>
              <a:t>մշակույթի</a:t>
            </a:r>
            <a:r>
              <a:rPr lang="en-US" i="1" dirty="0"/>
              <a:t>, </a:t>
            </a:r>
            <a:r>
              <a:rPr lang="en-US" i="1" dirty="0" err="1"/>
              <a:t>սոցիալական</a:t>
            </a:r>
            <a:r>
              <a:rPr lang="en-US" i="1" dirty="0"/>
              <a:t> </a:t>
            </a:r>
            <a:r>
              <a:rPr lang="en-US" i="1" dirty="0" err="1"/>
              <a:t>ապահովության</a:t>
            </a:r>
            <a:r>
              <a:rPr lang="en-US" i="1" dirty="0"/>
              <a:t>, </a:t>
            </a:r>
            <a:r>
              <a:rPr lang="en-US" i="1" dirty="0" err="1"/>
              <a:t>տրանսպորտի</a:t>
            </a:r>
            <a:r>
              <a:rPr lang="en-US" i="1" dirty="0"/>
              <a:t> և </a:t>
            </a:r>
            <a:r>
              <a:rPr lang="en-US" i="1" dirty="0" err="1"/>
              <a:t>կապի</a:t>
            </a:r>
            <a:r>
              <a:rPr lang="en-US" i="1" dirty="0"/>
              <a:t>, </a:t>
            </a:r>
            <a:r>
              <a:rPr lang="en-US" i="1" dirty="0" err="1"/>
              <a:t>կոմունալ</a:t>
            </a:r>
            <a:r>
              <a:rPr lang="en-US" i="1" dirty="0"/>
              <a:t> </a:t>
            </a:r>
            <a:r>
              <a:rPr lang="en-US" i="1" dirty="0" err="1"/>
              <a:t>ոլորտներում</a:t>
            </a:r>
            <a:r>
              <a:rPr lang="en-US" i="1" dirty="0"/>
              <a:t> </a:t>
            </a:r>
            <a:r>
              <a:rPr lang="en-US" i="1" dirty="0" err="1"/>
              <a:t>հանրությանը</a:t>
            </a:r>
            <a:r>
              <a:rPr lang="en-US" i="1" dirty="0"/>
              <a:t> </a:t>
            </a:r>
            <a:r>
              <a:rPr lang="en-US" i="1" dirty="0" err="1"/>
              <a:t>ծառայություններ</a:t>
            </a:r>
            <a:r>
              <a:rPr lang="en-US" i="1" dirty="0"/>
              <a:t> </a:t>
            </a:r>
            <a:r>
              <a:rPr lang="en-US" i="1" dirty="0" err="1"/>
              <a:t>մատուցող</a:t>
            </a:r>
            <a:r>
              <a:rPr lang="en-US" i="1" dirty="0"/>
              <a:t> </a:t>
            </a:r>
            <a:r>
              <a:rPr lang="en-US" i="1" dirty="0" err="1"/>
              <a:t>ոչ</a:t>
            </a:r>
            <a:r>
              <a:rPr lang="en-US" i="1" dirty="0"/>
              <a:t> </a:t>
            </a:r>
            <a:r>
              <a:rPr lang="en-US" i="1" dirty="0" err="1"/>
              <a:t>պետական</a:t>
            </a:r>
            <a:r>
              <a:rPr lang="en-US" i="1" dirty="0"/>
              <a:t> </a:t>
            </a:r>
            <a:r>
              <a:rPr lang="en-US" i="1" dirty="0" err="1"/>
              <a:t>կազմակերպություններ</a:t>
            </a:r>
            <a:r>
              <a:rPr lang="en-US" i="1" dirty="0"/>
              <a:t>»: </a:t>
            </a:r>
            <a:endParaRPr lang="ru-RU" dirty="0"/>
          </a:p>
          <a:p>
            <a:r>
              <a:rPr lang="hy-AM" dirty="0"/>
              <a:t>Սխալմամբ ընկալվող ազդարար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2000" y="1295400"/>
            <a:ext cx="8229600" cy="1143000"/>
          </a:xfrm>
        </p:spPr>
        <p:txBody>
          <a:bodyPr/>
          <a:lstStyle/>
          <a:p>
            <a:r>
              <a:rPr lang="hy-AM" dirty="0"/>
              <a:t>Ով է հանդիանում ազդարար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92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30827" y="2438400"/>
            <a:ext cx="8229600" cy="3581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Կոռուպցիոն</a:t>
            </a:r>
            <a:r>
              <a:rPr lang="en-US" dirty="0"/>
              <a:t> </a:t>
            </a:r>
            <a:r>
              <a:rPr lang="en-US" dirty="0" err="1"/>
              <a:t>բնույթի</a:t>
            </a:r>
            <a:r>
              <a:rPr lang="en-US" dirty="0"/>
              <a:t> </a:t>
            </a:r>
            <a:r>
              <a:rPr lang="en-US" dirty="0" err="1"/>
              <a:t>դեպքերը</a:t>
            </a:r>
            <a:endParaRPr lang="ru-RU" dirty="0"/>
          </a:p>
          <a:p>
            <a:pPr lvl="0"/>
            <a:r>
              <a:rPr lang="en-US" dirty="0" err="1"/>
              <a:t>Շահերի</a:t>
            </a:r>
            <a:r>
              <a:rPr lang="en-US" dirty="0"/>
              <a:t> </a:t>
            </a:r>
            <a:r>
              <a:rPr lang="en-US" dirty="0" err="1"/>
              <a:t>բախումը</a:t>
            </a:r>
            <a:endParaRPr lang="ru-RU" dirty="0"/>
          </a:p>
          <a:p>
            <a:pPr lvl="0"/>
            <a:r>
              <a:rPr lang="en-US" dirty="0" err="1"/>
              <a:t>Էթիկայի</a:t>
            </a:r>
            <a:r>
              <a:rPr lang="en-US" dirty="0"/>
              <a:t> </a:t>
            </a:r>
            <a:r>
              <a:rPr lang="en-US" dirty="0" err="1"/>
              <a:t>կանոնների</a:t>
            </a:r>
            <a:r>
              <a:rPr lang="en-US" dirty="0"/>
              <a:t> </a:t>
            </a:r>
            <a:r>
              <a:rPr lang="en-US" dirty="0" err="1"/>
              <a:t>խախտումը</a:t>
            </a:r>
            <a:endParaRPr lang="ru-RU" dirty="0"/>
          </a:p>
          <a:p>
            <a:pPr lvl="0"/>
            <a:r>
              <a:rPr lang="en-US" dirty="0" err="1"/>
              <a:t>Անհամատեղելիության</a:t>
            </a:r>
            <a:r>
              <a:rPr lang="en-US" dirty="0"/>
              <a:t> </a:t>
            </a:r>
            <a:r>
              <a:rPr lang="en-US" dirty="0" err="1"/>
              <a:t>պահանջների</a:t>
            </a:r>
            <a:r>
              <a:rPr lang="en-US" dirty="0"/>
              <a:t> </a:t>
            </a:r>
            <a:r>
              <a:rPr lang="en-US" dirty="0" err="1"/>
              <a:t>խախտումները</a:t>
            </a:r>
            <a:endParaRPr lang="ru-RU" dirty="0"/>
          </a:p>
          <a:p>
            <a:pPr lvl="0"/>
            <a:r>
              <a:rPr lang="en-US" dirty="0" err="1"/>
              <a:t>Այլ</a:t>
            </a:r>
            <a:r>
              <a:rPr lang="en-US" dirty="0"/>
              <a:t> </a:t>
            </a:r>
            <a:r>
              <a:rPr lang="en-US" dirty="0" err="1"/>
              <a:t>սահմանափակումների</a:t>
            </a:r>
            <a:r>
              <a:rPr lang="en-US" dirty="0"/>
              <a:t> </a:t>
            </a:r>
            <a:r>
              <a:rPr lang="en-US" dirty="0" err="1"/>
              <a:t>խախտումները</a:t>
            </a:r>
            <a:endParaRPr lang="ru-RU" dirty="0"/>
          </a:p>
          <a:p>
            <a:pPr lvl="0"/>
            <a:r>
              <a:rPr lang="en-US" dirty="0" err="1"/>
              <a:t>Հայտարարագրման</a:t>
            </a:r>
            <a:r>
              <a:rPr lang="en-US" dirty="0"/>
              <a:t> </a:t>
            </a:r>
            <a:r>
              <a:rPr lang="en-US" dirty="0" err="1"/>
              <a:t>հետ</a:t>
            </a:r>
            <a:r>
              <a:rPr lang="en-US" dirty="0"/>
              <a:t> </a:t>
            </a:r>
            <a:r>
              <a:rPr lang="en-US" dirty="0" err="1"/>
              <a:t>կապված</a:t>
            </a:r>
            <a:r>
              <a:rPr lang="en-US" dirty="0"/>
              <a:t> </a:t>
            </a:r>
            <a:r>
              <a:rPr lang="en-US" dirty="0" err="1"/>
              <a:t>խախտումները</a:t>
            </a:r>
            <a:endParaRPr lang="ru-RU" dirty="0"/>
          </a:p>
          <a:p>
            <a:pPr lvl="0"/>
            <a:r>
              <a:rPr lang="en-US" dirty="0" err="1"/>
              <a:t>Հանրային</a:t>
            </a:r>
            <a:r>
              <a:rPr lang="en-US" dirty="0"/>
              <a:t> </a:t>
            </a:r>
            <a:r>
              <a:rPr lang="en-US" dirty="0" err="1"/>
              <a:t>շահերին</a:t>
            </a:r>
            <a:r>
              <a:rPr lang="en-US" dirty="0"/>
              <a:t> </a:t>
            </a:r>
            <a:r>
              <a:rPr lang="en-US" dirty="0" err="1"/>
              <a:t>ուղղված</a:t>
            </a:r>
            <a:r>
              <a:rPr lang="en-US" dirty="0"/>
              <a:t> </a:t>
            </a:r>
            <a:r>
              <a:rPr lang="en-US" dirty="0" err="1"/>
              <a:t>այլ</a:t>
            </a:r>
            <a:r>
              <a:rPr lang="en-US" dirty="0"/>
              <a:t> </a:t>
            </a:r>
            <a:r>
              <a:rPr lang="en-US" dirty="0" err="1"/>
              <a:t>վնասի</a:t>
            </a:r>
            <a:r>
              <a:rPr lang="en-US" dirty="0"/>
              <a:t> </a:t>
            </a:r>
            <a:r>
              <a:rPr lang="en-US" dirty="0" err="1"/>
              <a:t>դեպքերը</a:t>
            </a:r>
            <a:r>
              <a:rPr lang="en-US" dirty="0"/>
              <a:t>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այդ</a:t>
            </a:r>
            <a:r>
              <a:rPr lang="en-US" dirty="0"/>
              <a:t> </a:t>
            </a:r>
            <a:r>
              <a:rPr lang="en-US" dirty="0" err="1"/>
              <a:t>վնասի</a:t>
            </a:r>
            <a:r>
              <a:rPr lang="en-US" dirty="0"/>
              <a:t> </a:t>
            </a:r>
            <a:r>
              <a:rPr lang="en-US" dirty="0" err="1"/>
              <a:t>սպառանալիքի</a:t>
            </a:r>
            <a:r>
              <a:rPr lang="en-US" dirty="0"/>
              <a:t> </a:t>
            </a:r>
            <a:r>
              <a:rPr lang="en-US" dirty="0" err="1"/>
              <a:t>դեպքերը</a:t>
            </a:r>
            <a:r>
              <a:rPr lang="en-US" dirty="0"/>
              <a:t>: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1143000"/>
          </a:xfrm>
        </p:spPr>
        <p:txBody>
          <a:bodyPr/>
          <a:lstStyle/>
          <a:p>
            <a:r>
              <a:rPr lang="hy-AM" dirty="0"/>
              <a:t>Ինչի մասին ազդարարել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991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11169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err="1"/>
              <a:t>Պոտենցիալ</a:t>
            </a:r>
            <a:r>
              <a:rPr lang="en-US" dirty="0"/>
              <a:t> </a:t>
            </a:r>
            <a:r>
              <a:rPr lang="en-US" dirty="0" err="1"/>
              <a:t>ազդարարը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/>
              <a:t>տեղեկացնի</a:t>
            </a:r>
            <a:r>
              <a:rPr lang="en-US" dirty="0"/>
              <a:t> </a:t>
            </a:r>
            <a:r>
              <a:rPr lang="en-US" dirty="0" err="1"/>
              <a:t>միայն</a:t>
            </a:r>
            <a:r>
              <a:rPr lang="en-US" dirty="0"/>
              <a:t> </a:t>
            </a:r>
            <a:r>
              <a:rPr lang="en-US" dirty="0" err="1"/>
              <a:t>այն</a:t>
            </a:r>
            <a:r>
              <a:rPr lang="en-US" dirty="0"/>
              <a:t> </a:t>
            </a:r>
            <a:r>
              <a:rPr lang="en-US" dirty="0" err="1"/>
              <a:t>տեղեկությունների</a:t>
            </a:r>
            <a:r>
              <a:rPr lang="en-US" dirty="0"/>
              <a:t> </a:t>
            </a:r>
            <a:r>
              <a:rPr lang="en-US" dirty="0" err="1"/>
              <a:t>մասին</a:t>
            </a:r>
            <a:r>
              <a:rPr lang="en-US" dirty="0"/>
              <a:t>, </a:t>
            </a:r>
            <a:r>
              <a:rPr lang="en-US" dirty="0" err="1"/>
              <a:t>որոնք</a:t>
            </a:r>
            <a:r>
              <a:rPr lang="en-US" dirty="0"/>
              <a:t> </a:t>
            </a:r>
            <a:r>
              <a:rPr lang="en-US" dirty="0" err="1"/>
              <a:t>հայտնի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 </a:t>
            </a:r>
            <a:r>
              <a:rPr lang="en-US" dirty="0" err="1"/>
              <a:t>դարձել</a:t>
            </a:r>
            <a:r>
              <a:rPr lang="en-US" dirty="0"/>
              <a:t> </a:t>
            </a:r>
            <a:r>
              <a:rPr lang="en-US" dirty="0" err="1"/>
              <a:t>անմիջապես</a:t>
            </a:r>
            <a:r>
              <a:rPr lang="en-US" dirty="0"/>
              <a:t> </a:t>
            </a:r>
            <a:r>
              <a:rPr lang="en-US" dirty="0" err="1"/>
              <a:t>իրեն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Պոտենցիալ</a:t>
            </a:r>
            <a:r>
              <a:rPr lang="en-US" dirty="0"/>
              <a:t> </a:t>
            </a:r>
            <a:r>
              <a:rPr lang="en-US" dirty="0" err="1"/>
              <a:t>ազդարարը</a:t>
            </a:r>
            <a:r>
              <a:rPr lang="en-US" dirty="0"/>
              <a:t> </a:t>
            </a:r>
            <a:r>
              <a:rPr lang="en-US" dirty="0" err="1"/>
              <a:t>չպետք</a:t>
            </a:r>
            <a:r>
              <a:rPr lang="en-US" dirty="0"/>
              <a:t> է </a:t>
            </a:r>
            <a:r>
              <a:rPr lang="en-US" dirty="0" err="1"/>
              <a:t>խախտի</a:t>
            </a:r>
            <a:r>
              <a:rPr lang="en-US" dirty="0"/>
              <a:t> </a:t>
            </a:r>
            <a:r>
              <a:rPr lang="en-US" dirty="0" err="1"/>
              <a:t>այլոց</a:t>
            </a:r>
            <a:r>
              <a:rPr lang="en-US" dirty="0"/>
              <a:t>՝ </a:t>
            </a:r>
            <a:r>
              <a:rPr lang="en-US" dirty="0" err="1"/>
              <a:t>ներառյալ</a:t>
            </a:r>
            <a:r>
              <a:rPr lang="en-US" dirty="0"/>
              <a:t> </a:t>
            </a:r>
            <a:r>
              <a:rPr lang="en-US" dirty="0" err="1"/>
              <a:t>ենթադրյալ</a:t>
            </a:r>
            <a:r>
              <a:rPr lang="en-US" dirty="0"/>
              <a:t> </a:t>
            </a:r>
            <a:r>
              <a:rPr lang="en-US" dirty="0" err="1"/>
              <a:t>հանցագործի</a:t>
            </a:r>
            <a:r>
              <a:rPr lang="en-US" dirty="0"/>
              <a:t>, </a:t>
            </a:r>
            <a:r>
              <a:rPr lang="en-US" dirty="0" err="1"/>
              <a:t>իրավունքները</a:t>
            </a:r>
            <a:r>
              <a:rPr lang="en-US" dirty="0"/>
              <a:t>, և </a:t>
            </a:r>
            <a:r>
              <a:rPr lang="en-US" dirty="0" err="1"/>
              <a:t>չփորձի</a:t>
            </a:r>
            <a:r>
              <a:rPr lang="en-US" dirty="0"/>
              <a:t> </a:t>
            </a:r>
            <a:r>
              <a:rPr lang="en-US" dirty="0" err="1"/>
              <a:t>ձեռքբերել</a:t>
            </a:r>
            <a:r>
              <a:rPr lang="en-US" dirty="0"/>
              <a:t> </a:t>
            </a:r>
            <a:r>
              <a:rPr lang="en-US" dirty="0" err="1"/>
              <a:t>ապացույցներ</a:t>
            </a:r>
            <a:r>
              <a:rPr lang="en-US" dirty="0"/>
              <a:t> </a:t>
            </a:r>
            <a:r>
              <a:rPr lang="en-US" dirty="0" err="1"/>
              <a:t>ապօրինի</a:t>
            </a:r>
            <a:r>
              <a:rPr lang="en-US" dirty="0"/>
              <a:t> </a:t>
            </a:r>
            <a:r>
              <a:rPr lang="en-US" dirty="0" err="1"/>
              <a:t>եղանակով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Ազդարարման</a:t>
            </a:r>
            <a:r>
              <a:rPr lang="en-US" dirty="0"/>
              <a:t> </a:t>
            </a:r>
            <a:r>
              <a:rPr lang="en-US" dirty="0" err="1"/>
              <a:t>առարկա</a:t>
            </a:r>
            <a:r>
              <a:rPr lang="en-US" dirty="0"/>
              <a:t> </a:t>
            </a:r>
            <a:r>
              <a:rPr lang="en-US" dirty="0" err="1"/>
              <a:t>կարող</a:t>
            </a:r>
            <a:r>
              <a:rPr lang="en-US" dirty="0"/>
              <a:t> է </a:t>
            </a:r>
            <a:r>
              <a:rPr lang="en-US" dirty="0" err="1"/>
              <a:t>հանդիսանալ</a:t>
            </a:r>
            <a:r>
              <a:rPr lang="en-US" dirty="0"/>
              <a:t> </a:t>
            </a:r>
            <a:r>
              <a:rPr lang="en-US" dirty="0" err="1"/>
              <a:t>ցանկացած</a:t>
            </a:r>
            <a:r>
              <a:rPr lang="en-US" dirty="0"/>
              <a:t> </a:t>
            </a:r>
            <a:r>
              <a:rPr lang="en-US" dirty="0" err="1"/>
              <a:t>տեղեկատվություն</a:t>
            </a:r>
            <a:r>
              <a:rPr lang="en-US" dirty="0"/>
              <a:t>, </a:t>
            </a:r>
            <a:r>
              <a:rPr lang="en-US" dirty="0" err="1"/>
              <a:t>որը</a:t>
            </a:r>
            <a:r>
              <a:rPr lang="en-US" dirty="0"/>
              <a:t> </a:t>
            </a:r>
            <a:r>
              <a:rPr lang="en-US" dirty="0" err="1"/>
              <a:t>ողջամիտ</a:t>
            </a:r>
            <a:r>
              <a:rPr lang="en-US" dirty="0"/>
              <a:t> </a:t>
            </a:r>
            <a:r>
              <a:rPr lang="en-US" dirty="0" err="1"/>
              <a:t>մարդու</a:t>
            </a:r>
            <a:r>
              <a:rPr lang="en-US" dirty="0"/>
              <a:t> </a:t>
            </a:r>
            <a:r>
              <a:rPr lang="en-US" dirty="0" err="1"/>
              <a:t>համար</a:t>
            </a:r>
            <a:r>
              <a:rPr lang="en-US" dirty="0"/>
              <a:t> </a:t>
            </a:r>
            <a:r>
              <a:rPr lang="en-US" dirty="0" err="1"/>
              <a:t>կարող</a:t>
            </a:r>
            <a:r>
              <a:rPr lang="en-US" dirty="0"/>
              <a:t> է </a:t>
            </a:r>
            <a:r>
              <a:rPr lang="en-US" dirty="0" err="1"/>
              <a:t>կասկած</a:t>
            </a:r>
            <a:r>
              <a:rPr lang="en-US" dirty="0"/>
              <a:t> </a:t>
            </a:r>
            <a:r>
              <a:rPr lang="en-US" dirty="0" err="1"/>
              <a:t>առաջացնել</a:t>
            </a:r>
            <a:r>
              <a:rPr lang="en-US" dirty="0"/>
              <a:t> </a:t>
            </a:r>
            <a:r>
              <a:rPr lang="en-US" dirty="0" err="1"/>
              <a:t>տեղեկատվության</a:t>
            </a:r>
            <a:r>
              <a:rPr lang="en-US" dirty="0"/>
              <a:t> </a:t>
            </a:r>
            <a:r>
              <a:rPr lang="en-US" dirty="0" err="1"/>
              <a:t>մեջ</a:t>
            </a:r>
            <a:r>
              <a:rPr lang="en-US" dirty="0"/>
              <a:t> </a:t>
            </a:r>
            <a:r>
              <a:rPr lang="en-US" dirty="0" err="1"/>
              <a:t>ներգրավված</a:t>
            </a:r>
            <a:r>
              <a:rPr lang="en-US" dirty="0"/>
              <a:t> </a:t>
            </a:r>
            <a:r>
              <a:rPr lang="en-US" dirty="0" err="1"/>
              <a:t>անձանց</a:t>
            </a:r>
            <a:r>
              <a:rPr lang="en-US" dirty="0"/>
              <a:t> </a:t>
            </a:r>
            <a:r>
              <a:rPr lang="en-US" dirty="0" err="1"/>
              <a:t>գործողությունների</a:t>
            </a:r>
            <a:r>
              <a:rPr lang="en-US" dirty="0"/>
              <a:t>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նրանց</a:t>
            </a:r>
            <a:r>
              <a:rPr lang="en-US" dirty="0"/>
              <a:t> </a:t>
            </a:r>
            <a:r>
              <a:rPr lang="en-US" dirty="0" err="1"/>
              <a:t>մտադրությունների</a:t>
            </a:r>
            <a:r>
              <a:rPr lang="en-US" dirty="0"/>
              <a:t> </a:t>
            </a:r>
            <a:r>
              <a:rPr lang="en-US" dirty="0" err="1"/>
              <a:t>օրինականության</a:t>
            </a:r>
            <a:r>
              <a:rPr lang="en-US" dirty="0"/>
              <a:t> </a:t>
            </a:r>
            <a:r>
              <a:rPr lang="en-US" dirty="0" err="1"/>
              <a:t>մասին</a:t>
            </a:r>
            <a:r>
              <a:rPr lang="en-US" dirty="0"/>
              <a:t>: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1404937"/>
            <a:ext cx="8229600" cy="1143000"/>
          </a:xfrm>
        </p:spPr>
        <p:txBody>
          <a:bodyPr/>
          <a:lstStyle/>
          <a:p>
            <a:r>
              <a:rPr lang="hy-AM" dirty="0"/>
              <a:t>Ինչպես ազդարարել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734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781</Words>
  <Application>Microsoft Office PowerPoint</Application>
  <PresentationFormat>On-screen Show (4:3)</PresentationFormat>
  <Paragraphs>104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Unicode</vt:lpstr>
      <vt:lpstr>Lucida Sans Unicode</vt:lpstr>
      <vt:lpstr>Verdana</vt:lpstr>
      <vt:lpstr>Wingdings 2</vt:lpstr>
      <vt:lpstr>Wingdings 3</vt:lpstr>
      <vt:lpstr>Открытая</vt:lpstr>
      <vt:lpstr>Ազդարարման հասկացությունը և ազդարարման պաշտպանությունը Հայաստանում</vt:lpstr>
      <vt:lpstr>Բովանդակություն</vt:lpstr>
      <vt:lpstr>Ազդարարման հասկացությունը</vt:lpstr>
      <vt:lpstr>Ազդարարման հասկացությունը</vt:lpstr>
      <vt:lpstr>Ով է հանդիսանում ազդարար</vt:lpstr>
      <vt:lpstr>Ով է հանդիսանում ազդարար</vt:lpstr>
      <vt:lpstr>Ով է հանդիանում ազդարար</vt:lpstr>
      <vt:lpstr>Ինչի մասին ազդարարել</vt:lpstr>
      <vt:lpstr>Ինչպես ազդարարել</vt:lpstr>
      <vt:lpstr>Ազդարարման տեսակները</vt:lpstr>
      <vt:lpstr>Ազդարարման տեսակները</vt:lpstr>
      <vt:lpstr>Ազդարարների իրավունքները և պարտականությունները</vt:lpstr>
      <vt:lpstr>Ազդարարների իրավունքները և պարտականությունները</vt:lpstr>
      <vt:lpstr>Ազդարարների իրավունքները և պարտականությունները</vt:lpstr>
      <vt:lpstr>Ազդարարների իրավունքները և պարտականությունները</vt:lpstr>
      <vt:lpstr>Ազդարարների իրավունքները և պարտականությունները</vt:lpstr>
      <vt:lpstr>Ազդարարների իրավունքները և պարտականությունները</vt:lpstr>
      <vt:lpstr>Շնորհակալություն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Ազդարարման հասկացությունը և ազդարարման պաշտպանությունը Հայաստանում</dc:title>
  <dc:creator>user</dc:creator>
  <cp:lastModifiedBy>info@transparency.am</cp:lastModifiedBy>
  <cp:revision>11</cp:revision>
  <dcterms:created xsi:type="dcterms:W3CDTF">2018-11-19T21:22:29Z</dcterms:created>
  <dcterms:modified xsi:type="dcterms:W3CDTF">2018-12-03T17:50:56Z</dcterms:modified>
</cp:coreProperties>
</file>