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4" r:id="rId3"/>
    <p:sldId id="263" r:id="rId4"/>
    <p:sldId id="285" r:id="rId5"/>
    <p:sldId id="275" r:id="rId6"/>
    <p:sldId id="286" r:id="rId7"/>
    <p:sldId id="287" r:id="rId8"/>
    <p:sldId id="288" r:id="rId9"/>
    <p:sldId id="277" r:id="rId10"/>
    <p:sldId id="279" r:id="rId11"/>
    <p:sldId id="281" r:id="rId12"/>
    <p:sldId id="290" r:id="rId13"/>
    <p:sldId id="273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7DB151-F502-43D9-B59E-823D149E1C27}" type="datetimeFigureOut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6404870E-CF9D-4AEB-93BB-3E6081B36D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18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9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32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6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37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801C0-4E72-4FE4-8B78-1123C951DBA8}" type="datetimeFigureOut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42CE3-B530-4B7E-86E4-09EE1537C3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FBCDC-703C-48D5-B8B1-21A7C3A71173}" type="datetimeFigureOut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4D838-1BCF-4289-B5C3-B1D85A5105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  <a:endParaRPr lang="en-US">
              <a:solidFill>
                <a:srgbClr val="C0E474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92561-973D-4A61-881E-3C198AC31ECB}" type="datetimeFigureOut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557B34B-2865-4D01-8543-9C9422AB4F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24D66-C713-448E-86E8-235427301CE8}" type="datetimeFigureOut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B3B9D-E3CA-4E9A-B870-827E202017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559A6-1932-4F36-A26D-25B6E5B9E725}" type="datetimeFigureOut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A0C18A3-C1B3-4718-8B85-7962E437BB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B84E1-417F-4BA9-BB18-A5DEBBF01748}" type="datetimeFigureOut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EB2D27B-DA13-4B6A-AAED-51D8D10B0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53B09-1DA5-4A7D-B811-B69C79E641C4}" type="datetimeFigureOut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58D44-9C00-495E-8792-D61F063DD2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B7D1B-B9B5-48F8-B09A-F9053B88B2EA}" type="datetimeFigureOut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B707E-FEDB-4344-9022-C4F3CF14DA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E7EB-8224-47CA-BD7B-4B8A38C7AF9F}" type="datetimeFigureOut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A5545-BF77-42E6-BE35-77A42C525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F4440-DF1A-462A-B8B1-D1ACF8B99386}" type="datetimeFigureOut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52545-C369-44D7-B405-9E9E9D3A11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D04E4-3082-453F-8212-6DB4303C8BA7}" type="datetimeFigureOut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D7FA2-66AB-4320-BE13-799234D745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B615E-9F7E-46D3-9C2D-AF0F0CD8149C}" type="datetimeFigureOut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4D5EC-28C8-4B90-A0FC-26F0AF93D8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0F27F-D56D-4E69-9761-8FC07FEA1C8E}" type="datetimeFigureOut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F749C-AD57-4ACB-8E40-9C96DEE418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E813E-CFF3-427C-AF88-5F42E5AB8BFF}" type="datetimeFigureOut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C4746-9AC4-44F1-814D-F960549391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57E76-612E-45E2-BB12-BAB37951BC95}" type="datetimeFigureOut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7D941-8802-4824-A394-C39D0AD7C5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9D307-585B-497A-98DB-7DA32BEE6415}" type="datetimeFigureOut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1EFCC-A4EE-442D-AE3B-5645F7FF96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58E7AF-B3A9-49C2-A13A-FB3437B99B8E}" type="datetimeFigureOut">
              <a:rPr lang="en-US"/>
              <a:pPr>
                <a:defRPr/>
              </a:pPr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fld id="{74EF2E1F-4B53-4A3C-8334-5D71608E50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13" r:id="rId11"/>
    <p:sldLayoutId id="2147483708" r:id="rId12"/>
    <p:sldLayoutId id="2147483714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8283575" cy="4693920"/>
          </a:xfrm>
        </p:spPr>
        <p:txBody>
          <a:bodyPr/>
          <a:lstStyle/>
          <a:p>
            <a:pPr algn="ctr" eaLnBrk="1" hangingPunct="1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800" dirty="0"/>
              <a:t>Օրինավորության </a:t>
            </a:r>
            <a:r>
              <a:rPr lang="en-US" sz="4800" dirty="0" err="1"/>
              <a:t>ազգային</a:t>
            </a:r>
            <a:r>
              <a:rPr lang="en-US" sz="4800" dirty="0"/>
              <a:t> </a:t>
            </a:r>
            <a:r>
              <a:rPr lang="en-US" sz="4800" dirty="0" err="1"/>
              <a:t>համակարգի</a:t>
            </a:r>
            <a:r>
              <a:rPr lang="en-US" sz="4800" dirty="0"/>
              <a:t> “Բ</a:t>
            </a:r>
            <a:r>
              <a:rPr lang="hy-AM" sz="4800" dirty="0"/>
              <a:t>իզնես</a:t>
            </a:r>
            <a:r>
              <a:rPr lang="en-US" sz="4800" dirty="0"/>
              <a:t>” </a:t>
            </a:r>
            <a:r>
              <a:rPr lang="en-US" sz="4800" dirty="0" err="1"/>
              <a:t>հենասյունը</a:t>
            </a:r>
            <a:r>
              <a:rPr lang="en-US" sz="4800" dirty="0"/>
              <a:t>.</a:t>
            </a:r>
            <a:br>
              <a:rPr lang="en-US" sz="4800" dirty="0"/>
            </a:br>
            <a:r>
              <a:rPr lang="en-US" sz="4800" dirty="0" err="1"/>
              <a:t>Ինչպիսին</a:t>
            </a:r>
            <a:r>
              <a:rPr lang="en-US" sz="4800" dirty="0"/>
              <a:t> է </a:t>
            </a:r>
            <a:r>
              <a:rPr lang="en-US" sz="4800" dirty="0" err="1"/>
              <a:t>այն</a:t>
            </a:r>
            <a:r>
              <a:rPr lang="en-US" sz="4800" dirty="0"/>
              <a:t> </a:t>
            </a:r>
            <a:r>
              <a:rPr lang="en-US" sz="4800" dirty="0" err="1"/>
              <a:t>Հայաստանում</a:t>
            </a:r>
            <a:r>
              <a:rPr lang="en-US" sz="4800" dirty="0"/>
              <a:t> </a:t>
            </a:r>
            <a:br>
              <a:rPr lang="hy-AM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38" y="5013960"/>
            <a:ext cx="7767637" cy="85344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hy-AM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Զեկուցող</a:t>
            </a:r>
            <a:r>
              <a:rPr lang="hy-AM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Վարուժան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Հոկտան</a:t>
            </a:r>
            <a:r>
              <a:rPr lang="hy-AM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յան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Թրանսփարենսի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Ինթերնեշնլ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հակակոռուպցիոն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կենտրոն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Ի՞նչ</a:t>
            </a:r>
            <a:r>
              <a:rPr lang="en-US" dirty="0"/>
              <a:t> է </a:t>
            </a:r>
            <a:r>
              <a:rPr lang="en-US" dirty="0" err="1"/>
              <a:t>անհրաժեշտ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9999"/>
            <a:ext cx="8596668" cy="4771363"/>
          </a:xfrm>
        </p:spPr>
        <p:txBody>
          <a:bodyPr>
            <a:normAutofit fontScale="92500"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Ռեսուրսներ</a:t>
            </a:r>
            <a:r>
              <a:rPr lang="en-US" dirty="0">
                <a:solidFill>
                  <a:schemeClr val="tx1"/>
                </a:solidFill>
              </a:rPr>
              <a:t> -</a:t>
            </a:r>
            <a:r>
              <a:rPr lang="en-US" dirty="0" err="1">
                <a:solidFill>
                  <a:schemeClr val="tx1"/>
                </a:solidFill>
              </a:rPr>
              <a:t>կազմակերպության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գրանցման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գործունեության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դադարեցման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սնանկության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օպերատիվություն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մտավոր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սեփականության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պաշտպանության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կայուն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դաշտ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Անկախություն-Արտաքին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միջամտությունից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ազատ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լինել</a:t>
            </a:r>
            <a:r>
              <a:rPr lang="en-US" dirty="0">
                <a:solidFill>
                  <a:schemeClr val="tx1"/>
                </a:solidFill>
              </a:rPr>
              <a:t>՝ </a:t>
            </a:r>
            <a:r>
              <a:rPr lang="en-US" dirty="0" err="1">
                <a:solidFill>
                  <a:schemeClr val="tx1"/>
                </a:solidFill>
              </a:rPr>
              <a:t>սկսած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գրանցման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պահից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գործունեության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ծավալման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ընթացքում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փոխհատուցում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միջամտության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համար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իրականում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ինչպես</a:t>
            </a:r>
            <a:r>
              <a:rPr lang="en-US" dirty="0">
                <a:solidFill>
                  <a:schemeClr val="tx1"/>
                </a:solidFill>
              </a:rPr>
              <a:t> է </a:t>
            </a:r>
            <a:r>
              <a:rPr lang="en-US" dirty="0" err="1">
                <a:solidFill>
                  <a:schemeClr val="tx1"/>
                </a:solidFill>
              </a:rPr>
              <a:t>այդ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ամենը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գործում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ներառյալ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արդյոք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կառավարությունն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ընդունում</a:t>
            </a:r>
            <a:r>
              <a:rPr lang="en-US" dirty="0">
                <a:solidFill>
                  <a:schemeClr val="tx1"/>
                </a:solidFill>
              </a:rPr>
              <a:t> է </a:t>
            </a:r>
            <a:r>
              <a:rPr lang="en-US" dirty="0" err="1">
                <a:solidFill>
                  <a:schemeClr val="tx1"/>
                </a:solidFill>
              </a:rPr>
              <a:t>որոշումներ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որոնք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անընդհատ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վնաս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են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հասցնում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բիզնեսին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կարողանում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են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արդյունավետորեն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բողոքարկել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չարաշահումների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դեմ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արդյոք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պետական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մարմինները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փորձում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են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չարաշահել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իրենց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լիազորություններն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որպեսզի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ձեռք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գցեն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բիզնեսները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Թափանցիկություն-արտաքին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աուդիտի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պահանջները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հաշվապահների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վարքագծի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կանոններ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միջազգային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ստանդարտների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հետ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համահունչ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լինելը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գրանցված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իր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անձանց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վերաբերյալ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տեղեկատվության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հասանելիություն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աուդիտի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իրականացման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արդյունավետություն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իրական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սեփականատերերի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մասին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տեղեկատվություն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զեկուցում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կորպորատիվ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պատասխանատվության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մասին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կոռուպցիայի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դեմ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պայքարում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սեփական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կազմակերպությունում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գրանցված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դեպքերի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բացահայտում</a:t>
            </a:r>
            <a:r>
              <a:rPr lang="en-US" dirty="0">
                <a:solidFill>
                  <a:schemeClr val="tx1"/>
                </a:solidFill>
              </a:rPr>
              <a:t> և </a:t>
            </a:r>
            <a:r>
              <a:rPr lang="en-US" dirty="0" err="1">
                <a:solidFill>
                  <a:schemeClr val="tx1"/>
                </a:solidFill>
              </a:rPr>
              <a:t>հանրայնացում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28213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Ի՞նչ</a:t>
            </a:r>
            <a:r>
              <a:rPr lang="en-US" dirty="0"/>
              <a:t> է </a:t>
            </a:r>
            <a:r>
              <a:rPr lang="en-US" dirty="0" err="1"/>
              <a:t>անհրաժեշտ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Հաշվետվողականություն</a:t>
            </a:r>
            <a:r>
              <a:rPr lang="en-US" sz="2000" dirty="0"/>
              <a:t> -</a:t>
            </a:r>
            <a:r>
              <a:rPr lang="en-US" sz="2000" dirty="0" err="1"/>
              <a:t>վերահսկման</a:t>
            </a:r>
            <a:r>
              <a:rPr lang="en-US" sz="2000" dirty="0"/>
              <a:t> </a:t>
            </a:r>
            <a:r>
              <a:rPr lang="en-US" sz="2000" dirty="0" err="1"/>
              <a:t>դրույթներ</a:t>
            </a:r>
            <a:r>
              <a:rPr lang="en-US" sz="2000" dirty="0"/>
              <a:t>, </a:t>
            </a:r>
            <a:r>
              <a:rPr lang="en-US" sz="2000" dirty="0" err="1"/>
              <a:t>ում</a:t>
            </a:r>
            <a:r>
              <a:rPr lang="en-US" sz="2000" dirty="0"/>
              <a:t> </a:t>
            </a:r>
            <a:r>
              <a:rPr lang="en-US" sz="2000" dirty="0" err="1"/>
              <a:t>պետք</a:t>
            </a:r>
            <a:r>
              <a:rPr lang="en-US" sz="2000" dirty="0"/>
              <a:t> է </a:t>
            </a:r>
            <a:r>
              <a:rPr lang="en-US" sz="2000" dirty="0" err="1"/>
              <a:t>հաշվետվություն</a:t>
            </a:r>
            <a:r>
              <a:rPr lang="en-US" sz="2000" dirty="0"/>
              <a:t> </a:t>
            </a:r>
            <a:r>
              <a:rPr lang="en-US" sz="2000" dirty="0" err="1"/>
              <a:t>տան</a:t>
            </a:r>
            <a:r>
              <a:rPr lang="en-US" sz="2000" dirty="0"/>
              <a:t>, </a:t>
            </a:r>
            <a:r>
              <a:rPr lang="en-US" sz="2000" dirty="0" err="1"/>
              <a:t>կա</a:t>
            </a:r>
            <a:r>
              <a:rPr lang="en-US" sz="2000" dirty="0"/>
              <a:t> </a:t>
            </a:r>
            <a:r>
              <a:rPr lang="en-US" sz="2000" dirty="0" err="1"/>
              <a:t>մարմին</a:t>
            </a:r>
            <a:r>
              <a:rPr lang="en-US" sz="2000" dirty="0"/>
              <a:t> </a:t>
            </a:r>
            <a:r>
              <a:rPr lang="en-US" sz="2000" dirty="0" err="1"/>
              <a:t>որը</a:t>
            </a:r>
            <a:r>
              <a:rPr lang="en-US" sz="2000" dirty="0"/>
              <a:t> </a:t>
            </a:r>
            <a:r>
              <a:rPr lang="en-US" sz="2000" dirty="0" err="1"/>
              <a:t>վերահսկում</a:t>
            </a:r>
            <a:r>
              <a:rPr lang="en-US" sz="2000" dirty="0"/>
              <a:t> է </a:t>
            </a:r>
            <a:r>
              <a:rPr lang="en-US" sz="2000" dirty="0" err="1"/>
              <a:t>պետության</a:t>
            </a:r>
            <a:r>
              <a:rPr lang="en-US" sz="2000" dirty="0"/>
              <a:t> </a:t>
            </a:r>
            <a:r>
              <a:rPr lang="en-US" sz="2000" dirty="0" err="1"/>
              <a:t>կողմից</a:t>
            </a:r>
            <a:r>
              <a:rPr lang="en-US" sz="2000" dirty="0"/>
              <a:t>?</a:t>
            </a:r>
          </a:p>
          <a:p>
            <a:r>
              <a:rPr lang="en-US" sz="2000" dirty="0" err="1"/>
              <a:t>Օրինավորության</a:t>
            </a:r>
            <a:r>
              <a:rPr lang="en-US" sz="2000" dirty="0"/>
              <a:t> </a:t>
            </a:r>
            <a:r>
              <a:rPr lang="en-US" sz="2000" dirty="0" err="1"/>
              <a:t>մեխանիզմներ-վարքագծի</a:t>
            </a:r>
            <a:r>
              <a:rPr lang="en-US" sz="2000" dirty="0"/>
              <a:t> </a:t>
            </a:r>
            <a:r>
              <a:rPr lang="en-US" sz="2000" dirty="0" err="1"/>
              <a:t>կանոններ</a:t>
            </a:r>
            <a:r>
              <a:rPr lang="en-US" sz="2000" dirty="0"/>
              <a:t>, </a:t>
            </a:r>
            <a:r>
              <a:rPr lang="en-US" sz="2000" dirty="0" err="1"/>
              <a:t>էթիկայ</a:t>
            </a:r>
            <a:r>
              <a:rPr lang="en-US" sz="2000" dirty="0"/>
              <a:t>, </a:t>
            </a:r>
            <a:r>
              <a:rPr lang="en-US" sz="2000" dirty="0" err="1"/>
              <a:t>ազդարար</a:t>
            </a:r>
            <a:endParaRPr lang="en-US" sz="2000" dirty="0"/>
          </a:p>
          <a:p>
            <a:r>
              <a:rPr lang="en-US" sz="2000" dirty="0" err="1"/>
              <a:t>Հակակոռուպցիոն</a:t>
            </a:r>
            <a:r>
              <a:rPr lang="en-US" sz="2000" dirty="0"/>
              <a:t> </a:t>
            </a:r>
            <a:r>
              <a:rPr lang="en-US" sz="2000" dirty="0" err="1"/>
              <a:t>քաղաքականության</a:t>
            </a:r>
            <a:r>
              <a:rPr lang="en-US" sz="2000" dirty="0"/>
              <a:t> </a:t>
            </a:r>
            <a:r>
              <a:rPr lang="en-US" sz="2000" dirty="0" err="1"/>
              <a:t>մեջ</a:t>
            </a:r>
            <a:r>
              <a:rPr lang="en-US" sz="2000" dirty="0"/>
              <a:t> </a:t>
            </a:r>
            <a:r>
              <a:rPr lang="en-US" sz="2000" dirty="0" err="1"/>
              <a:t>ներգրավվածություն-օրակարգը</a:t>
            </a:r>
            <a:r>
              <a:rPr lang="en-US" sz="2000" dirty="0"/>
              <a:t> </a:t>
            </a:r>
            <a:r>
              <a:rPr lang="en-US" sz="2000" dirty="0" err="1"/>
              <a:t>կառավարության</a:t>
            </a:r>
            <a:r>
              <a:rPr lang="en-US" sz="2000" dirty="0"/>
              <a:t> </a:t>
            </a:r>
            <a:r>
              <a:rPr lang="en-US" sz="2000" dirty="0" err="1"/>
              <a:t>հետ</a:t>
            </a:r>
            <a:r>
              <a:rPr lang="en-US" sz="2000" dirty="0"/>
              <a:t> </a:t>
            </a:r>
            <a:r>
              <a:rPr lang="en-US" sz="2000" dirty="0" err="1"/>
              <a:t>հանդիպումների</a:t>
            </a:r>
            <a:r>
              <a:rPr lang="en-US" sz="2000" dirty="0"/>
              <a:t> </a:t>
            </a:r>
            <a:r>
              <a:rPr lang="en-US" sz="2000" dirty="0" err="1"/>
              <a:t>ժամանակ</a:t>
            </a:r>
            <a:r>
              <a:rPr lang="en-US" sz="2000" dirty="0"/>
              <a:t>, </a:t>
            </a:r>
          </a:p>
          <a:p>
            <a:r>
              <a:rPr lang="en-US" sz="2000" dirty="0" err="1"/>
              <a:t>Քաղաքացիական</a:t>
            </a:r>
            <a:r>
              <a:rPr lang="en-US" sz="2000" dirty="0"/>
              <a:t> </a:t>
            </a:r>
            <a:r>
              <a:rPr lang="en-US" sz="2000" dirty="0" err="1"/>
              <a:t>հասարակությունում</a:t>
            </a:r>
            <a:r>
              <a:rPr lang="en-US" sz="2000" dirty="0"/>
              <a:t> </a:t>
            </a:r>
            <a:r>
              <a:rPr lang="en-US" sz="2000" dirty="0" err="1"/>
              <a:t>ներգրավվածություն</a:t>
            </a:r>
            <a:r>
              <a:rPr lang="en-US" sz="2000" dirty="0"/>
              <a:t> և </a:t>
            </a:r>
            <a:r>
              <a:rPr lang="en-US" sz="2000" dirty="0" err="1"/>
              <a:t>աջակցություն-ֆինանսերի</a:t>
            </a:r>
            <a:r>
              <a:rPr lang="en-US" sz="2000" dirty="0"/>
              <a:t> </a:t>
            </a:r>
            <a:r>
              <a:rPr lang="en-US" sz="2000" dirty="0" err="1"/>
              <a:t>հատուցում</a:t>
            </a:r>
            <a:r>
              <a:rPr lang="en-US" sz="2000" dirty="0"/>
              <a:t>, </a:t>
            </a:r>
            <a:r>
              <a:rPr lang="en-US" sz="2000" dirty="0" err="1"/>
              <a:t>համատեղ</a:t>
            </a:r>
            <a:r>
              <a:rPr lang="en-US" sz="2000" dirty="0"/>
              <a:t> </a:t>
            </a:r>
            <a:r>
              <a:rPr lang="en-US" sz="2000" dirty="0" err="1"/>
              <a:t>պայքարի</a:t>
            </a:r>
            <a:r>
              <a:rPr lang="en-US" sz="2000" dirty="0"/>
              <a:t> </a:t>
            </a:r>
            <a:r>
              <a:rPr lang="en-US" sz="2000" dirty="0" err="1"/>
              <a:t>օրինակներ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9190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Առաջնահերթ</a:t>
            </a:r>
            <a:r>
              <a:rPr lang="en-US" dirty="0"/>
              <a:t> </a:t>
            </a:r>
            <a:r>
              <a:rPr lang="en-US" dirty="0" err="1"/>
              <a:t>քայլեր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ԹԻ </a:t>
            </a:r>
            <a:r>
              <a:rPr lang="en-US" sz="2000" dirty="0" err="1"/>
              <a:t>Բիզնեսի</a:t>
            </a:r>
            <a:r>
              <a:rPr lang="en-US" sz="2000" dirty="0"/>
              <a:t> օրինավորության գործիքակազմ.,6քայլ </a:t>
            </a:r>
            <a:r>
              <a:rPr lang="en-US" sz="2000" dirty="0" err="1"/>
              <a:t>կոմբինացիա</a:t>
            </a:r>
            <a:endParaRPr lang="en-US" sz="2000" dirty="0"/>
          </a:p>
          <a:p>
            <a:r>
              <a:rPr lang="en-US" sz="2000" dirty="0"/>
              <a:t>1 </a:t>
            </a:r>
            <a:r>
              <a:rPr lang="en-US" sz="2000" dirty="0" err="1"/>
              <a:t>Հանձնառություն</a:t>
            </a:r>
            <a:r>
              <a:rPr lang="en-US" sz="2000" dirty="0"/>
              <a:t> </a:t>
            </a:r>
            <a:r>
              <a:rPr lang="en-US" sz="2000" dirty="0" err="1"/>
              <a:t>հակակոռուպցիոն</a:t>
            </a:r>
            <a:r>
              <a:rPr lang="en-US" sz="2000" dirty="0"/>
              <a:t> </a:t>
            </a:r>
            <a:r>
              <a:rPr lang="en-US" sz="2000" dirty="0" err="1"/>
              <a:t>ծրագրին</a:t>
            </a:r>
            <a:r>
              <a:rPr lang="en-US" sz="2000" dirty="0"/>
              <a:t> </a:t>
            </a:r>
            <a:r>
              <a:rPr lang="en-US" sz="2000" dirty="0" err="1"/>
              <a:t>կազմակերպության</a:t>
            </a:r>
            <a:r>
              <a:rPr lang="en-US" sz="2000" dirty="0"/>
              <a:t> </a:t>
            </a:r>
            <a:r>
              <a:rPr lang="en-US" sz="2000" dirty="0" err="1"/>
              <a:t>բարձրագույն</a:t>
            </a:r>
            <a:r>
              <a:rPr lang="en-US" sz="2000" dirty="0"/>
              <a:t> </a:t>
            </a:r>
            <a:r>
              <a:rPr lang="en-US" sz="2000" dirty="0" err="1"/>
              <a:t>ղեկավարության</a:t>
            </a:r>
            <a:r>
              <a:rPr lang="en-US" sz="2000" dirty="0"/>
              <a:t> </a:t>
            </a:r>
            <a:r>
              <a:rPr lang="en-US" sz="2000" dirty="0" err="1"/>
              <a:t>կողմից</a:t>
            </a:r>
            <a:endParaRPr lang="en-US" sz="2000" dirty="0"/>
          </a:p>
          <a:p>
            <a:r>
              <a:rPr lang="en-US" sz="2000" dirty="0"/>
              <a:t>2. </a:t>
            </a:r>
            <a:r>
              <a:rPr lang="en-US" sz="2000" dirty="0" err="1"/>
              <a:t>Գնահատել</a:t>
            </a:r>
            <a:r>
              <a:rPr lang="en-US" sz="2000" dirty="0"/>
              <a:t> </a:t>
            </a:r>
            <a:r>
              <a:rPr lang="en-US" sz="2000" dirty="0" err="1"/>
              <a:t>ներկայիս</a:t>
            </a:r>
            <a:r>
              <a:rPr lang="en-US" sz="2000" dirty="0"/>
              <a:t> </a:t>
            </a:r>
            <a:r>
              <a:rPr lang="en-US" sz="2000" dirty="0" err="1"/>
              <a:t>վիճակը</a:t>
            </a:r>
            <a:r>
              <a:rPr lang="en-US" sz="2000" dirty="0"/>
              <a:t> և </a:t>
            </a:r>
            <a:r>
              <a:rPr lang="en-US" sz="2000" dirty="0" err="1"/>
              <a:t>ռիսկերի</a:t>
            </a:r>
            <a:r>
              <a:rPr lang="en-US" sz="2000" dirty="0"/>
              <a:t> </a:t>
            </a:r>
            <a:r>
              <a:rPr lang="en-US" sz="2000" dirty="0" err="1"/>
              <a:t>միջավայրը</a:t>
            </a:r>
            <a:endParaRPr lang="en-US" sz="2000" dirty="0"/>
          </a:p>
          <a:p>
            <a:r>
              <a:rPr lang="en-US" sz="2000" dirty="0"/>
              <a:t>3. </a:t>
            </a:r>
            <a:r>
              <a:rPr lang="en-US" sz="2000" dirty="0" err="1"/>
              <a:t>Պլանավորել</a:t>
            </a:r>
            <a:r>
              <a:rPr lang="en-US" sz="2000" dirty="0"/>
              <a:t> </a:t>
            </a:r>
            <a:r>
              <a:rPr lang="en-US" sz="2000" dirty="0" err="1"/>
              <a:t>հակակառուպցիոն</a:t>
            </a:r>
            <a:r>
              <a:rPr lang="en-US" sz="2000" dirty="0"/>
              <a:t> </a:t>
            </a:r>
            <a:r>
              <a:rPr lang="en-US" sz="2000" dirty="0" err="1"/>
              <a:t>ծրագիր</a:t>
            </a:r>
            <a:endParaRPr lang="en-US" sz="2000" dirty="0"/>
          </a:p>
          <a:p>
            <a:r>
              <a:rPr lang="en-US" sz="2000" dirty="0"/>
              <a:t>4. </a:t>
            </a:r>
            <a:r>
              <a:rPr lang="en-US" sz="2000" dirty="0" err="1"/>
              <a:t>Գործել</a:t>
            </a:r>
            <a:r>
              <a:rPr lang="en-US" sz="2000" dirty="0"/>
              <a:t> </a:t>
            </a:r>
            <a:r>
              <a:rPr lang="en-US" sz="2000" dirty="0" err="1"/>
              <a:t>համաձայն</a:t>
            </a:r>
            <a:r>
              <a:rPr lang="en-US" sz="2000" dirty="0"/>
              <a:t> </a:t>
            </a:r>
            <a:r>
              <a:rPr lang="en-US" sz="2000" dirty="0" err="1"/>
              <a:t>պլանի</a:t>
            </a:r>
            <a:endParaRPr lang="en-US" sz="2000" dirty="0"/>
          </a:p>
          <a:p>
            <a:r>
              <a:rPr lang="en-US" sz="2000" dirty="0"/>
              <a:t>5. </a:t>
            </a:r>
            <a:r>
              <a:rPr lang="en-US" sz="2000" dirty="0" err="1"/>
              <a:t>Մոնիտորինգի</a:t>
            </a:r>
            <a:r>
              <a:rPr lang="en-US" sz="2000" dirty="0"/>
              <a:t> </a:t>
            </a:r>
            <a:r>
              <a:rPr lang="en-US" sz="2000" dirty="0" err="1"/>
              <a:t>ենթարկել</a:t>
            </a:r>
            <a:r>
              <a:rPr lang="en-US" sz="2000" dirty="0"/>
              <a:t> </a:t>
            </a:r>
            <a:r>
              <a:rPr lang="en-US" sz="2000" dirty="0" err="1"/>
              <a:t>առաջխաղացումը</a:t>
            </a:r>
            <a:endParaRPr lang="en-US" sz="2000" dirty="0"/>
          </a:p>
          <a:p>
            <a:r>
              <a:rPr lang="en-US" sz="2000" dirty="0"/>
              <a:t>6. </a:t>
            </a:r>
            <a:r>
              <a:rPr lang="en-US" sz="2000" dirty="0" err="1"/>
              <a:t>Զեկուցել</a:t>
            </a:r>
            <a:r>
              <a:rPr lang="en-US" sz="2000" dirty="0"/>
              <a:t> </a:t>
            </a:r>
            <a:r>
              <a:rPr lang="en-US" sz="2000" dirty="0" err="1"/>
              <a:t>ներքին</a:t>
            </a:r>
            <a:r>
              <a:rPr lang="en-US" sz="2000" dirty="0"/>
              <a:t> և </a:t>
            </a:r>
            <a:r>
              <a:rPr lang="en-US" sz="2000" dirty="0" err="1"/>
              <a:t>արտաքին</a:t>
            </a:r>
            <a:r>
              <a:rPr lang="en-US" sz="2000" dirty="0"/>
              <a:t> </a:t>
            </a:r>
            <a:r>
              <a:rPr lang="en-US" sz="2000" dirty="0" err="1"/>
              <a:t>լսարանին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4344988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y-AM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ՇՆՈՐՀԱԿԱԼՈՒԹՅՈՒՆ ՈՒՇԱԴՐՈՒԹՅԱՆ ՀԱՄԱՐ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" y="609600"/>
            <a:ext cx="9076055" cy="1320800"/>
          </a:xfrm>
        </p:spPr>
        <p:txBody>
          <a:bodyPr/>
          <a:lstStyle/>
          <a:p>
            <a:pPr algn="ctr"/>
            <a:r>
              <a:rPr lang="en-US" dirty="0"/>
              <a:t>Օրինավորության </a:t>
            </a:r>
            <a:r>
              <a:rPr lang="en-US" dirty="0" err="1"/>
              <a:t>ազգային</a:t>
            </a:r>
            <a:r>
              <a:rPr lang="en-US" dirty="0"/>
              <a:t> </a:t>
            </a:r>
            <a:r>
              <a:rPr lang="en-US" dirty="0" err="1"/>
              <a:t>համակարգ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863" y="1767840"/>
            <a:ext cx="8596312" cy="4815840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ՀՀ</a:t>
            </a: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643042" y="1643050"/>
            <a:ext cx="5786478" cy="4696698"/>
            <a:chOff x="3286" y="-1291"/>
            <a:chExt cx="7834" cy="5891"/>
          </a:xfrm>
        </p:grpSpPr>
        <p:graphicFrame>
          <p:nvGraphicFramePr>
            <p:cNvPr id="7" name="Object 17"/>
            <p:cNvGraphicFramePr>
              <a:graphicFrameLocks noChangeAspect="1"/>
            </p:cNvGraphicFramePr>
            <p:nvPr/>
          </p:nvGraphicFramePr>
          <p:xfrm>
            <a:off x="3304" y="-1291"/>
            <a:ext cx="7816" cy="54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Slide" r:id="rId3" imgW="4087281" imgH="3063350" progId="PowerPoint.Slide.8">
                    <p:embed/>
                  </p:oleObj>
                </mc:Choice>
                <mc:Fallback>
                  <p:oleObj name="Slide" r:id="rId3" imgW="4087281" imgH="3063350" progId="PowerPoint.Slide.8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4" y="-1291"/>
                          <a:ext cx="7816" cy="54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 Box 18"/>
            <p:cNvSpPr txBox="1">
              <a:spLocks noChangeArrowheads="1"/>
            </p:cNvSpPr>
            <p:nvPr/>
          </p:nvSpPr>
          <p:spPr bwMode="auto">
            <a:xfrm>
              <a:off x="3286" y="3620"/>
              <a:ext cx="7834" cy="980"/>
            </a:xfrm>
            <a:prstGeom prst="rect">
              <a:avLst/>
            </a:prstGeom>
            <a:solidFill>
              <a:srgbClr val="00339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Foundations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Politics – Society – Economy - Culture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/>
              <a:t>ՕԱՀ </a:t>
            </a:r>
            <a:r>
              <a:rPr lang="en-US" dirty="0" err="1"/>
              <a:t>գնահատման</a:t>
            </a:r>
            <a:r>
              <a:rPr lang="en-US" dirty="0"/>
              <a:t> </a:t>
            </a:r>
            <a:r>
              <a:rPr lang="en-US" dirty="0" err="1"/>
              <a:t>տեխնիկան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77863" y="1905000"/>
            <a:ext cx="8596312" cy="4137025"/>
          </a:xfrm>
        </p:spPr>
        <p:txBody>
          <a:bodyPr/>
          <a:lstStyle/>
          <a:p>
            <a:r>
              <a:rPr lang="en-US" sz="2000" dirty="0" err="1"/>
              <a:t>Յուրաքանչյուր</a:t>
            </a:r>
            <a:r>
              <a:rPr lang="en-US" sz="2000" dirty="0"/>
              <a:t> </a:t>
            </a:r>
            <a:r>
              <a:rPr lang="en-US" sz="2000" dirty="0" err="1"/>
              <a:t>սյուն</a:t>
            </a:r>
            <a:r>
              <a:rPr lang="en-US" sz="2000" dirty="0"/>
              <a:t> </a:t>
            </a:r>
            <a:r>
              <a:rPr lang="en-US" sz="2000" dirty="0" err="1"/>
              <a:t>գնահատվում</a:t>
            </a:r>
            <a:r>
              <a:rPr lang="en-US" sz="2000" dirty="0"/>
              <a:t> է </a:t>
            </a:r>
            <a:r>
              <a:rPr lang="en-US" sz="2000" dirty="0" err="1"/>
              <a:t>ըստ</a:t>
            </a:r>
            <a:r>
              <a:rPr lang="en-US" sz="2000" dirty="0"/>
              <a:t> </a:t>
            </a:r>
            <a:r>
              <a:rPr lang="en-US" sz="2000" dirty="0" err="1"/>
              <a:t>ցուցիչների</a:t>
            </a:r>
            <a:endParaRPr lang="en-US" sz="2000" dirty="0"/>
          </a:p>
          <a:p>
            <a:r>
              <a:rPr lang="en-US" sz="2000" dirty="0" err="1"/>
              <a:t>Ցուցիչները</a:t>
            </a:r>
            <a:r>
              <a:rPr lang="en-US" sz="2000" dirty="0"/>
              <a:t> </a:t>
            </a:r>
            <a:r>
              <a:rPr lang="en-US" sz="2000" dirty="0" err="1"/>
              <a:t>խմբավորվում</a:t>
            </a:r>
            <a:r>
              <a:rPr lang="en-US" sz="2000" dirty="0"/>
              <a:t> </a:t>
            </a:r>
            <a:r>
              <a:rPr lang="en-US" sz="2000" dirty="0" err="1"/>
              <a:t>են</a:t>
            </a:r>
            <a:r>
              <a:rPr lang="en-US" sz="2000" dirty="0"/>
              <a:t> “</a:t>
            </a:r>
            <a:r>
              <a:rPr lang="en-US" sz="2000" dirty="0" err="1"/>
              <a:t>Օրենք</a:t>
            </a:r>
            <a:r>
              <a:rPr lang="en-US" sz="2000" dirty="0"/>
              <a:t>” և “</a:t>
            </a:r>
            <a:r>
              <a:rPr lang="en-US" sz="2000" dirty="0" err="1"/>
              <a:t>Իրականություն</a:t>
            </a:r>
            <a:r>
              <a:rPr lang="en-US" sz="2000" dirty="0"/>
              <a:t>” </a:t>
            </a:r>
            <a:r>
              <a:rPr lang="en-US" sz="2000" dirty="0" err="1"/>
              <a:t>չափողականություններ</a:t>
            </a:r>
            <a:endParaRPr lang="en-US" sz="2000" dirty="0"/>
          </a:p>
          <a:p>
            <a:r>
              <a:rPr lang="en-US" sz="2000" dirty="0" err="1"/>
              <a:t>Ցուցիչները</a:t>
            </a:r>
            <a:r>
              <a:rPr lang="en-US" sz="2000" dirty="0"/>
              <a:t> </a:t>
            </a:r>
            <a:r>
              <a:rPr lang="en-US" sz="2000" dirty="0" err="1"/>
              <a:t>խմբավորվում</a:t>
            </a:r>
            <a:r>
              <a:rPr lang="en-US" sz="2000" dirty="0"/>
              <a:t> </a:t>
            </a:r>
            <a:r>
              <a:rPr lang="en-US" sz="2000" dirty="0" err="1"/>
              <a:t>են</a:t>
            </a:r>
            <a:r>
              <a:rPr lang="en-US" sz="2000" dirty="0"/>
              <a:t> </a:t>
            </a:r>
            <a:r>
              <a:rPr lang="en-US" sz="2000" dirty="0" err="1"/>
              <a:t>ըստ</a:t>
            </a:r>
            <a:r>
              <a:rPr lang="en-US" sz="2000" dirty="0"/>
              <a:t> </a:t>
            </a:r>
            <a:r>
              <a:rPr lang="en-US" sz="2000" dirty="0" err="1"/>
              <a:t>կարողությունների</a:t>
            </a:r>
            <a:r>
              <a:rPr lang="en-US" sz="2000" dirty="0"/>
              <a:t>, </a:t>
            </a:r>
            <a:r>
              <a:rPr lang="en-US" sz="2000" dirty="0" err="1"/>
              <a:t>դերի</a:t>
            </a:r>
            <a:r>
              <a:rPr lang="en-US" sz="2000" dirty="0"/>
              <a:t>, </a:t>
            </a:r>
            <a:r>
              <a:rPr lang="en-US" sz="2000" dirty="0" err="1"/>
              <a:t>ներքին</a:t>
            </a:r>
            <a:r>
              <a:rPr lang="en-US" sz="2000" dirty="0"/>
              <a:t> </a:t>
            </a:r>
            <a:r>
              <a:rPr lang="en-US" sz="2000" dirty="0" err="1"/>
              <a:t>կառավարման</a:t>
            </a:r>
            <a:endParaRPr lang="en-US" sz="2000" dirty="0"/>
          </a:p>
          <a:p>
            <a:r>
              <a:rPr lang="en-US" sz="2000" b="1" dirty="0" err="1">
                <a:solidFill>
                  <a:srgbClr val="FF0000"/>
                </a:solidFill>
              </a:rPr>
              <a:t>Ցուցիչներ</a:t>
            </a:r>
            <a:r>
              <a:rPr lang="en-US" sz="2000" b="1" dirty="0">
                <a:solidFill>
                  <a:srgbClr val="FF0000"/>
                </a:solidFill>
              </a:rPr>
              <a:t>՝</a:t>
            </a:r>
          </a:p>
          <a:p>
            <a:r>
              <a:rPr lang="en-US" sz="2000" b="1" u="sng" dirty="0" err="1">
                <a:solidFill>
                  <a:srgbClr val="FF0000"/>
                </a:solidFill>
              </a:rPr>
              <a:t>Կարողություններ</a:t>
            </a:r>
            <a:r>
              <a:rPr lang="en-US" sz="2000" dirty="0" err="1"/>
              <a:t>-անկախություն</a:t>
            </a:r>
            <a:r>
              <a:rPr lang="en-US" sz="2000" dirty="0"/>
              <a:t>, </a:t>
            </a:r>
            <a:r>
              <a:rPr lang="en-US" sz="2000" dirty="0" err="1"/>
              <a:t>ռեսուրսներ</a:t>
            </a:r>
            <a:endParaRPr lang="en-US" sz="2000" dirty="0"/>
          </a:p>
          <a:p>
            <a:r>
              <a:rPr lang="en-US" sz="2000" b="1" u="sng" dirty="0" err="1">
                <a:solidFill>
                  <a:srgbClr val="FF0000"/>
                </a:solidFill>
              </a:rPr>
              <a:t>Ներքին</a:t>
            </a:r>
            <a:r>
              <a:rPr lang="en-US" sz="2000" b="1" u="sng" dirty="0">
                <a:solidFill>
                  <a:srgbClr val="FF0000"/>
                </a:solidFill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</a:rPr>
              <a:t>կառավարում</a:t>
            </a:r>
            <a:r>
              <a:rPr lang="en-US" sz="2000" dirty="0" err="1"/>
              <a:t>-թափանցիկություն</a:t>
            </a:r>
            <a:r>
              <a:rPr lang="en-US" sz="2000" dirty="0"/>
              <a:t>, </a:t>
            </a:r>
            <a:r>
              <a:rPr lang="en-US" sz="2000" dirty="0" err="1"/>
              <a:t>հաշվետվողականություն</a:t>
            </a:r>
            <a:r>
              <a:rPr lang="en-US" sz="2000" dirty="0"/>
              <a:t>, </a:t>
            </a:r>
            <a:r>
              <a:rPr lang="en-US" sz="2000" dirty="0" err="1"/>
              <a:t>օրինավորություն</a:t>
            </a:r>
            <a:endParaRPr lang="en-US" sz="2000" dirty="0"/>
          </a:p>
          <a:p>
            <a:r>
              <a:rPr lang="en-US" sz="2000" b="1" u="sng" dirty="0" err="1">
                <a:solidFill>
                  <a:srgbClr val="FF0000"/>
                </a:solidFill>
              </a:rPr>
              <a:t>Դեր</a:t>
            </a:r>
            <a:r>
              <a:rPr lang="en-US" sz="2000" dirty="0" err="1"/>
              <a:t>-կախված</a:t>
            </a:r>
            <a:r>
              <a:rPr lang="en-US" sz="2000" dirty="0"/>
              <a:t> </a:t>
            </a:r>
            <a:r>
              <a:rPr lang="en-US" sz="2000" dirty="0" err="1"/>
              <a:t>սյունից</a:t>
            </a:r>
            <a:r>
              <a:rPr lang="en-US" sz="2000" dirty="0"/>
              <a:t> </a:t>
            </a:r>
            <a:r>
              <a:rPr lang="en-US" sz="2000" dirty="0" err="1"/>
              <a:t>տարբեր</a:t>
            </a:r>
            <a:r>
              <a:rPr lang="en-US" sz="2000" dirty="0"/>
              <a:t> է </a:t>
            </a:r>
            <a:r>
              <a:rPr lang="en-US" sz="2000" dirty="0" err="1"/>
              <a:t>լինում</a:t>
            </a:r>
            <a:endParaRPr lang="hy-AM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1082040"/>
          </a:xfrm>
        </p:spPr>
        <p:txBody>
          <a:bodyPr/>
          <a:lstStyle/>
          <a:p>
            <a:pPr algn="ctr"/>
            <a:r>
              <a:rPr lang="en-US" dirty="0" err="1"/>
              <a:t>Ցուցիչների</a:t>
            </a:r>
            <a:r>
              <a:rPr lang="en-US" dirty="0"/>
              <a:t> </a:t>
            </a:r>
            <a:r>
              <a:rPr lang="en-US" dirty="0" err="1"/>
              <a:t>աղյուսակ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792481" y="1737458"/>
          <a:ext cx="8473440" cy="5120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6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6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856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2" marR="91432" marT="45714" marB="45714"/>
                </a:tc>
                <a:tc>
                  <a:txBody>
                    <a:bodyPr/>
                    <a:lstStyle/>
                    <a:p>
                      <a:r>
                        <a:rPr lang="hy-AM" sz="1800" dirty="0"/>
                        <a:t>Ցուցիչ</a:t>
                      </a:r>
                      <a:endParaRPr lang="en-US" sz="1800" dirty="0"/>
                    </a:p>
                  </a:txBody>
                  <a:tcPr marL="91432" marR="91432" marT="45714" marB="45714"/>
                </a:tc>
                <a:tc>
                  <a:txBody>
                    <a:bodyPr/>
                    <a:lstStyle/>
                    <a:p>
                      <a:r>
                        <a:rPr lang="hy-AM" sz="1800" dirty="0"/>
                        <a:t>Ըստ</a:t>
                      </a:r>
                      <a:r>
                        <a:rPr lang="hy-AM" sz="1800" baseline="0" dirty="0"/>
                        <a:t> օրենքի</a:t>
                      </a:r>
                      <a:endParaRPr lang="en-US" sz="1800" dirty="0"/>
                    </a:p>
                  </a:txBody>
                  <a:tcPr marL="91432" marR="91432" marT="45714" marB="45714"/>
                </a:tc>
                <a:tc>
                  <a:txBody>
                    <a:bodyPr/>
                    <a:lstStyle/>
                    <a:p>
                      <a:r>
                        <a:rPr lang="hy-AM" sz="1800" dirty="0"/>
                        <a:t>Պրակտիկա</a:t>
                      </a:r>
                      <a:endParaRPr lang="en-US" sz="1800" dirty="0"/>
                    </a:p>
                  </a:txBody>
                  <a:tcPr marL="91432" marR="91432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4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800" dirty="0"/>
                        <a:t>Կարողունակություն</a:t>
                      </a:r>
                      <a:endParaRPr lang="en-US" sz="1800" dirty="0"/>
                    </a:p>
                  </a:txBody>
                  <a:tcPr marL="91432" marR="91432" marT="45714" marB="45714"/>
                </a:tc>
                <a:tc>
                  <a:txBody>
                    <a:bodyPr/>
                    <a:lstStyle/>
                    <a:p>
                      <a:r>
                        <a:rPr lang="hy-AM" sz="1800" dirty="0"/>
                        <a:t>Ռեսուրսներ</a:t>
                      </a:r>
                    </a:p>
                    <a:p>
                      <a:r>
                        <a:rPr lang="hy-AM" sz="1800" dirty="0"/>
                        <a:t>Անկախություն</a:t>
                      </a:r>
                      <a:endParaRPr lang="en-US" sz="1800" dirty="0"/>
                    </a:p>
                  </a:txBody>
                  <a:tcPr marL="91432" marR="91432"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2" marR="91432"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2" marR="91432"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4914">
                <a:tc>
                  <a:txBody>
                    <a:bodyPr/>
                    <a:lstStyle/>
                    <a:p>
                      <a:pPr algn="ctr"/>
                      <a:r>
                        <a:rPr lang="hy-AM" sz="1800" dirty="0"/>
                        <a:t>Կառավարում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L="91432" marR="91432" marT="45714" marB="45714"/>
                </a:tc>
                <a:tc>
                  <a:txBody>
                    <a:bodyPr/>
                    <a:lstStyle/>
                    <a:p>
                      <a:r>
                        <a:rPr lang="hy-AM" sz="1800" dirty="0"/>
                        <a:t>Թափանցիկություն</a:t>
                      </a:r>
                    </a:p>
                    <a:p>
                      <a:r>
                        <a:rPr lang="hy-AM" sz="1800" dirty="0"/>
                        <a:t>Հաշվետվողականություն</a:t>
                      </a:r>
                    </a:p>
                    <a:p>
                      <a:r>
                        <a:rPr lang="hy-AM" sz="1800" dirty="0"/>
                        <a:t>Օրինավորության մ-զմ</a:t>
                      </a:r>
                      <a:endParaRPr lang="en-US" sz="1800" dirty="0"/>
                    </a:p>
                  </a:txBody>
                  <a:tcPr marL="91432" marR="91432"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2" marR="91432"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2" marR="91432"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4914">
                <a:tc rowSpan="2">
                  <a:txBody>
                    <a:bodyPr/>
                    <a:lstStyle/>
                    <a:p>
                      <a:pPr algn="ctr"/>
                      <a:r>
                        <a:rPr lang="hy-AM" sz="1800" dirty="0"/>
                        <a:t>Դերակատարում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L="91432" marR="91432" marT="45714" marB="45714"/>
                </a:tc>
                <a:tc>
                  <a:txBody>
                    <a:bodyPr/>
                    <a:lstStyle/>
                    <a:p>
                      <a:r>
                        <a:rPr lang="hy-AM" sz="1800" dirty="0"/>
                        <a:t>Ներգրավվածություն հակակոռուպցիոն քաղաք․ մեջ</a:t>
                      </a:r>
                      <a:endParaRPr lang="en-US" sz="1800" dirty="0"/>
                    </a:p>
                  </a:txBody>
                  <a:tcPr marL="91432" marR="91432" marT="45714" marB="45714"/>
                </a:tc>
                <a:tc rowSpan="2"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2" marR="91432" marT="45714" marB="45714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539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y-AM" sz="1800" dirty="0"/>
                        <a:t>Աջակցություն քաղհասարակությանը/ ներգրավվածություն</a:t>
                      </a:r>
                      <a:r>
                        <a:rPr lang="hy-AM" sz="1800" baseline="0" dirty="0"/>
                        <a:t> վերջինիս մեջ</a:t>
                      </a:r>
                      <a:endParaRPr lang="en-US" sz="1800" dirty="0"/>
                    </a:p>
                  </a:txBody>
                  <a:tcPr marL="91432" marR="91432" marT="45714" marB="45714"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56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2" marR="91432"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2" marR="91432"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2" marR="91432"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2" marR="91432"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56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2" marR="91432"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2" marR="91432"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2" marR="91432"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2" marR="91432"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56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2" marR="91432"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2" marR="91432"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2" marR="91432"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2" marR="91432" marT="45714" marB="4571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ՕԱՀ </a:t>
            </a:r>
            <a:r>
              <a:rPr lang="en-US" dirty="0" err="1"/>
              <a:t>գնահատման</a:t>
            </a:r>
            <a:r>
              <a:rPr lang="en-US" dirty="0"/>
              <a:t> </a:t>
            </a:r>
            <a:r>
              <a:rPr lang="en-US" dirty="0" err="1"/>
              <a:t>տեխնիկան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/>
              <a:t>Յուրաքանչյու</a:t>
            </a:r>
            <a:r>
              <a:rPr lang="en-US" sz="3600" dirty="0"/>
              <a:t> </a:t>
            </a:r>
            <a:r>
              <a:rPr lang="en-US" sz="3600" dirty="0" err="1"/>
              <a:t>ցուցիչ</a:t>
            </a:r>
            <a:r>
              <a:rPr lang="en-US" sz="3600" dirty="0"/>
              <a:t> </a:t>
            </a:r>
            <a:r>
              <a:rPr lang="en-US" sz="3600" dirty="0" err="1"/>
              <a:t>ունի</a:t>
            </a:r>
            <a:r>
              <a:rPr lang="en-US" sz="3600" dirty="0"/>
              <a:t> </a:t>
            </a:r>
            <a:r>
              <a:rPr lang="en-US" sz="3600" dirty="0" err="1"/>
              <a:t>միավորի</a:t>
            </a:r>
            <a:r>
              <a:rPr lang="en-US" sz="3600" dirty="0"/>
              <a:t> </a:t>
            </a:r>
            <a:r>
              <a:rPr lang="en-US" sz="3600" dirty="0" err="1"/>
              <a:t>շնորհման</a:t>
            </a:r>
            <a:r>
              <a:rPr lang="en-US" sz="3600" dirty="0"/>
              <a:t> </a:t>
            </a:r>
            <a:r>
              <a:rPr lang="en-US" sz="3600" dirty="0" err="1"/>
              <a:t>հարց</a:t>
            </a:r>
            <a:r>
              <a:rPr lang="en-US" sz="3600" dirty="0"/>
              <a:t> և </a:t>
            </a:r>
            <a:r>
              <a:rPr lang="en-US" sz="3600" dirty="0" err="1"/>
              <a:t>ուղղորդող</a:t>
            </a:r>
            <a:r>
              <a:rPr lang="en-US" sz="3600" dirty="0"/>
              <a:t> </a:t>
            </a:r>
            <a:r>
              <a:rPr lang="en-US" sz="3600" dirty="0" err="1"/>
              <a:t>հարցեր</a:t>
            </a:r>
            <a:r>
              <a:rPr lang="en-US" sz="3600" dirty="0"/>
              <a:t> (150):</a:t>
            </a:r>
          </a:p>
          <a:p>
            <a:r>
              <a:rPr lang="en-US" sz="3600" dirty="0"/>
              <a:t>Միավորները-0-100: 0,25,50,75,100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Ցուցիչների</a:t>
            </a:r>
            <a:r>
              <a:rPr lang="en-US" dirty="0"/>
              <a:t> </a:t>
            </a:r>
            <a:r>
              <a:rPr lang="en-US" dirty="0" err="1"/>
              <a:t>գնահատման</a:t>
            </a:r>
            <a:r>
              <a:rPr lang="en-US" dirty="0"/>
              <a:t> </a:t>
            </a:r>
            <a:r>
              <a:rPr lang="en-US" dirty="0" err="1"/>
              <a:t>հարցեր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863" y="1645920"/>
            <a:ext cx="8596312" cy="4221480"/>
          </a:xfrm>
        </p:spPr>
        <p:txBody>
          <a:bodyPr/>
          <a:lstStyle/>
          <a:p>
            <a:r>
              <a:rPr lang="hy-AM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Ռեսուրսներ (ըստ օրենքի) Որքանո՞վ է իրավական դաշտը նպաստավոր միջավայր ստեղծում անհատական բիզնեսների ձևավորման և գործունեության համար:</a:t>
            </a:r>
          </a:p>
          <a:p>
            <a:r>
              <a:rPr lang="hy-AM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Ռեսուրսներ (գործնականում) Որքանո՞վ են առանձին բիզնեսները գործնականում ի վիճակի ձևավորվել և գործել արդյունավետ կերպով</a:t>
            </a:r>
          </a:p>
          <a:p>
            <a:r>
              <a:rPr lang="hy-AM" sz="2000" dirty="0"/>
              <a:t>Անկախություն (ըստ օրենքի) Որքանո՞վ են առկա իրավական երաշխիքներ` մասնավոր բիզնեսի գործունեության մեջ անհարկի արտաքին միջամտությունները կանխելու համար: </a:t>
            </a:r>
            <a:endParaRPr lang="en-US" sz="2000" dirty="0"/>
          </a:p>
          <a:p>
            <a:r>
              <a:rPr lang="hy-AM" sz="2000" dirty="0"/>
              <a:t>Անկախություն (գործնականում) Բիզնես ոլորտը գործնականում որքանո՞վ է զերծ իր գործունեության մեջ անհարկի արտաքին միջամտություններից: </a:t>
            </a:r>
          </a:p>
          <a:p>
            <a:endParaRPr lang="hy-AM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Ցուցիչների</a:t>
            </a:r>
            <a:r>
              <a:rPr lang="en-US" dirty="0"/>
              <a:t> </a:t>
            </a:r>
            <a:r>
              <a:rPr lang="en-US" dirty="0" err="1"/>
              <a:t>գնահատման</a:t>
            </a:r>
            <a:r>
              <a:rPr lang="en-US" dirty="0"/>
              <a:t> </a:t>
            </a:r>
            <a:r>
              <a:rPr lang="en-US" dirty="0" err="1"/>
              <a:t>հարցեր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863" y="1645920"/>
            <a:ext cx="8596312" cy="4206240"/>
          </a:xfrm>
        </p:spPr>
        <p:txBody>
          <a:bodyPr/>
          <a:lstStyle/>
          <a:p>
            <a:r>
              <a:rPr lang="hy-AM" sz="2000" dirty="0"/>
              <a:t>Թափանցիկություն (ըստ օրենքի) Որքանո՞վ են առկա դրույթներ` բիզնես հատվածի գործունեության թափանցիկությունն ապահովեու համար: </a:t>
            </a:r>
          </a:p>
          <a:p>
            <a:r>
              <a:rPr lang="hy-AM" sz="2000" dirty="0"/>
              <a:t>Թափանցիկություն (գործնականում) Գործնականում որքանո՞վ է առկա թափանցիկությունը բիզնես հատվածում: </a:t>
            </a:r>
            <a:endParaRPr lang="en-US" sz="2000" dirty="0"/>
          </a:p>
          <a:p>
            <a:r>
              <a:rPr lang="hy-AM" sz="2000" dirty="0"/>
              <a:t>Հաշվետվողականություն (ըստ օրենքի) Որքանո՞վ են առկա բիզնես հատվածի վերահսկողությունը և առանձին կազմակերպությունների կորպորատիվ կառավարումը կարգավորող կանոններ և օրենքներ:</a:t>
            </a:r>
            <a:endParaRPr lang="en-US" sz="2000" dirty="0"/>
          </a:p>
          <a:p>
            <a:r>
              <a:rPr lang="hy-AM" sz="2000" dirty="0"/>
              <a:t>Հաշվետվողականություն (գործնականում) Որքանո՞վ է գործնականում կազմակերպություններում առկա գործուն կորպորատիվ կառավարում: </a:t>
            </a:r>
          </a:p>
          <a:p>
            <a:endParaRPr lang="hy-AM" dirty="0"/>
          </a:p>
          <a:p>
            <a:endParaRPr lang="hy-AM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Ցուցիչների</a:t>
            </a:r>
            <a:r>
              <a:rPr lang="en-US" dirty="0"/>
              <a:t> </a:t>
            </a:r>
            <a:r>
              <a:rPr lang="en-US" dirty="0" err="1"/>
              <a:t>գնահատման</a:t>
            </a:r>
            <a:r>
              <a:rPr lang="en-US" dirty="0"/>
              <a:t> </a:t>
            </a:r>
            <a:r>
              <a:rPr lang="en-US" dirty="0" err="1"/>
              <a:t>հարցեր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863" y="1432560"/>
            <a:ext cx="8596312" cy="4800600"/>
          </a:xfrm>
        </p:spPr>
        <p:txBody>
          <a:bodyPr/>
          <a:lstStyle/>
          <a:p>
            <a:r>
              <a:rPr lang="hy-AM" sz="2000" dirty="0"/>
              <a:t>Օրինավորության մեխանիզմներ (ըստ օրենքի) Որքանո՞վ են առկա բիզնես հատվածում գործունեություն ծավալողների օրինավորությունը երաշխավորող մեխանիզմներ: </a:t>
            </a:r>
          </a:p>
          <a:p>
            <a:r>
              <a:rPr lang="hy-AM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Օրինավորության մեխանիզմներ (գործնականում) Որքանո՞վ է բիզնես հատվածում աշխատողների օրինավորությունը գործնականում երաշխավորված: 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y-AM" sz="2000" dirty="0"/>
              <a:t>Հակակոռուպցիոն քաղաքականության մեջ ներգրավվածությունը (ըստ օրենքի և գործնականում) Որքանո՞վ է բիզնես հատվածը ակտիվ հայրենական կառավարությանը հակակոռուպցիոն պայքարում ներգրավելու գործում: </a:t>
            </a:r>
          </a:p>
          <a:p>
            <a:r>
              <a:rPr lang="hy-AM" sz="2000" dirty="0"/>
              <a:t>Քաղաքացիական հասարակությունում ներգրավվածություն և աջակցություն (ըստ օրենքի և գործնականում) Որքանո՞վ է բիզնես հատվածը ներգրավված կամ աջակցում քաղաքացիական հասարակությանը կոռուպցիային դեմ պայքարում: </a:t>
            </a:r>
          </a:p>
          <a:p>
            <a:endParaRPr lang="hy-AM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Ի՞նչ</a:t>
            </a:r>
            <a:r>
              <a:rPr lang="en-US" dirty="0"/>
              <a:t> </a:t>
            </a:r>
            <a:r>
              <a:rPr lang="en-US" dirty="0" err="1"/>
              <a:t>տեղ</a:t>
            </a:r>
            <a:r>
              <a:rPr lang="en-US" dirty="0"/>
              <a:t> </a:t>
            </a:r>
            <a:r>
              <a:rPr lang="en-US" dirty="0" err="1"/>
              <a:t>ունի</a:t>
            </a:r>
            <a:r>
              <a:rPr lang="en-US" dirty="0"/>
              <a:t> </a:t>
            </a:r>
            <a:r>
              <a:rPr lang="en-US" dirty="0" err="1"/>
              <a:t>բիզնեսը</a:t>
            </a:r>
            <a:r>
              <a:rPr lang="en-US" dirty="0"/>
              <a:t> </a:t>
            </a:r>
            <a:r>
              <a:rPr lang="en-US" dirty="0" err="1"/>
              <a:t>այդ</a:t>
            </a:r>
            <a:r>
              <a:rPr lang="en-US" dirty="0"/>
              <a:t> </a:t>
            </a:r>
            <a:r>
              <a:rPr lang="en-US" dirty="0" err="1"/>
              <a:t>համակարգում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Փոխկապակցվածության</a:t>
            </a:r>
            <a:r>
              <a:rPr lang="en-US" dirty="0"/>
              <a:t> </a:t>
            </a:r>
            <a:r>
              <a:rPr lang="en-US" dirty="0" err="1"/>
              <a:t>ֆենոմենը</a:t>
            </a:r>
            <a:endParaRPr lang="en-US" dirty="0"/>
          </a:p>
          <a:p>
            <a:r>
              <a:rPr lang="en-US" dirty="0" err="1">
                <a:solidFill>
                  <a:schemeClr val="accent2"/>
                </a:solidFill>
              </a:rPr>
              <a:t>Կուսակցություններ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err="1">
                <a:solidFill>
                  <a:schemeClr val="accent2"/>
                </a:solidFill>
              </a:rPr>
              <a:t>Ընտրական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համակարգ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err="1">
                <a:solidFill>
                  <a:schemeClr val="accent2"/>
                </a:solidFill>
              </a:rPr>
              <a:t>Քաղաքացիական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հասարակություն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Իրավապահ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մարմիններ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Դատական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համակարգ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Քաղաքացիական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ծառայություն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Գործադիր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իշխանություն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97628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362</TotalTime>
  <Words>603</Words>
  <Application>Microsoft Office PowerPoint</Application>
  <PresentationFormat>Widescreen</PresentationFormat>
  <Paragraphs>75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Slide</vt:lpstr>
      <vt:lpstr>                                                         Օրինավորության ազգային համակարգի “Բիզնես” հենասյունը. Ինչպիսին է այն Հայաստանում  </vt:lpstr>
      <vt:lpstr>Օրինավորության ազգային համակարգ</vt:lpstr>
      <vt:lpstr>ՕԱՀ գնահատման տեխնիկան</vt:lpstr>
      <vt:lpstr>Ցուցիչների աղյուսակ</vt:lpstr>
      <vt:lpstr>ՕԱՀ գնահատման տեխնիկան</vt:lpstr>
      <vt:lpstr>Ցուցիչների գնահատման հարցեր</vt:lpstr>
      <vt:lpstr>Ցուցիչների գնահատման հարցեր</vt:lpstr>
      <vt:lpstr>Ցուցիչների գնահատման հարցեր</vt:lpstr>
      <vt:lpstr>Ի՞նչ տեղ ունի բիզնեսը այդ համակարգում</vt:lpstr>
      <vt:lpstr>Ի՞նչ է անհրաժեշտ </vt:lpstr>
      <vt:lpstr>Ի՞նչ է անհրաժեշտ</vt:lpstr>
      <vt:lpstr>Առաջնահերթ քայլեր</vt:lpstr>
      <vt:lpstr>ՇՆՈՐՀԱԿԱԼՈՒԹՅՈՒՆ ՈՒՇԱԴՐՈՒԹՅԱՆ ՀԱՄԱՐ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Sargis-PC</dc:creator>
  <cp:lastModifiedBy>info@transparency.am</cp:lastModifiedBy>
  <cp:revision>16</cp:revision>
  <dcterms:created xsi:type="dcterms:W3CDTF">2015-07-28T21:50:19Z</dcterms:created>
  <dcterms:modified xsi:type="dcterms:W3CDTF">2018-06-19T11:42:14Z</dcterms:modified>
</cp:coreProperties>
</file>