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556500" cy="5334000"/>
  <p:notesSz cx="7556500" cy="533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52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32C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32C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32C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8808" y="298945"/>
            <a:ext cx="5725233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32C6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300" y="921182"/>
            <a:ext cx="6868248" cy="1623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easury.govt.nz/budget/2014/execsumm" TargetMode="External"/><Relationship Id="rId4" Type="http://schemas.openxmlformats.org/officeDocument/2006/relationships/hyperlink" Target="http://purl.oclc.org/nzt/b-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www.treasury.govt.nz/budget/ap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reativecommons.org/licenses/by/3.0/nz/" TargetMode="External"/><Relationship Id="rId5" Type="http://schemas.openxmlformats.org/officeDocument/2006/relationships/hyperlink" Target="http://www.budget.govt.nz/" TargetMode="External"/><Relationship Id="rId4" Type="http://schemas.openxmlformats.org/officeDocument/2006/relationships/hyperlink" Target="http://www.treasury.govt.n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05"/>
            <a:ext cx="7556500" cy="5321300"/>
          </a:xfrm>
          <a:custGeom>
            <a:avLst/>
            <a:gdLst/>
            <a:ahLst/>
            <a:cxnLst/>
            <a:rect l="l" t="t" r="r" b="b"/>
            <a:pathLst>
              <a:path w="7556500" h="5321300">
                <a:moveTo>
                  <a:pt x="0" y="5321300"/>
                </a:moveTo>
                <a:lnTo>
                  <a:pt x="7556500" y="5321300"/>
                </a:lnTo>
                <a:lnTo>
                  <a:pt x="7556500" y="0"/>
                </a:lnTo>
                <a:lnTo>
                  <a:pt x="0" y="0"/>
                </a:lnTo>
                <a:lnTo>
                  <a:pt x="0" y="532130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5460" y="4503655"/>
            <a:ext cx="1362429" cy="133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7299" y="1666761"/>
            <a:ext cx="3048000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120" dirty="0">
                <a:solidFill>
                  <a:srgbClr val="FFFFFF"/>
                </a:solidFill>
                <a:latin typeface="Trebuchet MS"/>
                <a:cs typeface="Trebuchet MS"/>
              </a:rPr>
              <a:t>Executive</a:t>
            </a:r>
            <a:r>
              <a:rPr sz="29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900" spc="-35" dirty="0">
                <a:solidFill>
                  <a:srgbClr val="FFFFFF"/>
                </a:solidFill>
                <a:latin typeface="Trebuchet MS"/>
                <a:cs typeface="Trebuchet MS"/>
              </a:rPr>
              <a:t>Summary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2760" y="4277829"/>
            <a:ext cx="49218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Embargo: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Contents not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for communication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in any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before 2:00pm on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Thursday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15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9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2014.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0732" y="488238"/>
            <a:ext cx="1137203" cy="10477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87299" y="2255050"/>
            <a:ext cx="4249420" cy="1360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i="1" spc="-15" dirty="0">
                <a:solidFill>
                  <a:srgbClr val="BFBCCE"/>
                </a:solidFill>
                <a:latin typeface="Trebuchet MS"/>
                <a:cs typeface="Trebuchet MS"/>
              </a:rPr>
              <a:t>Managing</a:t>
            </a:r>
            <a:r>
              <a:rPr sz="2300" i="1" spc="-295" dirty="0">
                <a:solidFill>
                  <a:srgbClr val="BFBCCE"/>
                </a:solidFill>
                <a:latin typeface="Trebuchet MS"/>
                <a:cs typeface="Trebuchet MS"/>
              </a:rPr>
              <a:t> </a:t>
            </a:r>
            <a:r>
              <a:rPr sz="2300" i="1" spc="-10" dirty="0">
                <a:solidFill>
                  <a:srgbClr val="BFBCCE"/>
                </a:solidFill>
                <a:latin typeface="Trebuchet MS"/>
                <a:cs typeface="Trebuchet MS"/>
              </a:rPr>
              <a:t>a</a:t>
            </a:r>
            <a:r>
              <a:rPr sz="2300" i="1" spc="-295" dirty="0">
                <a:solidFill>
                  <a:srgbClr val="BFBCCE"/>
                </a:solidFill>
                <a:latin typeface="Trebuchet MS"/>
                <a:cs typeface="Trebuchet MS"/>
              </a:rPr>
              <a:t> </a:t>
            </a:r>
            <a:r>
              <a:rPr sz="2300" i="1" spc="-95" dirty="0">
                <a:solidFill>
                  <a:srgbClr val="BFBCCE"/>
                </a:solidFill>
                <a:latin typeface="Trebuchet MS"/>
                <a:cs typeface="Trebuchet MS"/>
              </a:rPr>
              <a:t>Growing</a:t>
            </a:r>
            <a:r>
              <a:rPr sz="2300" i="1" spc="-295" dirty="0">
                <a:solidFill>
                  <a:srgbClr val="BFBCCE"/>
                </a:solidFill>
                <a:latin typeface="Trebuchet MS"/>
                <a:cs typeface="Trebuchet MS"/>
              </a:rPr>
              <a:t> </a:t>
            </a:r>
            <a:r>
              <a:rPr sz="2300" i="1" spc="-80" dirty="0">
                <a:solidFill>
                  <a:srgbClr val="BFBCCE"/>
                </a:solidFill>
                <a:latin typeface="Trebuchet MS"/>
                <a:cs typeface="Trebuchet MS"/>
              </a:rPr>
              <a:t>Economy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spc="50" dirty="0">
                <a:solidFill>
                  <a:srgbClr val="FFFFFF"/>
                </a:solidFill>
                <a:latin typeface="Trebuchet MS"/>
                <a:cs typeface="Trebuchet MS"/>
              </a:rPr>
              <a:t>Hon </a:t>
            </a:r>
            <a:r>
              <a:rPr sz="2100" spc="-60" dirty="0">
                <a:solidFill>
                  <a:srgbClr val="FFFFFF"/>
                </a:solidFill>
                <a:latin typeface="Trebuchet MS"/>
                <a:cs typeface="Trebuchet MS"/>
              </a:rPr>
              <a:t>Bill </a:t>
            </a:r>
            <a:r>
              <a:rPr sz="2100" spc="-15" dirty="0">
                <a:solidFill>
                  <a:srgbClr val="FFFFFF"/>
                </a:solidFill>
                <a:latin typeface="Trebuchet MS"/>
                <a:cs typeface="Trebuchet MS"/>
              </a:rPr>
              <a:t>English, </a:t>
            </a:r>
            <a:r>
              <a:rPr sz="2100" spc="5" dirty="0">
                <a:solidFill>
                  <a:srgbClr val="FFFFFF"/>
                </a:solidFill>
                <a:latin typeface="Trebuchet MS"/>
                <a:cs typeface="Trebuchet MS"/>
              </a:rPr>
              <a:t>Minister </a:t>
            </a:r>
            <a:r>
              <a:rPr sz="2100" spc="-4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100" spc="-3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100" spc="-20" dirty="0">
                <a:solidFill>
                  <a:srgbClr val="FFFFFF"/>
                </a:solidFill>
                <a:latin typeface="Trebuchet MS"/>
                <a:cs typeface="Trebuchet MS"/>
              </a:rPr>
              <a:t>Finance</a:t>
            </a:r>
            <a:endParaRPr sz="2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900" spc="-25" dirty="0">
                <a:solidFill>
                  <a:srgbClr val="BFBCCE"/>
                </a:solidFill>
                <a:latin typeface="Trebuchet MS"/>
                <a:cs typeface="Trebuchet MS"/>
              </a:rPr>
              <a:t>15 </a:t>
            </a:r>
            <a:r>
              <a:rPr sz="1900" spc="15" dirty="0">
                <a:solidFill>
                  <a:srgbClr val="BFBCCE"/>
                </a:solidFill>
                <a:latin typeface="Trebuchet MS"/>
                <a:cs typeface="Trebuchet MS"/>
              </a:rPr>
              <a:t>May</a:t>
            </a:r>
            <a:r>
              <a:rPr sz="1900" spc="-320" dirty="0">
                <a:solidFill>
                  <a:srgbClr val="BFBCCE"/>
                </a:solidFill>
                <a:latin typeface="Trebuchet MS"/>
                <a:cs typeface="Trebuchet MS"/>
              </a:rPr>
              <a:t> </a:t>
            </a:r>
            <a:r>
              <a:rPr sz="1900" spc="-15" dirty="0">
                <a:solidFill>
                  <a:srgbClr val="BFBCCE"/>
                </a:solidFill>
                <a:latin typeface="Trebuchet MS"/>
                <a:cs typeface="Trebuchet MS"/>
              </a:rPr>
              <a:t>2014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2760" y="4781581"/>
            <a:ext cx="54959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ISBN: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978-­0-­478-­42175-­0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(Online) </a:t>
            </a:r>
            <a:r>
              <a:rPr sz="600" spc="-45" dirty="0">
                <a:solidFill>
                  <a:srgbClr val="FFFFFF"/>
                </a:solidFill>
                <a:latin typeface="Arial"/>
                <a:cs typeface="Arial"/>
              </a:rPr>
              <a:t>978-­0-­478-­42174-­3 </a:t>
            </a:r>
            <a:r>
              <a:rPr sz="600" dirty="0">
                <a:solidFill>
                  <a:srgbClr val="FFFFFF"/>
                </a:solidFill>
                <a:latin typeface="Arial"/>
                <a:cs typeface="Arial"/>
              </a:rPr>
              <a:t>(Print), PURL: </a:t>
            </a:r>
            <a:r>
              <a:rPr sz="600" spc="-1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http://purl.oclc.org/nzt/b-­1656,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</a:rPr>
              <a:t>Treasury URL:</a:t>
            </a:r>
            <a:r>
              <a:rPr sz="6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www.treasury.govt.nz/budget/2014/execsumm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97639" y="1084135"/>
            <a:ext cx="1362710" cy="354965"/>
          </a:xfrm>
          <a:custGeom>
            <a:avLst/>
            <a:gdLst/>
            <a:ahLst/>
            <a:cxnLst/>
            <a:rect l="l" t="t" r="r" b="b"/>
            <a:pathLst>
              <a:path w="1362709" h="354965">
                <a:moveTo>
                  <a:pt x="84200" y="4165"/>
                </a:moveTo>
                <a:lnTo>
                  <a:pt x="0" y="4165"/>
                </a:lnTo>
                <a:lnTo>
                  <a:pt x="0" y="350570"/>
                </a:lnTo>
                <a:lnTo>
                  <a:pt x="92557" y="350570"/>
                </a:lnTo>
                <a:lnTo>
                  <a:pt x="118415" y="349266"/>
                </a:lnTo>
                <a:lnTo>
                  <a:pt x="158121" y="338831"/>
                </a:lnTo>
                <a:lnTo>
                  <a:pt x="185169" y="311531"/>
                </a:lnTo>
                <a:lnTo>
                  <a:pt x="47383" y="311531"/>
                </a:lnTo>
                <a:lnTo>
                  <a:pt x="47383" y="192963"/>
                </a:lnTo>
                <a:lnTo>
                  <a:pt x="174810" y="192963"/>
                </a:lnTo>
                <a:lnTo>
                  <a:pt x="171856" y="189763"/>
                </a:lnTo>
                <a:lnTo>
                  <a:pt x="163211" y="184134"/>
                </a:lnTo>
                <a:lnTo>
                  <a:pt x="152515" y="179516"/>
                </a:lnTo>
                <a:lnTo>
                  <a:pt x="139764" y="175909"/>
                </a:lnTo>
                <a:lnTo>
                  <a:pt x="124955" y="173316"/>
                </a:lnTo>
                <a:lnTo>
                  <a:pt x="136897" y="170523"/>
                </a:lnTo>
                <a:lnTo>
                  <a:pt x="147424" y="166811"/>
                </a:lnTo>
                <a:lnTo>
                  <a:pt x="156537" y="162179"/>
                </a:lnTo>
                <a:lnTo>
                  <a:pt x="164236" y="156629"/>
                </a:lnTo>
                <a:lnTo>
                  <a:pt x="166591" y="153924"/>
                </a:lnTo>
                <a:lnTo>
                  <a:pt x="47383" y="153924"/>
                </a:lnTo>
                <a:lnTo>
                  <a:pt x="47383" y="43205"/>
                </a:lnTo>
                <a:lnTo>
                  <a:pt x="175682" y="43205"/>
                </a:lnTo>
                <a:lnTo>
                  <a:pt x="172669" y="37470"/>
                </a:lnTo>
                <a:lnTo>
                  <a:pt x="161658" y="25400"/>
                </a:lnTo>
                <a:lnTo>
                  <a:pt x="147380" y="16113"/>
                </a:lnTo>
                <a:lnTo>
                  <a:pt x="129711" y="9477"/>
                </a:lnTo>
                <a:lnTo>
                  <a:pt x="108651" y="5493"/>
                </a:lnTo>
                <a:lnTo>
                  <a:pt x="84200" y="4165"/>
                </a:lnTo>
                <a:close/>
              </a:path>
              <a:path w="1362709" h="354965">
                <a:moveTo>
                  <a:pt x="174810" y="192963"/>
                </a:moveTo>
                <a:lnTo>
                  <a:pt x="87642" y="192963"/>
                </a:lnTo>
                <a:lnTo>
                  <a:pt x="103104" y="193768"/>
                </a:lnTo>
                <a:lnTo>
                  <a:pt x="116093" y="196183"/>
                </a:lnTo>
                <a:lnTo>
                  <a:pt x="144876" y="223369"/>
                </a:lnTo>
                <a:lnTo>
                  <a:pt x="148285" y="250164"/>
                </a:lnTo>
                <a:lnTo>
                  <a:pt x="148285" y="251879"/>
                </a:lnTo>
                <a:lnTo>
                  <a:pt x="140896" y="289442"/>
                </a:lnTo>
                <a:lnTo>
                  <a:pt x="106264" y="310657"/>
                </a:lnTo>
                <a:lnTo>
                  <a:pt x="92557" y="311531"/>
                </a:lnTo>
                <a:lnTo>
                  <a:pt x="185169" y="311531"/>
                </a:lnTo>
                <a:lnTo>
                  <a:pt x="189744" y="301844"/>
                </a:lnTo>
                <a:lnTo>
                  <a:pt x="194187" y="282663"/>
                </a:lnTo>
                <a:lnTo>
                  <a:pt x="195668" y="259981"/>
                </a:lnTo>
                <a:lnTo>
                  <a:pt x="195668" y="258267"/>
                </a:lnTo>
                <a:lnTo>
                  <a:pt x="194178" y="235297"/>
                </a:lnTo>
                <a:lnTo>
                  <a:pt x="189711" y="216223"/>
                </a:lnTo>
                <a:lnTo>
                  <a:pt x="182269" y="201045"/>
                </a:lnTo>
                <a:lnTo>
                  <a:pt x="174810" y="192963"/>
                </a:lnTo>
                <a:close/>
              </a:path>
              <a:path w="1362709" h="354965">
                <a:moveTo>
                  <a:pt x="175682" y="43205"/>
                </a:moveTo>
                <a:lnTo>
                  <a:pt x="84200" y="43205"/>
                </a:lnTo>
                <a:lnTo>
                  <a:pt x="97397" y="44058"/>
                </a:lnTo>
                <a:lnTo>
                  <a:pt x="108754" y="46616"/>
                </a:lnTo>
                <a:lnTo>
                  <a:pt x="136067" y="74174"/>
                </a:lnTo>
                <a:lnTo>
                  <a:pt x="139446" y="98806"/>
                </a:lnTo>
                <a:lnTo>
                  <a:pt x="139446" y="100533"/>
                </a:lnTo>
                <a:lnTo>
                  <a:pt x="127292" y="141376"/>
                </a:lnTo>
                <a:lnTo>
                  <a:pt x="87642" y="153924"/>
                </a:lnTo>
                <a:lnTo>
                  <a:pt x="166591" y="153924"/>
                </a:lnTo>
                <a:lnTo>
                  <a:pt x="174120" y="145273"/>
                </a:lnTo>
                <a:lnTo>
                  <a:pt x="181181" y="130848"/>
                </a:lnTo>
                <a:lnTo>
                  <a:pt x="185417" y="113355"/>
                </a:lnTo>
                <a:lnTo>
                  <a:pt x="186829" y="92798"/>
                </a:lnTo>
                <a:lnTo>
                  <a:pt x="186829" y="91071"/>
                </a:lnTo>
                <a:lnTo>
                  <a:pt x="185255" y="70307"/>
                </a:lnTo>
                <a:lnTo>
                  <a:pt x="180535" y="52439"/>
                </a:lnTo>
                <a:lnTo>
                  <a:pt x="175682" y="43205"/>
                </a:lnTo>
                <a:close/>
              </a:path>
              <a:path w="1362709" h="354965">
                <a:moveTo>
                  <a:pt x="282219" y="4165"/>
                </a:moveTo>
                <a:lnTo>
                  <a:pt x="234835" y="4165"/>
                </a:lnTo>
                <a:lnTo>
                  <a:pt x="234835" y="262686"/>
                </a:lnTo>
                <a:lnTo>
                  <a:pt x="240882" y="303037"/>
                </a:lnTo>
                <a:lnTo>
                  <a:pt x="272632" y="341831"/>
                </a:lnTo>
                <a:lnTo>
                  <a:pt x="309031" y="353313"/>
                </a:lnTo>
                <a:lnTo>
                  <a:pt x="331812" y="354749"/>
                </a:lnTo>
                <a:lnTo>
                  <a:pt x="354479" y="353313"/>
                </a:lnTo>
                <a:lnTo>
                  <a:pt x="404355" y="331787"/>
                </a:lnTo>
                <a:lnTo>
                  <a:pt x="416201" y="316204"/>
                </a:lnTo>
                <a:lnTo>
                  <a:pt x="331812" y="316204"/>
                </a:lnTo>
                <a:lnTo>
                  <a:pt x="319790" y="315206"/>
                </a:lnTo>
                <a:lnTo>
                  <a:pt x="288911" y="291099"/>
                </a:lnTo>
                <a:lnTo>
                  <a:pt x="282219" y="249669"/>
                </a:lnTo>
                <a:lnTo>
                  <a:pt x="282219" y="4165"/>
                </a:lnTo>
                <a:close/>
              </a:path>
              <a:path w="1362709" h="354965">
                <a:moveTo>
                  <a:pt x="428536" y="4165"/>
                </a:moveTo>
                <a:lnTo>
                  <a:pt x="381152" y="4165"/>
                </a:lnTo>
                <a:lnTo>
                  <a:pt x="381152" y="249669"/>
                </a:lnTo>
                <a:lnTo>
                  <a:pt x="380431" y="266111"/>
                </a:lnTo>
                <a:lnTo>
                  <a:pt x="362929" y="307433"/>
                </a:lnTo>
                <a:lnTo>
                  <a:pt x="331812" y="316204"/>
                </a:lnTo>
                <a:lnTo>
                  <a:pt x="416201" y="316204"/>
                </a:lnTo>
                <a:lnTo>
                  <a:pt x="422489" y="303037"/>
                </a:lnTo>
                <a:lnTo>
                  <a:pt x="427024" y="284313"/>
                </a:lnTo>
                <a:lnTo>
                  <a:pt x="428536" y="262686"/>
                </a:lnTo>
                <a:lnTo>
                  <a:pt x="428536" y="4165"/>
                </a:lnTo>
                <a:close/>
              </a:path>
              <a:path w="1362709" h="354965">
                <a:moveTo>
                  <a:pt x="563702" y="4165"/>
                </a:moveTo>
                <a:lnTo>
                  <a:pt x="479247" y="4165"/>
                </a:lnTo>
                <a:lnTo>
                  <a:pt x="479247" y="350570"/>
                </a:lnTo>
                <a:lnTo>
                  <a:pt x="589965" y="350570"/>
                </a:lnTo>
                <a:lnTo>
                  <a:pt x="611432" y="348968"/>
                </a:lnTo>
                <a:lnTo>
                  <a:pt x="629677" y="344158"/>
                </a:lnTo>
                <a:lnTo>
                  <a:pt x="644699" y="336142"/>
                </a:lnTo>
                <a:lnTo>
                  <a:pt x="656501" y="324916"/>
                </a:lnTo>
                <a:lnTo>
                  <a:pt x="664543" y="311531"/>
                </a:lnTo>
                <a:lnTo>
                  <a:pt x="526630" y="311531"/>
                </a:lnTo>
                <a:lnTo>
                  <a:pt x="526630" y="43205"/>
                </a:lnTo>
                <a:lnTo>
                  <a:pt x="662388" y="43205"/>
                </a:lnTo>
                <a:lnTo>
                  <a:pt x="661891" y="42148"/>
                </a:lnTo>
                <a:lnTo>
                  <a:pt x="650239" y="28232"/>
                </a:lnTo>
                <a:lnTo>
                  <a:pt x="634843" y="17704"/>
                </a:lnTo>
                <a:lnTo>
                  <a:pt x="615286" y="10183"/>
                </a:lnTo>
                <a:lnTo>
                  <a:pt x="591571" y="5670"/>
                </a:lnTo>
                <a:lnTo>
                  <a:pt x="563702" y="4165"/>
                </a:lnTo>
                <a:close/>
              </a:path>
              <a:path w="1362709" h="354965">
                <a:moveTo>
                  <a:pt x="662388" y="43205"/>
                </a:moveTo>
                <a:lnTo>
                  <a:pt x="569595" y="43205"/>
                </a:lnTo>
                <a:lnTo>
                  <a:pt x="585127" y="44086"/>
                </a:lnTo>
                <a:lnTo>
                  <a:pt x="598100" y="46731"/>
                </a:lnTo>
                <a:lnTo>
                  <a:pt x="626214" y="76871"/>
                </a:lnTo>
                <a:lnTo>
                  <a:pt x="629500" y="242303"/>
                </a:lnTo>
                <a:lnTo>
                  <a:pt x="628748" y="260224"/>
                </a:lnTo>
                <a:lnTo>
                  <a:pt x="610284" y="302974"/>
                </a:lnTo>
                <a:lnTo>
                  <a:pt x="574751" y="311531"/>
                </a:lnTo>
                <a:lnTo>
                  <a:pt x="664543" y="311531"/>
                </a:lnTo>
                <a:lnTo>
                  <a:pt x="675598" y="268413"/>
                </a:lnTo>
                <a:lnTo>
                  <a:pt x="676871" y="106540"/>
                </a:lnTo>
                <a:lnTo>
                  <a:pt x="675207" y="81301"/>
                </a:lnTo>
                <a:lnTo>
                  <a:pt x="670213" y="59837"/>
                </a:lnTo>
                <a:lnTo>
                  <a:pt x="662388" y="43205"/>
                </a:lnTo>
                <a:close/>
              </a:path>
              <a:path w="1362709" h="354965">
                <a:moveTo>
                  <a:pt x="828357" y="0"/>
                </a:moveTo>
                <a:lnTo>
                  <a:pt x="782085" y="6475"/>
                </a:lnTo>
                <a:lnTo>
                  <a:pt x="740367" y="40880"/>
                </a:lnTo>
                <a:lnTo>
                  <a:pt x="728461" y="83043"/>
                </a:lnTo>
                <a:lnTo>
                  <a:pt x="726973" y="110223"/>
                </a:lnTo>
                <a:lnTo>
                  <a:pt x="727006" y="238620"/>
                </a:lnTo>
                <a:lnTo>
                  <a:pt x="732432" y="294074"/>
                </a:lnTo>
                <a:lnTo>
                  <a:pt x="748817" y="329577"/>
                </a:lnTo>
                <a:lnTo>
                  <a:pt x="801754" y="353175"/>
                </a:lnTo>
                <a:lnTo>
                  <a:pt x="828357" y="354749"/>
                </a:lnTo>
                <a:lnTo>
                  <a:pt x="857251" y="353644"/>
                </a:lnTo>
                <a:lnTo>
                  <a:pt x="882800" y="350575"/>
                </a:lnTo>
                <a:lnTo>
                  <a:pt x="905004" y="345542"/>
                </a:lnTo>
                <a:lnTo>
                  <a:pt x="923861" y="338543"/>
                </a:lnTo>
                <a:lnTo>
                  <a:pt x="923861" y="315709"/>
                </a:lnTo>
                <a:lnTo>
                  <a:pt x="828357" y="315709"/>
                </a:lnTo>
                <a:lnTo>
                  <a:pt x="814203" y="314673"/>
                </a:lnTo>
                <a:lnTo>
                  <a:pt x="780907" y="289139"/>
                </a:lnTo>
                <a:lnTo>
                  <a:pt x="774344" y="238620"/>
                </a:lnTo>
                <a:lnTo>
                  <a:pt x="774377" y="110223"/>
                </a:lnTo>
                <a:lnTo>
                  <a:pt x="781459" y="65757"/>
                </a:lnTo>
                <a:lnTo>
                  <a:pt x="815000" y="40086"/>
                </a:lnTo>
                <a:lnTo>
                  <a:pt x="828357" y="39027"/>
                </a:lnTo>
                <a:lnTo>
                  <a:pt x="913740" y="39027"/>
                </a:lnTo>
                <a:lnTo>
                  <a:pt x="911640" y="34350"/>
                </a:lnTo>
                <a:lnTo>
                  <a:pt x="901649" y="21844"/>
                </a:lnTo>
                <a:lnTo>
                  <a:pt x="888454" y="12285"/>
                </a:lnTo>
                <a:lnTo>
                  <a:pt x="871842" y="5459"/>
                </a:lnTo>
                <a:lnTo>
                  <a:pt x="851810" y="1364"/>
                </a:lnTo>
                <a:lnTo>
                  <a:pt x="828357" y="0"/>
                </a:lnTo>
                <a:close/>
              </a:path>
              <a:path w="1362709" h="354965">
                <a:moveTo>
                  <a:pt x="923861" y="166941"/>
                </a:moveTo>
                <a:lnTo>
                  <a:pt x="823455" y="166941"/>
                </a:lnTo>
                <a:lnTo>
                  <a:pt x="823455" y="205968"/>
                </a:lnTo>
                <a:lnTo>
                  <a:pt x="876477" y="205968"/>
                </a:lnTo>
                <a:lnTo>
                  <a:pt x="876477" y="307606"/>
                </a:lnTo>
                <a:lnTo>
                  <a:pt x="865555" y="311062"/>
                </a:lnTo>
                <a:lnTo>
                  <a:pt x="853894" y="313563"/>
                </a:lnTo>
                <a:lnTo>
                  <a:pt x="841494" y="315111"/>
                </a:lnTo>
                <a:lnTo>
                  <a:pt x="828357" y="315709"/>
                </a:lnTo>
                <a:lnTo>
                  <a:pt x="923861" y="315709"/>
                </a:lnTo>
                <a:lnTo>
                  <a:pt x="923861" y="166941"/>
                </a:lnTo>
                <a:close/>
              </a:path>
              <a:path w="1362709" h="354965">
                <a:moveTo>
                  <a:pt x="913740" y="39027"/>
                </a:moveTo>
                <a:lnTo>
                  <a:pt x="828357" y="39027"/>
                </a:lnTo>
                <a:lnTo>
                  <a:pt x="840349" y="39786"/>
                </a:lnTo>
                <a:lnTo>
                  <a:pt x="850547" y="42065"/>
                </a:lnTo>
                <a:lnTo>
                  <a:pt x="875980" y="78043"/>
                </a:lnTo>
                <a:lnTo>
                  <a:pt x="876477" y="90830"/>
                </a:lnTo>
                <a:lnTo>
                  <a:pt x="876477" y="101142"/>
                </a:lnTo>
                <a:lnTo>
                  <a:pt x="923861" y="101142"/>
                </a:lnTo>
                <a:lnTo>
                  <a:pt x="923861" y="90830"/>
                </a:lnTo>
                <a:lnTo>
                  <a:pt x="922750" y="68844"/>
                </a:lnTo>
                <a:lnTo>
                  <a:pt x="918675" y="50017"/>
                </a:lnTo>
                <a:lnTo>
                  <a:pt x="913740" y="39027"/>
                </a:lnTo>
                <a:close/>
              </a:path>
              <a:path w="1362709" h="354965">
                <a:moveTo>
                  <a:pt x="1127023" y="4165"/>
                </a:moveTo>
                <a:lnTo>
                  <a:pt x="971867" y="4165"/>
                </a:lnTo>
                <a:lnTo>
                  <a:pt x="971867" y="350570"/>
                </a:lnTo>
                <a:lnTo>
                  <a:pt x="1130223" y="350570"/>
                </a:lnTo>
                <a:lnTo>
                  <a:pt x="1130223" y="311531"/>
                </a:lnTo>
                <a:lnTo>
                  <a:pt x="1019251" y="311531"/>
                </a:lnTo>
                <a:lnTo>
                  <a:pt x="1019251" y="191973"/>
                </a:lnTo>
                <a:lnTo>
                  <a:pt x="1120648" y="191973"/>
                </a:lnTo>
                <a:lnTo>
                  <a:pt x="1120648" y="152946"/>
                </a:lnTo>
                <a:lnTo>
                  <a:pt x="1019251" y="152946"/>
                </a:lnTo>
                <a:lnTo>
                  <a:pt x="1019251" y="43205"/>
                </a:lnTo>
                <a:lnTo>
                  <a:pt x="1127023" y="43205"/>
                </a:lnTo>
                <a:lnTo>
                  <a:pt x="1127023" y="4165"/>
                </a:lnTo>
                <a:close/>
              </a:path>
              <a:path w="1362709" h="354965">
                <a:moveTo>
                  <a:pt x="1282572" y="43205"/>
                </a:moveTo>
                <a:lnTo>
                  <a:pt x="1235189" y="43205"/>
                </a:lnTo>
                <a:lnTo>
                  <a:pt x="1235189" y="350570"/>
                </a:lnTo>
                <a:lnTo>
                  <a:pt x="1282572" y="350570"/>
                </a:lnTo>
                <a:lnTo>
                  <a:pt x="1282572" y="43205"/>
                </a:lnTo>
                <a:close/>
              </a:path>
              <a:path w="1362709" h="354965">
                <a:moveTo>
                  <a:pt x="1362354" y="4165"/>
                </a:moveTo>
                <a:lnTo>
                  <a:pt x="1155395" y="4165"/>
                </a:lnTo>
                <a:lnTo>
                  <a:pt x="1155395" y="43205"/>
                </a:lnTo>
                <a:lnTo>
                  <a:pt x="1362354" y="43205"/>
                </a:lnTo>
                <a:lnTo>
                  <a:pt x="1362354" y="41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89154" y="762558"/>
            <a:ext cx="471170" cy="265430"/>
          </a:xfrm>
          <a:custGeom>
            <a:avLst/>
            <a:gdLst/>
            <a:ahLst/>
            <a:cxnLst/>
            <a:rect l="l" t="t" r="r" b="b"/>
            <a:pathLst>
              <a:path w="471170" h="265430">
                <a:moveTo>
                  <a:pt x="97366" y="32969"/>
                </a:moveTo>
                <a:lnTo>
                  <a:pt x="54673" y="32969"/>
                </a:lnTo>
                <a:lnTo>
                  <a:pt x="58623" y="34594"/>
                </a:lnTo>
                <a:lnTo>
                  <a:pt x="65087" y="41147"/>
                </a:lnTo>
                <a:lnTo>
                  <a:pt x="66700" y="44996"/>
                </a:lnTo>
                <a:lnTo>
                  <a:pt x="66727" y="76517"/>
                </a:lnTo>
                <a:lnTo>
                  <a:pt x="66954" y="79794"/>
                </a:lnTo>
                <a:lnTo>
                  <a:pt x="46842" y="119635"/>
                </a:lnTo>
                <a:lnTo>
                  <a:pt x="33540" y="135369"/>
                </a:lnTo>
                <a:lnTo>
                  <a:pt x="26598" y="144080"/>
                </a:lnTo>
                <a:lnTo>
                  <a:pt x="4549" y="179618"/>
                </a:lnTo>
                <a:lnTo>
                  <a:pt x="0" y="263283"/>
                </a:lnTo>
                <a:lnTo>
                  <a:pt x="99656" y="263283"/>
                </a:lnTo>
                <a:lnTo>
                  <a:pt x="99656" y="229539"/>
                </a:lnTo>
                <a:lnTo>
                  <a:pt x="33743" y="229539"/>
                </a:lnTo>
                <a:lnTo>
                  <a:pt x="33791" y="216279"/>
                </a:lnTo>
                <a:lnTo>
                  <a:pt x="39585" y="186778"/>
                </a:lnTo>
                <a:lnTo>
                  <a:pt x="40627" y="184416"/>
                </a:lnTo>
                <a:lnTo>
                  <a:pt x="66190" y="150972"/>
                </a:lnTo>
                <a:lnTo>
                  <a:pt x="78036" y="135938"/>
                </a:lnTo>
                <a:lnTo>
                  <a:pt x="97713" y="99669"/>
                </a:lnTo>
                <a:lnTo>
                  <a:pt x="100444" y="67881"/>
                </a:lnTo>
                <a:lnTo>
                  <a:pt x="100444" y="50228"/>
                </a:lnTo>
                <a:lnTo>
                  <a:pt x="99524" y="40213"/>
                </a:lnTo>
                <a:lnTo>
                  <a:pt x="97366" y="32969"/>
                </a:lnTo>
                <a:close/>
              </a:path>
              <a:path w="471170" h="265430">
                <a:moveTo>
                  <a:pt x="50215" y="0"/>
                </a:moveTo>
                <a:lnTo>
                  <a:pt x="14706" y="14719"/>
                </a:lnTo>
                <a:lnTo>
                  <a:pt x="0" y="50228"/>
                </a:lnTo>
                <a:lnTo>
                  <a:pt x="0" y="76517"/>
                </a:lnTo>
                <a:lnTo>
                  <a:pt x="33743" y="76517"/>
                </a:lnTo>
                <a:lnTo>
                  <a:pt x="33743" y="44996"/>
                </a:lnTo>
                <a:lnTo>
                  <a:pt x="35356" y="41147"/>
                </a:lnTo>
                <a:lnTo>
                  <a:pt x="41808" y="34594"/>
                </a:lnTo>
                <a:lnTo>
                  <a:pt x="45631" y="32969"/>
                </a:lnTo>
                <a:lnTo>
                  <a:pt x="97366" y="32969"/>
                </a:lnTo>
                <a:lnTo>
                  <a:pt x="96766" y="30954"/>
                </a:lnTo>
                <a:lnTo>
                  <a:pt x="69494" y="3683"/>
                </a:lnTo>
                <a:lnTo>
                  <a:pt x="60236" y="921"/>
                </a:lnTo>
                <a:lnTo>
                  <a:pt x="50215" y="0"/>
                </a:lnTo>
                <a:close/>
              </a:path>
              <a:path w="471170" h="265430">
                <a:moveTo>
                  <a:pt x="173228" y="0"/>
                </a:moveTo>
                <a:lnTo>
                  <a:pt x="137579" y="14719"/>
                </a:lnTo>
                <a:lnTo>
                  <a:pt x="122809" y="50228"/>
                </a:lnTo>
                <a:lnTo>
                  <a:pt x="122809" y="215023"/>
                </a:lnTo>
                <a:lnTo>
                  <a:pt x="137909" y="250532"/>
                </a:lnTo>
                <a:lnTo>
                  <a:pt x="173812" y="265252"/>
                </a:lnTo>
                <a:lnTo>
                  <a:pt x="183820" y="264332"/>
                </a:lnTo>
                <a:lnTo>
                  <a:pt x="215481" y="242798"/>
                </a:lnTo>
                <a:lnTo>
                  <a:pt x="220607" y="232295"/>
                </a:lnTo>
                <a:lnTo>
                  <a:pt x="168579" y="232295"/>
                </a:lnTo>
                <a:lnTo>
                  <a:pt x="164731" y="230657"/>
                </a:lnTo>
                <a:lnTo>
                  <a:pt x="158178" y="224116"/>
                </a:lnTo>
                <a:lnTo>
                  <a:pt x="156552" y="220268"/>
                </a:lnTo>
                <a:lnTo>
                  <a:pt x="156552" y="44996"/>
                </a:lnTo>
                <a:lnTo>
                  <a:pt x="158178" y="41147"/>
                </a:lnTo>
                <a:lnTo>
                  <a:pt x="164731" y="34594"/>
                </a:lnTo>
                <a:lnTo>
                  <a:pt x="168579" y="32969"/>
                </a:lnTo>
                <a:lnTo>
                  <a:pt x="220555" y="32969"/>
                </a:lnTo>
                <a:lnTo>
                  <a:pt x="219952" y="30954"/>
                </a:lnTo>
                <a:lnTo>
                  <a:pt x="192581" y="3683"/>
                </a:lnTo>
                <a:lnTo>
                  <a:pt x="183286" y="921"/>
                </a:lnTo>
                <a:lnTo>
                  <a:pt x="173228" y="0"/>
                </a:lnTo>
                <a:close/>
              </a:path>
              <a:path w="471170" h="265430">
                <a:moveTo>
                  <a:pt x="220555" y="32969"/>
                </a:moveTo>
                <a:lnTo>
                  <a:pt x="177736" y="32969"/>
                </a:lnTo>
                <a:lnTo>
                  <a:pt x="181724" y="34594"/>
                </a:lnTo>
                <a:lnTo>
                  <a:pt x="188264" y="41147"/>
                </a:lnTo>
                <a:lnTo>
                  <a:pt x="189903" y="44996"/>
                </a:lnTo>
                <a:lnTo>
                  <a:pt x="189903" y="220268"/>
                </a:lnTo>
                <a:lnTo>
                  <a:pt x="188264" y="224116"/>
                </a:lnTo>
                <a:lnTo>
                  <a:pt x="181724" y="230657"/>
                </a:lnTo>
                <a:lnTo>
                  <a:pt x="177736" y="232295"/>
                </a:lnTo>
                <a:lnTo>
                  <a:pt x="220607" y="232295"/>
                </a:lnTo>
                <a:lnTo>
                  <a:pt x="222739" y="225044"/>
                </a:lnTo>
                <a:lnTo>
                  <a:pt x="223647" y="215023"/>
                </a:lnTo>
                <a:lnTo>
                  <a:pt x="223647" y="50228"/>
                </a:lnTo>
                <a:lnTo>
                  <a:pt x="222723" y="40213"/>
                </a:lnTo>
                <a:lnTo>
                  <a:pt x="220555" y="32969"/>
                </a:lnTo>
                <a:close/>
              </a:path>
              <a:path w="471170" h="265430">
                <a:moveTo>
                  <a:pt x="339788" y="45910"/>
                </a:moveTo>
                <a:lnTo>
                  <a:pt x="306044" y="45910"/>
                </a:lnTo>
                <a:lnTo>
                  <a:pt x="306044" y="263283"/>
                </a:lnTo>
                <a:lnTo>
                  <a:pt x="339788" y="263283"/>
                </a:lnTo>
                <a:lnTo>
                  <a:pt x="339788" y="45910"/>
                </a:lnTo>
                <a:close/>
              </a:path>
              <a:path w="471170" h="265430">
                <a:moveTo>
                  <a:pt x="339788" y="4317"/>
                </a:moveTo>
                <a:lnTo>
                  <a:pt x="306044" y="4317"/>
                </a:lnTo>
                <a:lnTo>
                  <a:pt x="247586" y="58470"/>
                </a:lnTo>
                <a:lnTo>
                  <a:pt x="272910" y="80441"/>
                </a:lnTo>
                <a:lnTo>
                  <a:pt x="306044" y="45910"/>
                </a:lnTo>
                <a:lnTo>
                  <a:pt x="339788" y="45910"/>
                </a:lnTo>
                <a:lnTo>
                  <a:pt x="339788" y="4317"/>
                </a:lnTo>
                <a:close/>
              </a:path>
              <a:path w="471170" h="265430">
                <a:moveTo>
                  <a:pt x="457898" y="224053"/>
                </a:moveTo>
                <a:lnTo>
                  <a:pt x="425716" y="224053"/>
                </a:lnTo>
                <a:lnTo>
                  <a:pt x="425716" y="263283"/>
                </a:lnTo>
                <a:lnTo>
                  <a:pt x="457898" y="263283"/>
                </a:lnTo>
                <a:lnTo>
                  <a:pt x="457898" y="224053"/>
                </a:lnTo>
                <a:close/>
              </a:path>
              <a:path w="471170" h="265430">
                <a:moveTo>
                  <a:pt x="457898" y="3924"/>
                </a:moveTo>
                <a:lnTo>
                  <a:pt x="424548" y="3924"/>
                </a:lnTo>
                <a:lnTo>
                  <a:pt x="364515" y="191871"/>
                </a:lnTo>
                <a:lnTo>
                  <a:pt x="364515" y="224053"/>
                </a:lnTo>
                <a:lnTo>
                  <a:pt x="470839" y="224053"/>
                </a:lnTo>
                <a:lnTo>
                  <a:pt x="470839" y="191871"/>
                </a:lnTo>
                <a:lnTo>
                  <a:pt x="399821" y="191871"/>
                </a:lnTo>
                <a:lnTo>
                  <a:pt x="425716" y="93776"/>
                </a:lnTo>
                <a:lnTo>
                  <a:pt x="457898" y="93776"/>
                </a:lnTo>
                <a:lnTo>
                  <a:pt x="457898" y="3924"/>
                </a:lnTo>
                <a:close/>
              </a:path>
              <a:path w="471170" h="265430">
                <a:moveTo>
                  <a:pt x="457898" y="93776"/>
                </a:moveTo>
                <a:lnTo>
                  <a:pt x="425716" y="93776"/>
                </a:lnTo>
                <a:lnTo>
                  <a:pt x="425716" y="191871"/>
                </a:lnTo>
                <a:lnTo>
                  <a:pt x="457898" y="191871"/>
                </a:lnTo>
                <a:lnTo>
                  <a:pt x="457898" y="93776"/>
                </a:lnTo>
                <a:close/>
              </a:path>
            </a:pathLst>
          </a:custGeom>
          <a:solidFill>
            <a:srgbClr val="A6A3B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3300" y="305092"/>
            <a:ext cx="3029585" cy="869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65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Welfare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dependence is falling, helping  people improve their lives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reducing</a:t>
            </a:r>
            <a:r>
              <a:rPr sz="1100" b="1" spc="-9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Government’s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future financial</a:t>
            </a:r>
            <a:r>
              <a:rPr sz="1100" b="1" spc="-2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liability.</a:t>
            </a:r>
            <a:endParaRPr sz="1100">
              <a:latin typeface="Arial"/>
              <a:cs typeface="Arial"/>
            </a:endParaRPr>
          </a:p>
          <a:p>
            <a:pPr marL="224790">
              <a:lnSpc>
                <a:spcPct val="100000"/>
              </a:lnSpc>
              <a:spcBef>
                <a:spcPts val="930"/>
              </a:spcBef>
            </a:pP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of people on job-seeker benefits for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more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than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r>
              <a:rPr sz="7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months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Number of</a:t>
            </a: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recipients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464" y="2093447"/>
            <a:ext cx="237490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60,000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464" y="1632095"/>
            <a:ext cx="237490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75,000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464" y="1170754"/>
            <a:ext cx="237490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90,000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2274" y="1238770"/>
            <a:ext cx="0" cy="1384300"/>
          </a:xfrm>
          <a:custGeom>
            <a:avLst/>
            <a:gdLst/>
            <a:ahLst/>
            <a:cxnLst/>
            <a:rect l="l" t="t" r="r" b="b"/>
            <a:pathLst>
              <a:path h="1384300">
                <a:moveTo>
                  <a:pt x="0" y="1383944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2153" y="2622245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2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2153" y="2161248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2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2153" y="1700250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2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2153" y="1239253"/>
            <a:ext cx="35560" cy="0"/>
          </a:xfrm>
          <a:custGeom>
            <a:avLst/>
            <a:gdLst/>
            <a:ahLst/>
            <a:cxnLst/>
            <a:rect l="l" t="t" r="r" b="b"/>
            <a:pathLst>
              <a:path w="35559">
                <a:moveTo>
                  <a:pt x="0" y="0"/>
                </a:moveTo>
                <a:lnTo>
                  <a:pt x="352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8451" y="1618043"/>
            <a:ext cx="90805" cy="223520"/>
          </a:xfrm>
          <a:custGeom>
            <a:avLst/>
            <a:gdLst/>
            <a:ahLst/>
            <a:cxnLst/>
            <a:rect l="l" t="t" r="r" b="b"/>
            <a:pathLst>
              <a:path w="90804" h="223519">
                <a:moveTo>
                  <a:pt x="90220" y="0"/>
                </a:moveTo>
                <a:lnTo>
                  <a:pt x="0" y="223177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8672" y="1485061"/>
            <a:ext cx="90805" cy="133350"/>
          </a:xfrm>
          <a:custGeom>
            <a:avLst/>
            <a:gdLst/>
            <a:ahLst/>
            <a:cxnLst/>
            <a:rect l="l" t="t" r="r" b="b"/>
            <a:pathLst>
              <a:path w="90805" h="133350">
                <a:moveTo>
                  <a:pt x="90220" y="0"/>
                </a:moveTo>
                <a:lnTo>
                  <a:pt x="0" y="132981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8893" y="1455432"/>
            <a:ext cx="90805" cy="29845"/>
          </a:xfrm>
          <a:custGeom>
            <a:avLst/>
            <a:gdLst/>
            <a:ahLst/>
            <a:cxnLst/>
            <a:rect l="l" t="t" r="r" b="b"/>
            <a:pathLst>
              <a:path w="90805" h="29844">
                <a:moveTo>
                  <a:pt x="90220" y="0"/>
                </a:moveTo>
                <a:lnTo>
                  <a:pt x="0" y="29629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9114" y="1455432"/>
            <a:ext cx="90805" cy="20955"/>
          </a:xfrm>
          <a:custGeom>
            <a:avLst/>
            <a:gdLst/>
            <a:ahLst/>
            <a:cxnLst/>
            <a:rect l="l" t="t" r="r" b="b"/>
            <a:pathLst>
              <a:path w="90805" h="20955">
                <a:moveTo>
                  <a:pt x="90220" y="20866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9335" y="1476299"/>
            <a:ext cx="90805" cy="82550"/>
          </a:xfrm>
          <a:custGeom>
            <a:avLst/>
            <a:gdLst/>
            <a:ahLst/>
            <a:cxnLst/>
            <a:rect l="l" t="t" r="r" b="b"/>
            <a:pathLst>
              <a:path w="90805" h="82550">
                <a:moveTo>
                  <a:pt x="90220" y="8221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9555" y="1558518"/>
            <a:ext cx="90805" cy="5080"/>
          </a:xfrm>
          <a:custGeom>
            <a:avLst/>
            <a:gdLst/>
            <a:ahLst/>
            <a:cxnLst/>
            <a:rect l="l" t="t" r="r" b="b"/>
            <a:pathLst>
              <a:path w="90805" h="5080">
                <a:moveTo>
                  <a:pt x="90220" y="4546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09776" y="1545475"/>
            <a:ext cx="90805" cy="17780"/>
          </a:xfrm>
          <a:custGeom>
            <a:avLst/>
            <a:gdLst/>
            <a:ahLst/>
            <a:cxnLst/>
            <a:rect l="l" t="t" r="r" b="b"/>
            <a:pathLst>
              <a:path w="90805" h="17780">
                <a:moveTo>
                  <a:pt x="90220" y="0"/>
                </a:moveTo>
                <a:lnTo>
                  <a:pt x="0" y="17589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99997" y="1545475"/>
            <a:ext cx="90805" cy="57150"/>
          </a:xfrm>
          <a:custGeom>
            <a:avLst/>
            <a:gdLst/>
            <a:ahLst/>
            <a:cxnLst/>
            <a:rect l="l" t="t" r="r" b="b"/>
            <a:pathLst>
              <a:path w="90805" h="57150">
                <a:moveTo>
                  <a:pt x="90220" y="56553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90218" y="1602028"/>
            <a:ext cx="90805" cy="1905"/>
          </a:xfrm>
          <a:custGeom>
            <a:avLst/>
            <a:gdLst/>
            <a:ahLst/>
            <a:cxnLst/>
            <a:rect l="l" t="t" r="r" b="b"/>
            <a:pathLst>
              <a:path w="90805" h="1905">
                <a:moveTo>
                  <a:pt x="90208" y="1866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80426" y="1603895"/>
            <a:ext cx="90805" cy="1270"/>
          </a:xfrm>
          <a:custGeom>
            <a:avLst/>
            <a:gdLst/>
            <a:ahLst/>
            <a:cxnLst/>
            <a:rect l="l" t="t" r="r" b="b"/>
            <a:pathLst>
              <a:path w="90805" h="1269">
                <a:moveTo>
                  <a:pt x="-12699" y="476"/>
                </a:moveTo>
                <a:lnTo>
                  <a:pt x="102920" y="476"/>
                </a:lnTo>
              </a:path>
            </a:pathLst>
          </a:custGeom>
          <a:ln w="26352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70647" y="1576286"/>
            <a:ext cx="90805" cy="28575"/>
          </a:xfrm>
          <a:custGeom>
            <a:avLst/>
            <a:gdLst/>
            <a:ahLst/>
            <a:cxnLst/>
            <a:rect l="l" t="t" r="r" b="b"/>
            <a:pathLst>
              <a:path w="90805" h="28575">
                <a:moveTo>
                  <a:pt x="90220" y="0"/>
                </a:moveTo>
                <a:lnTo>
                  <a:pt x="0" y="2856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0867" y="1576286"/>
            <a:ext cx="90805" cy="113664"/>
          </a:xfrm>
          <a:custGeom>
            <a:avLst/>
            <a:gdLst/>
            <a:ahLst/>
            <a:cxnLst/>
            <a:rect l="l" t="t" r="r" b="b"/>
            <a:pathLst>
              <a:path w="90805" h="113664">
                <a:moveTo>
                  <a:pt x="90220" y="113157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51088" y="1689443"/>
            <a:ext cx="90805" cy="24765"/>
          </a:xfrm>
          <a:custGeom>
            <a:avLst/>
            <a:gdLst/>
            <a:ahLst/>
            <a:cxnLst/>
            <a:rect l="l" t="t" r="r" b="b"/>
            <a:pathLst>
              <a:path w="90805" h="24764">
                <a:moveTo>
                  <a:pt x="90220" y="24752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41309" y="1714195"/>
            <a:ext cx="90805" cy="86360"/>
          </a:xfrm>
          <a:custGeom>
            <a:avLst/>
            <a:gdLst/>
            <a:ahLst/>
            <a:cxnLst/>
            <a:rect l="l" t="t" r="r" b="b"/>
            <a:pathLst>
              <a:path w="90805" h="86360">
                <a:moveTo>
                  <a:pt x="90220" y="860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105556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4431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83307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22170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61045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99921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endParaRPr sz="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41363" y="2625069"/>
            <a:ext cx="179705" cy="108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endParaRPr sz="5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2464" y="2554788"/>
            <a:ext cx="405130" cy="179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605"/>
              </a:lnSpc>
              <a:spcBef>
                <a:spcPts val="95"/>
              </a:spcBef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45,000</a:t>
            </a:r>
            <a:endParaRPr sz="550">
              <a:latin typeface="Arial"/>
              <a:cs typeface="Arial"/>
            </a:endParaRPr>
          </a:p>
          <a:p>
            <a:pPr marL="237490">
              <a:lnSpc>
                <a:spcPts val="605"/>
              </a:lnSpc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08146" y="2255939"/>
            <a:ext cx="118033" cy="118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338118" y="2145931"/>
            <a:ext cx="25654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b="1" spc="-35" dirty="0">
                <a:solidFill>
                  <a:srgbClr val="232C64"/>
                </a:solidFill>
                <a:latin typeface="Arial"/>
                <a:cs typeface="Arial"/>
              </a:rPr>
              <a:t>T</a:t>
            </a:r>
            <a:r>
              <a:rPr sz="450" b="1" spc="-5" dirty="0">
                <a:solidFill>
                  <a:srgbClr val="232C64"/>
                </a:solidFill>
                <a:latin typeface="Arial"/>
                <a:cs typeface="Arial"/>
              </a:rPr>
              <a:t>ARGET</a:t>
            </a:r>
            <a:endParaRPr sz="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65295" y="308546"/>
            <a:ext cx="32454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also includes $1.8 billion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improve 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front-­line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services, taking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annual health budget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$15.6 billion in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2014/15.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65295" y="819721"/>
            <a:ext cx="3134995" cy="227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167640" indent="-179705">
              <a:lnSpc>
                <a:spcPct val="100000"/>
              </a:lnSpc>
              <a:spcBef>
                <a:spcPts val="1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$1.1 billion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meet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demographic growth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cost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pressures.</a:t>
            </a:r>
            <a:endParaRPr sz="1000">
              <a:latin typeface="Arial"/>
              <a:cs typeface="Arial"/>
            </a:endParaRPr>
          </a:p>
          <a:p>
            <a:pPr marL="192405" marR="22606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$110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4,000 additional elective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surgery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procedures, including $10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additional  bariatric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surgery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procedures.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$96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increased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home-­based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support.</a:t>
            </a:r>
            <a:endParaRPr sz="100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$40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Healthy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Families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NZ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campaign 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encourage 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Zealanders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eat healthier and  exercise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more.</a:t>
            </a:r>
            <a:endParaRPr sz="1000">
              <a:latin typeface="Arial"/>
              <a:cs typeface="Arial"/>
            </a:endParaRPr>
          </a:p>
          <a:p>
            <a:pPr marL="192405" marR="13906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$40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support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including people  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Alzheimer’s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dementia.</a:t>
            </a:r>
            <a:endParaRPr sz="1000">
              <a:latin typeface="Arial"/>
              <a:cs typeface="Arial"/>
            </a:endParaRPr>
          </a:p>
          <a:p>
            <a:pPr marL="192405" marR="2940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better oral health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children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 adolescents.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65295" y="3142805"/>
            <a:ext cx="1641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initiatives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65295" y="3349180"/>
            <a:ext cx="3190875" cy="1298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201295" indent="-179705">
              <a:lnSpc>
                <a:spcPct val="100000"/>
              </a:lnSpc>
              <a:spcBef>
                <a:spcPts val="1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$27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prevent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spread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Kauri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Dieback, and $20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management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our natural environment including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freshwater  resources.</a:t>
            </a:r>
            <a:endParaRPr sz="100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$101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2014/15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Defence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Force to meet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its domestic and international  humanitarian, aid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military commitments,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part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larger investment of $535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years.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1227" y="2850578"/>
            <a:ext cx="3150870" cy="186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Government's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welfare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reforms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have already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made  a significant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difference, with nearly 15,000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fewer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  on benefits now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than there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were 12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months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ago. New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Budget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includes: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 to support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off</a:t>
            </a:r>
            <a:endParaRPr sz="100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benefits and into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work.</a:t>
            </a:r>
            <a:endParaRPr sz="1000">
              <a:latin typeface="Arial"/>
              <a:cs typeface="Arial"/>
            </a:endParaRPr>
          </a:p>
          <a:p>
            <a:pPr marL="192405" marR="20383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$22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 for community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budget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services.</a:t>
            </a:r>
            <a:endParaRPr sz="1000">
              <a:latin typeface="Arial"/>
              <a:cs typeface="Arial"/>
            </a:endParaRPr>
          </a:p>
          <a:p>
            <a:pPr marL="192405" marR="22479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three years for Whǎnau Ora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navigators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 with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whǎnau and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families.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7300" y="292036"/>
            <a:ext cx="26479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4. Rebuilding</a:t>
            </a:r>
            <a:r>
              <a:rPr sz="1600" b="1" spc="-29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Christchurch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667182"/>
            <a:ext cx="3250565" cy="3626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096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Since the first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earthquake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 September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2010,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Government has backed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Cantabrians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</a:t>
            </a:r>
            <a:r>
              <a:rPr sz="1100" b="1" spc="-9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 initial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response, 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now in 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recovery and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 rebuild.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total cost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rebuild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been estimated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$40 billion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Government's share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will be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significant.</a:t>
            </a:r>
            <a:endParaRPr sz="1000">
              <a:latin typeface="Arial"/>
              <a:cs typeface="Arial"/>
            </a:endParaRPr>
          </a:p>
          <a:p>
            <a:pPr marL="12700" marR="289560">
              <a:lnSpc>
                <a:spcPct val="100000"/>
              </a:lnSpc>
              <a:spcBef>
                <a:spcPts val="57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 current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estimates,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Government's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contribution  to the rebuild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expected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 $15.4 billion, of  which $7.3 billion will be incurred by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Earthquake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Commission, net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reinsurance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proceeds.</a:t>
            </a:r>
            <a:endParaRPr sz="1000">
              <a:latin typeface="Arial"/>
              <a:cs typeface="Arial"/>
            </a:endParaRPr>
          </a:p>
          <a:p>
            <a:pPr marL="12700" marR="60325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paying an estimated $9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every  working day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rebuild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invoices. 53,000 home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repairs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have been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completed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EQC.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Horizontal infrastructure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repairs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central city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are 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 90 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  complete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end.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 billion education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renewal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programme is delivering new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rebuilt classrooms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across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city.</a:t>
            </a:r>
            <a:endParaRPr sz="1000">
              <a:latin typeface="Arial"/>
              <a:cs typeface="Arial"/>
            </a:endParaRPr>
          </a:p>
          <a:p>
            <a:pPr marL="12700" marR="10795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taken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decisions on anchor projects,  enabling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tendering for them to start. Physical rebuilding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started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redevelopment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Avon River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Precinct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East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Frame.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5270" y="3080575"/>
            <a:ext cx="3142615" cy="13081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includes:</a:t>
            </a:r>
            <a:endParaRPr sz="100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$50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two years to support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 of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Canterbury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Earthquake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Recovery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Authority.</a:t>
            </a:r>
            <a:endParaRPr sz="1000">
              <a:latin typeface="Arial"/>
              <a:cs typeface="Arial"/>
            </a:endParaRPr>
          </a:p>
          <a:p>
            <a:pPr marL="192405" marR="9715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$14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Canterbury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 Support  Fund.</a:t>
            </a:r>
            <a:endParaRPr sz="1000">
              <a:latin typeface="Arial"/>
              <a:cs typeface="Arial"/>
            </a:endParaRPr>
          </a:p>
          <a:p>
            <a:pPr marL="192405" marR="26479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$75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from the Future Investment Fund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Canterbury housing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development.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61610" y="615696"/>
            <a:ext cx="1219835" cy="2242820"/>
          </a:xfrm>
          <a:custGeom>
            <a:avLst/>
            <a:gdLst/>
            <a:ahLst/>
            <a:cxnLst/>
            <a:rect l="l" t="t" r="r" b="b"/>
            <a:pathLst>
              <a:path w="1219835" h="2242820">
                <a:moveTo>
                  <a:pt x="1121538" y="0"/>
                </a:moveTo>
                <a:lnTo>
                  <a:pt x="1110743" y="0"/>
                </a:lnTo>
                <a:lnTo>
                  <a:pt x="1092636" y="271"/>
                </a:lnTo>
                <a:lnTo>
                  <a:pt x="1047906" y="2411"/>
                </a:lnTo>
                <a:lnTo>
                  <a:pt x="975427" y="9524"/>
                </a:lnTo>
                <a:lnTo>
                  <a:pt x="927760" y="16783"/>
                </a:lnTo>
                <a:lnTo>
                  <a:pt x="880838" y="25986"/>
                </a:lnTo>
                <a:lnTo>
                  <a:pt x="834697" y="37087"/>
                </a:lnTo>
                <a:lnTo>
                  <a:pt x="789377" y="50040"/>
                </a:lnTo>
                <a:lnTo>
                  <a:pt x="744915" y="64801"/>
                </a:lnTo>
                <a:lnTo>
                  <a:pt x="701350" y="81322"/>
                </a:lnTo>
                <a:lnTo>
                  <a:pt x="658720" y="99560"/>
                </a:lnTo>
                <a:lnTo>
                  <a:pt x="617064" y="119468"/>
                </a:lnTo>
                <a:lnTo>
                  <a:pt x="576419" y="141000"/>
                </a:lnTo>
                <a:lnTo>
                  <a:pt x="536823" y="164112"/>
                </a:lnTo>
                <a:lnTo>
                  <a:pt x="498316" y="188757"/>
                </a:lnTo>
                <a:lnTo>
                  <a:pt x="460935" y="214891"/>
                </a:lnTo>
                <a:lnTo>
                  <a:pt x="424719" y="242466"/>
                </a:lnTo>
                <a:lnTo>
                  <a:pt x="389705" y="271439"/>
                </a:lnTo>
                <a:lnTo>
                  <a:pt x="355932" y="301763"/>
                </a:lnTo>
                <a:lnTo>
                  <a:pt x="323439" y="333393"/>
                </a:lnTo>
                <a:lnTo>
                  <a:pt x="292263" y="366283"/>
                </a:lnTo>
                <a:lnTo>
                  <a:pt x="262443" y="400388"/>
                </a:lnTo>
                <a:lnTo>
                  <a:pt x="234017" y="435661"/>
                </a:lnTo>
                <a:lnTo>
                  <a:pt x="207023" y="472059"/>
                </a:lnTo>
                <a:lnTo>
                  <a:pt x="181500" y="509534"/>
                </a:lnTo>
                <a:lnTo>
                  <a:pt x="157485" y="548042"/>
                </a:lnTo>
                <a:lnTo>
                  <a:pt x="135018" y="587536"/>
                </a:lnTo>
                <a:lnTo>
                  <a:pt x="114136" y="627972"/>
                </a:lnTo>
                <a:lnTo>
                  <a:pt x="94877" y="669304"/>
                </a:lnTo>
                <a:lnTo>
                  <a:pt x="77280" y="711485"/>
                </a:lnTo>
                <a:lnTo>
                  <a:pt x="61383" y="754472"/>
                </a:lnTo>
                <a:lnTo>
                  <a:pt x="47225" y="798217"/>
                </a:lnTo>
                <a:lnTo>
                  <a:pt x="34843" y="842676"/>
                </a:lnTo>
                <a:lnTo>
                  <a:pt x="24275" y="887803"/>
                </a:lnTo>
                <a:lnTo>
                  <a:pt x="15561" y="933552"/>
                </a:lnTo>
                <a:lnTo>
                  <a:pt x="8738" y="979878"/>
                </a:lnTo>
                <a:lnTo>
                  <a:pt x="3845" y="1026735"/>
                </a:lnTo>
                <a:lnTo>
                  <a:pt x="919" y="1074078"/>
                </a:lnTo>
                <a:lnTo>
                  <a:pt x="0" y="1121861"/>
                </a:lnTo>
                <a:lnTo>
                  <a:pt x="1124" y="1170038"/>
                </a:lnTo>
                <a:lnTo>
                  <a:pt x="4331" y="1218564"/>
                </a:lnTo>
                <a:lnTo>
                  <a:pt x="9604" y="1266910"/>
                </a:lnTo>
                <a:lnTo>
                  <a:pt x="16865" y="1314550"/>
                </a:lnTo>
                <a:lnTo>
                  <a:pt x="26069" y="1361447"/>
                </a:lnTo>
                <a:lnTo>
                  <a:pt x="37168" y="1407562"/>
                </a:lnTo>
                <a:lnTo>
                  <a:pt x="50116" y="1452859"/>
                </a:lnTo>
                <a:lnTo>
                  <a:pt x="64867" y="1497298"/>
                </a:lnTo>
                <a:lnTo>
                  <a:pt x="81372" y="1540841"/>
                </a:lnTo>
                <a:lnTo>
                  <a:pt x="99586" y="1583451"/>
                </a:lnTo>
                <a:lnTo>
                  <a:pt x="119462" y="1625089"/>
                </a:lnTo>
                <a:lnTo>
                  <a:pt x="140953" y="1665717"/>
                </a:lnTo>
                <a:lnTo>
                  <a:pt x="164012" y="1705296"/>
                </a:lnTo>
                <a:lnTo>
                  <a:pt x="188592" y="1743790"/>
                </a:lnTo>
                <a:lnTo>
                  <a:pt x="214647" y="1781159"/>
                </a:lnTo>
                <a:lnTo>
                  <a:pt x="242130" y="1817365"/>
                </a:lnTo>
                <a:lnTo>
                  <a:pt x="270995" y="1852371"/>
                </a:lnTo>
                <a:lnTo>
                  <a:pt x="301193" y="1886138"/>
                </a:lnTo>
                <a:lnTo>
                  <a:pt x="332680" y="1918628"/>
                </a:lnTo>
                <a:lnTo>
                  <a:pt x="365407" y="1949803"/>
                </a:lnTo>
                <a:lnTo>
                  <a:pt x="399328" y="1979625"/>
                </a:lnTo>
                <a:lnTo>
                  <a:pt x="434397" y="2008055"/>
                </a:lnTo>
                <a:lnTo>
                  <a:pt x="470566" y="2035056"/>
                </a:lnTo>
                <a:lnTo>
                  <a:pt x="507789" y="2060589"/>
                </a:lnTo>
                <a:lnTo>
                  <a:pt x="546020" y="2084617"/>
                </a:lnTo>
                <a:lnTo>
                  <a:pt x="585210" y="2107101"/>
                </a:lnTo>
                <a:lnTo>
                  <a:pt x="625314" y="2128003"/>
                </a:lnTo>
                <a:lnTo>
                  <a:pt x="666285" y="2147284"/>
                </a:lnTo>
                <a:lnTo>
                  <a:pt x="708076" y="2164908"/>
                </a:lnTo>
                <a:lnTo>
                  <a:pt x="750640" y="2180835"/>
                </a:lnTo>
                <a:lnTo>
                  <a:pt x="793930" y="2195027"/>
                </a:lnTo>
                <a:lnTo>
                  <a:pt x="837900" y="2207447"/>
                </a:lnTo>
                <a:lnTo>
                  <a:pt x="882503" y="2218056"/>
                </a:lnTo>
                <a:lnTo>
                  <a:pt x="927693" y="2226816"/>
                </a:lnTo>
                <a:lnTo>
                  <a:pt x="973422" y="2233689"/>
                </a:lnTo>
                <a:lnTo>
                  <a:pt x="1019643" y="2238636"/>
                </a:lnTo>
                <a:lnTo>
                  <a:pt x="1066310" y="2241621"/>
                </a:lnTo>
                <a:lnTo>
                  <a:pt x="1113377" y="2242604"/>
                </a:lnTo>
                <a:lnTo>
                  <a:pt x="1160796" y="2241547"/>
                </a:lnTo>
                <a:lnTo>
                  <a:pt x="1208520" y="2238413"/>
                </a:lnTo>
                <a:lnTo>
                  <a:pt x="1219290" y="2237473"/>
                </a:lnTo>
                <a:lnTo>
                  <a:pt x="1121625" y="1121861"/>
                </a:lnTo>
                <a:lnTo>
                  <a:pt x="1121538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83085" y="1736725"/>
            <a:ext cx="793115" cy="1116965"/>
          </a:xfrm>
          <a:custGeom>
            <a:avLst/>
            <a:gdLst/>
            <a:ahLst/>
            <a:cxnLst/>
            <a:rect l="l" t="t" r="r" b="b"/>
            <a:pathLst>
              <a:path w="793114" h="1116964">
                <a:moveTo>
                  <a:pt x="0" y="0"/>
                </a:moveTo>
                <a:lnTo>
                  <a:pt x="97713" y="1116342"/>
                </a:lnTo>
                <a:lnTo>
                  <a:pt x="108483" y="1115402"/>
                </a:lnTo>
                <a:lnTo>
                  <a:pt x="160928" y="1109688"/>
                </a:lnTo>
                <a:lnTo>
                  <a:pt x="212280" y="1101807"/>
                </a:lnTo>
                <a:lnTo>
                  <a:pt x="262551" y="1091754"/>
                </a:lnTo>
                <a:lnTo>
                  <a:pt x="311750" y="1079526"/>
                </a:lnTo>
                <a:lnTo>
                  <a:pt x="359887" y="1065117"/>
                </a:lnTo>
                <a:lnTo>
                  <a:pt x="406974" y="1048522"/>
                </a:lnTo>
                <a:lnTo>
                  <a:pt x="453020" y="1029736"/>
                </a:lnTo>
                <a:lnTo>
                  <a:pt x="498035" y="1008756"/>
                </a:lnTo>
                <a:lnTo>
                  <a:pt x="542031" y="985575"/>
                </a:lnTo>
                <a:lnTo>
                  <a:pt x="585017" y="960190"/>
                </a:lnTo>
                <a:lnTo>
                  <a:pt x="627004" y="932595"/>
                </a:lnTo>
                <a:lnTo>
                  <a:pt x="668001" y="902785"/>
                </a:lnTo>
                <a:lnTo>
                  <a:pt x="708021" y="870757"/>
                </a:lnTo>
                <a:lnTo>
                  <a:pt x="747071" y="836504"/>
                </a:lnTo>
                <a:lnTo>
                  <a:pt x="785164" y="800023"/>
                </a:lnTo>
                <a:lnTo>
                  <a:pt x="792810" y="792391"/>
                </a:lnTo>
                <a:lnTo>
                  <a:pt x="0" y="0"/>
                </a:lnTo>
                <a:close/>
              </a:path>
            </a:pathLst>
          </a:custGeom>
          <a:solidFill>
            <a:srgbClr val="81D3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83085" y="1736725"/>
            <a:ext cx="793115" cy="1116965"/>
          </a:xfrm>
          <a:custGeom>
            <a:avLst/>
            <a:gdLst/>
            <a:ahLst/>
            <a:cxnLst/>
            <a:rect l="l" t="t" r="r" b="b"/>
            <a:pathLst>
              <a:path w="793114" h="1116964">
                <a:moveTo>
                  <a:pt x="939" y="10756"/>
                </a:moveTo>
                <a:lnTo>
                  <a:pt x="0" y="0"/>
                </a:lnTo>
                <a:lnTo>
                  <a:pt x="7632" y="7632"/>
                </a:lnTo>
                <a:lnTo>
                  <a:pt x="15488" y="15481"/>
                </a:lnTo>
                <a:lnTo>
                  <a:pt x="99099" y="99048"/>
                </a:lnTo>
                <a:lnTo>
                  <a:pt x="331360" y="331189"/>
                </a:lnTo>
                <a:lnTo>
                  <a:pt x="785164" y="784758"/>
                </a:lnTo>
                <a:lnTo>
                  <a:pt x="792810" y="792391"/>
                </a:lnTo>
                <a:lnTo>
                  <a:pt x="785164" y="800023"/>
                </a:lnTo>
                <a:lnTo>
                  <a:pt x="747071" y="836504"/>
                </a:lnTo>
                <a:lnTo>
                  <a:pt x="708021" y="870757"/>
                </a:lnTo>
                <a:lnTo>
                  <a:pt x="668001" y="902785"/>
                </a:lnTo>
                <a:lnTo>
                  <a:pt x="627004" y="932595"/>
                </a:lnTo>
                <a:lnTo>
                  <a:pt x="585017" y="960190"/>
                </a:lnTo>
                <a:lnTo>
                  <a:pt x="542031" y="985575"/>
                </a:lnTo>
                <a:lnTo>
                  <a:pt x="498035" y="1008756"/>
                </a:lnTo>
                <a:lnTo>
                  <a:pt x="453020" y="1029736"/>
                </a:lnTo>
                <a:lnTo>
                  <a:pt x="406974" y="1048522"/>
                </a:lnTo>
                <a:lnTo>
                  <a:pt x="359887" y="1065117"/>
                </a:lnTo>
                <a:lnTo>
                  <a:pt x="311750" y="1079526"/>
                </a:lnTo>
                <a:lnTo>
                  <a:pt x="262551" y="1091754"/>
                </a:lnTo>
                <a:lnTo>
                  <a:pt x="212280" y="1101807"/>
                </a:lnTo>
                <a:lnTo>
                  <a:pt x="160928" y="1109688"/>
                </a:lnTo>
                <a:lnTo>
                  <a:pt x="108483" y="1115402"/>
                </a:lnTo>
                <a:lnTo>
                  <a:pt x="97713" y="1116342"/>
                </a:lnTo>
                <a:lnTo>
                  <a:pt x="96774" y="1105585"/>
                </a:lnTo>
                <a:lnTo>
                  <a:pt x="40973" y="468099"/>
                </a:lnTo>
                <a:lnTo>
                  <a:pt x="12566" y="143576"/>
                </a:lnTo>
                <a:lnTo>
                  <a:pt x="2305" y="26350"/>
                </a:lnTo>
                <a:lnTo>
                  <a:pt x="939" y="1075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83301" y="1736610"/>
            <a:ext cx="1047115" cy="792480"/>
          </a:xfrm>
          <a:custGeom>
            <a:avLst/>
            <a:gdLst/>
            <a:ahLst/>
            <a:cxnLst/>
            <a:rect l="l" t="t" r="r" b="b"/>
            <a:pathLst>
              <a:path w="1047115" h="792480">
                <a:moveTo>
                  <a:pt x="0" y="0"/>
                </a:moveTo>
                <a:lnTo>
                  <a:pt x="792721" y="792276"/>
                </a:lnTo>
                <a:lnTo>
                  <a:pt x="800366" y="784644"/>
                </a:lnTo>
                <a:lnTo>
                  <a:pt x="835199" y="748224"/>
                </a:lnTo>
                <a:lnTo>
                  <a:pt x="868033" y="710582"/>
                </a:lnTo>
                <a:lnTo>
                  <a:pt x="898878" y="671703"/>
                </a:lnTo>
                <a:lnTo>
                  <a:pt x="927745" y="631572"/>
                </a:lnTo>
                <a:lnTo>
                  <a:pt x="954643" y="590175"/>
                </a:lnTo>
                <a:lnTo>
                  <a:pt x="979582" y="547496"/>
                </a:lnTo>
                <a:lnTo>
                  <a:pt x="1002572" y="503520"/>
                </a:lnTo>
                <a:lnTo>
                  <a:pt x="1023623" y="458233"/>
                </a:lnTo>
                <a:lnTo>
                  <a:pt x="1042746" y="411619"/>
                </a:lnTo>
                <a:lnTo>
                  <a:pt x="1046619" y="401535"/>
                </a:lnTo>
                <a:lnTo>
                  <a:pt x="0" y="0"/>
                </a:lnTo>
                <a:close/>
              </a:path>
            </a:pathLst>
          </a:custGeom>
          <a:solidFill>
            <a:srgbClr val="4BC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83301" y="1736610"/>
            <a:ext cx="1047115" cy="792480"/>
          </a:xfrm>
          <a:custGeom>
            <a:avLst/>
            <a:gdLst/>
            <a:ahLst/>
            <a:cxnLst/>
            <a:rect l="l" t="t" r="r" b="b"/>
            <a:pathLst>
              <a:path w="1047115" h="792480">
                <a:moveTo>
                  <a:pt x="7645" y="7632"/>
                </a:moveTo>
                <a:lnTo>
                  <a:pt x="0" y="0"/>
                </a:lnTo>
                <a:lnTo>
                  <a:pt x="10083" y="3860"/>
                </a:lnTo>
                <a:lnTo>
                  <a:pt x="20449" y="7842"/>
                </a:lnTo>
                <a:lnTo>
                  <a:pt x="130827" y="50190"/>
                </a:lnTo>
                <a:lnTo>
                  <a:pt x="437446" y="167824"/>
                </a:lnTo>
                <a:lnTo>
                  <a:pt x="1036535" y="397662"/>
                </a:lnTo>
                <a:lnTo>
                  <a:pt x="1046619" y="401535"/>
                </a:lnTo>
                <a:lnTo>
                  <a:pt x="1042746" y="411619"/>
                </a:lnTo>
                <a:lnTo>
                  <a:pt x="1023623" y="458233"/>
                </a:lnTo>
                <a:lnTo>
                  <a:pt x="1002572" y="503520"/>
                </a:lnTo>
                <a:lnTo>
                  <a:pt x="979582" y="547496"/>
                </a:lnTo>
                <a:lnTo>
                  <a:pt x="954643" y="590175"/>
                </a:lnTo>
                <a:lnTo>
                  <a:pt x="927745" y="631572"/>
                </a:lnTo>
                <a:lnTo>
                  <a:pt x="898878" y="671703"/>
                </a:lnTo>
                <a:lnTo>
                  <a:pt x="868033" y="710582"/>
                </a:lnTo>
                <a:lnTo>
                  <a:pt x="835199" y="748224"/>
                </a:lnTo>
                <a:lnTo>
                  <a:pt x="800366" y="784644"/>
                </a:lnTo>
                <a:lnTo>
                  <a:pt x="792721" y="792276"/>
                </a:lnTo>
                <a:lnTo>
                  <a:pt x="785088" y="784644"/>
                </a:lnTo>
                <a:lnTo>
                  <a:pt x="332403" y="332214"/>
                </a:lnTo>
                <a:lnTo>
                  <a:pt x="101958" y="101896"/>
                </a:lnTo>
                <a:lnTo>
                  <a:pt x="18717" y="18700"/>
                </a:lnTo>
                <a:lnTo>
                  <a:pt x="7645" y="7632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3364" y="1677835"/>
            <a:ext cx="1122045" cy="460375"/>
          </a:xfrm>
          <a:custGeom>
            <a:avLst/>
            <a:gdLst/>
            <a:ahLst/>
            <a:cxnLst/>
            <a:rect l="l" t="t" r="r" b="b"/>
            <a:pathLst>
              <a:path w="1122045" h="460375">
                <a:moveTo>
                  <a:pt x="1119695" y="0"/>
                </a:moveTo>
                <a:lnTo>
                  <a:pt x="0" y="58648"/>
                </a:lnTo>
                <a:lnTo>
                  <a:pt x="1046759" y="460273"/>
                </a:lnTo>
                <a:lnTo>
                  <a:pt x="1050632" y="450189"/>
                </a:lnTo>
                <a:lnTo>
                  <a:pt x="1067632" y="402748"/>
                </a:lnTo>
                <a:lnTo>
                  <a:pt x="1082309" y="355004"/>
                </a:lnTo>
                <a:lnTo>
                  <a:pt x="1094667" y="306937"/>
                </a:lnTo>
                <a:lnTo>
                  <a:pt x="1104708" y="258531"/>
                </a:lnTo>
                <a:lnTo>
                  <a:pt x="1112435" y="209768"/>
                </a:lnTo>
                <a:lnTo>
                  <a:pt x="1117850" y="160629"/>
                </a:lnTo>
                <a:lnTo>
                  <a:pt x="1120957" y="111097"/>
                </a:lnTo>
                <a:lnTo>
                  <a:pt x="1121735" y="62522"/>
                </a:lnTo>
                <a:lnTo>
                  <a:pt x="1121682" y="58648"/>
                </a:lnTo>
                <a:lnTo>
                  <a:pt x="1120254" y="10782"/>
                </a:lnTo>
                <a:lnTo>
                  <a:pt x="1119695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83364" y="1677835"/>
            <a:ext cx="1122045" cy="460375"/>
          </a:xfrm>
          <a:custGeom>
            <a:avLst/>
            <a:gdLst/>
            <a:ahLst/>
            <a:cxnLst/>
            <a:rect l="l" t="t" r="r" b="b"/>
            <a:pathLst>
              <a:path w="1122045" h="460375">
                <a:moveTo>
                  <a:pt x="10083" y="62522"/>
                </a:moveTo>
                <a:lnTo>
                  <a:pt x="0" y="58648"/>
                </a:lnTo>
                <a:lnTo>
                  <a:pt x="10782" y="58089"/>
                </a:lnTo>
                <a:lnTo>
                  <a:pt x="21875" y="57505"/>
                </a:lnTo>
                <a:lnTo>
                  <a:pt x="139960" y="51319"/>
                </a:lnTo>
                <a:lnTo>
                  <a:pt x="467985" y="34138"/>
                </a:lnTo>
                <a:lnTo>
                  <a:pt x="1108900" y="571"/>
                </a:lnTo>
                <a:lnTo>
                  <a:pt x="1119695" y="0"/>
                </a:lnTo>
                <a:lnTo>
                  <a:pt x="1120254" y="10782"/>
                </a:lnTo>
                <a:lnTo>
                  <a:pt x="1121757" y="61154"/>
                </a:lnTo>
                <a:lnTo>
                  <a:pt x="1120957" y="111097"/>
                </a:lnTo>
                <a:lnTo>
                  <a:pt x="1117850" y="160629"/>
                </a:lnTo>
                <a:lnTo>
                  <a:pt x="1112435" y="209768"/>
                </a:lnTo>
                <a:lnTo>
                  <a:pt x="1104708" y="258531"/>
                </a:lnTo>
                <a:lnTo>
                  <a:pt x="1094667" y="306937"/>
                </a:lnTo>
                <a:lnTo>
                  <a:pt x="1082309" y="355004"/>
                </a:lnTo>
                <a:lnTo>
                  <a:pt x="1067632" y="402748"/>
                </a:lnTo>
                <a:lnTo>
                  <a:pt x="1050632" y="450189"/>
                </a:lnTo>
                <a:lnTo>
                  <a:pt x="1046759" y="460273"/>
                </a:lnTo>
                <a:lnTo>
                  <a:pt x="1036675" y="456412"/>
                </a:lnTo>
                <a:lnTo>
                  <a:pt x="438923" y="227060"/>
                </a:lnTo>
                <a:lnTo>
                  <a:pt x="134626" y="110305"/>
                </a:lnTo>
                <a:lnTo>
                  <a:pt x="24706" y="68131"/>
                </a:lnTo>
                <a:lnTo>
                  <a:pt x="10083" y="62522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83313" y="944194"/>
            <a:ext cx="1120140" cy="792480"/>
          </a:xfrm>
          <a:custGeom>
            <a:avLst/>
            <a:gdLst/>
            <a:ahLst/>
            <a:cxnLst/>
            <a:rect l="l" t="t" r="r" b="b"/>
            <a:pathLst>
              <a:path w="1120140" h="792480">
                <a:moveTo>
                  <a:pt x="792822" y="0"/>
                </a:moveTo>
                <a:lnTo>
                  <a:pt x="0" y="792403"/>
                </a:lnTo>
                <a:lnTo>
                  <a:pt x="1119682" y="733767"/>
                </a:lnTo>
                <a:lnTo>
                  <a:pt x="1119124" y="722972"/>
                </a:lnTo>
                <a:lnTo>
                  <a:pt x="1115302" y="670730"/>
                </a:lnTo>
                <a:lnTo>
                  <a:pt x="1109372" y="619574"/>
                </a:lnTo>
                <a:lnTo>
                  <a:pt x="1101324" y="569488"/>
                </a:lnTo>
                <a:lnTo>
                  <a:pt x="1091152" y="520453"/>
                </a:lnTo>
                <a:lnTo>
                  <a:pt x="1078847" y="472453"/>
                </a:lnTo>
                <a:lnTo>
                  <a:pt x="1064401" y="425469"/>
                </a:lnTo>
                <a:lnTo>
                  <a:pt x="1047806" y="379484"/>
                </a:lnTo>
                <a:lnTo>
                  <a:pt x="1029055" y="334479"/>
                </a:lnTo>
                <a:lnTo>
                  <a:pt x="1008139" y="290438"/>
                </a:lnTo>
                <a:lnTo>
                  <a:pt x="985051" y="247343"/>
                </a:lnTo>
                <a:lnTo>
                  <a:pt x="959782" y="205175"/>
                </a:lnTo>
                <a:lnTo>
                  <a:pt x="932325" y="163917"/>
                </a:lnTo>
                <a:lnTo>
                  <a:pt x="902672" y="123551"/>
                </a:lnTo>
                <a:lnTo>
                  <a:pt x="870814" y="84061"/>
                </a:lnTo>
                <a:lnTo>
                  <a:pt x="836745" y="45427"/>
                </a:lnTo>
                <a:lnTo>
                  <a:pt x="800455" y="7632"/>
                </a:lnTo>
                <a:lnTo>
                  <a:pt x="792822" y="0"/>
                </a:lnTo>
                <a:close/>
              </a:path>
            </a:pathLst>
          </a:custGeom>
          <a:solidFill>
            <a:srgbClr val="4649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83313" y="944194"/>
            <a:ext cx="1120140" cy="792480"/>
          </a:xfrm>
          <a:custGeom>
            <a:avLst/>
            <a:gdLst/>
            <a:ahLst/>
            <a:cxnLst/>
            <a:rect l="l" t="t" r="r" b="b"/>
            <a:pathLst>
              <a:path w="1120140" h="792480">
                <a:moveTo>
                  <a:pt x="10782" y="791845"/>
                </a:moveTo>
                <a:lnTo>
                  <a:pt x="0" y="792403"/>
                </a:lnTo>
                <a:lnTo>
                  <a:pt x="7632" y="784771"/>
                </a:lnTo>
                <a:lnTo>
                  <a:pt x="15488" y="776921"/>
                </a:lnTo>
                <a:lnTo>
                  <a:pt x="99102" y="693353"/>
                </a:lnTo>
                <a:lnTo>
                  <a:pt x="331371" y="461209"/>
                </a:lnTo>
                <a:lnTo>
                  <a:pt x="785190" y="7632"/>
                </a:lnTo>
                <a:lnTo>
                  <a:pt x="792822" y="0"/>
                </a:lnTo>
                <a:lnTo>
                  <a:pt x="836745" y="45427"/>
                </a:lnTo>
                <a:lnTo>
                  <a:pt x="870814" y="84061"/>
                </a:lnTo>
                <a:lnTo>
                  <a:pt x="902672" y="123551"/>
                </a:lnTo>
                <a:lnTo>
                  <a:pt x="932325" y="163917"/>
                </a:lnTo>
                <a:lnTo>
                  <a:pt x="959782" y="205175"/>
                </a:lnTo>
                <a:lnTo>
                  <a:pt x="985051" y="247343"/>
                </a:lnTo>
                <a:lnTo>
                  <a:pt x="1008139" y="290438"/>
                </a:lnTo>
                <a:lnTo>
                  <a:pt x="1029055" y="334479"/>
                </a:lnTo>
                <a:lnTo>
                  <a:pt x="1047806" y="379484"/>
                </a:lnTo>
                <a:lnTo>
                  <a:pt x="1064401" y="425469"/>
                </a:lnTo>
                <a:lnTo>
                  <a:pt x="1078847" y="472453"/>
                </a:lnTo>
                <a:lnTo>
                  <a:pt x="1091152" y="520453"/>
                </a:lnTo>
                <a:lnTo>
                  <a:pt x="1101324" y="569488"/>
                </a:lnTo>
                <a:lnTo>
                  <a:pt x="1109372" y="619574"/>
                </a:lnTo>
                <a:lnTo>
                  <a:pt x="1115302" y="670730"/>
                </a:lnTo>
                <a:lnTo>
                  <a:pt x="1119123" y="722972"/>
                </a:lnTo>
                <a:lnTo>
                  <a:pt x="1119682" y="733767"/>
                </a:lnTo>
                <a:lnTo>
                  <a:pt x="1108900" y="734326"/>
                </a:lnTo>
                <a:lnTo>
                  <a:pt x="469502" y="767815"/>
                </a:lnTo>
                <a:lnTo>
                  <a:pt x="144003" y="784864"/>
                </a:lnTo>
                <a:lnTo>
                  <a:pt x="26424" y="791024"/>
                </a:lnTo>
                <a:lnTo>
                  <a:pt x="10782" y="791845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83034" y="615696"/>
            <a:ext cx="793115" cy="1120775"/>
          </a:xfrm>
          <a:custGeom>
            <a:avLst/>
            <a:gdLst/>
            <a:ahLst/>
            <a:cxnLst/>
            <a:rect l="l" t="t" r="r" b="b"/>
            <a:pathLst>
              <a:path w="793114" h="1120775">
                <a:moveTo>
                  <a:pt x="10807" y="0"/>
                </a:moveTo>
                <a:lnTo>
                  <a:pt x="0" y="0"/>
                </a:lnTo>
                <a:lnTo>
                  <a:pt x="0" y="1120660"/>
                </a:lnTo>
                <a:lnTo>
                  <a:pt x="792861" y="328244"/>
                </a:lnTo>
                <a:lnTo>
                  <a:pt x="785228" y="320598"/>
                </a:lnTo>
                <a:lnTo>
                  <a:pt x="747393" y="284388"/>
                </a:lnTo>
                <a:lnTo>
                  <a:pt x="708480" y="250300"/>
                </a:lnTo>
                <a:lnTo>
                  <a:pt x="668513" y="218343"/>
                </a:lnTo>
                <a:lnTo>
                  <a:pt x="627513" y="188528"/>
                </a:lnTo>
                <a:lnTo>
                  <a:pt x="585503" y="160863"/>
                </a:lnTo>
                <a:lnTo>
                  <a:pt x="542506" y="135357"/>
                </a:lnTo>
                <a:lnTo>
                  <a:pt x="498544" y="112021"/>
                </a:lnTo>
                <a:lnTo>
                  <a:pt x="453639" y="90863"/>
                </a:lnTo>
                <a:lnTo>
                  <a:pt x="407815" y="71892"/>
                </a:lnTo>
                <a:lnTo>
                  <a:pt x="361093" y="55118"/>
                </a:lnTo>
                <a:lnTo>
                  <a:pt x="313497" y="40551"/>
                </a:lnTo>
                <a:lnTo>
                  <a:pt x="265048" y="28199"/>
                </a:lnTo>
                <a:lnTo>
                  <a:pt x="215769" y="18072"/>
                </a:lnTo>
                <a:lnTo>
                  <a:pt x="165683" y="10179"/>
                </a:lnTo>
                <a:lnTo>
                  <a:pt x="114813" y="4530"/>
                </a:lnTo>
                <a:lnTo>
                  <a:pt x="63180" y="1134"/>
                </a:lnTo>
                <a:lnTo>
                  <a:pt x="10807" y="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83034" y="615696"/>
            <a:ext cx="793115" cy="1120775"/>
          </a:xfrm>
          <a:custGeom>
            <a:avLst/>
            <a:gdLst/>
            <a:ahLst/>
            <a:cxnLst/>
            <a:rect l="l" t="t" r="r" b="b"/>
            <a:pathLst>
              <a:path w="793114" h="1120775">
                <a:moveTo>
                  <a:pt x="7645" y="1113027"/>
                </a:moveTo>
                <a:lnTo>
                  <a:pt x="0" y="1120660"/>
                </a:lnTo>
                <a:lnTo>
                  <a:pt x="0" y="1109865"/>
                </a:lnTo>
                <a:lnTo>
                  <a:pt x="0" y="10794"/>
                </a:lnTo>
                <a:lnTo>
                  <a:pt x="0" y="0"/>
                </a:lnTo>
                <a:lnTo>
                  <a:pt x="10807" y="0"/>
                </a:lnTo>
                <a:lnTo>
                  <a:pt x="63180" y="1134"/>
                </a:lnTo>
                <a:lnTo>
                  <a:pt x="114813" y="4530"/>
                </a:lnTo>
                <a:lnTo>
                  <a:pt x="165683" y="10179"/>
                </a:lnTo>
                <a:lnTo>
                  <a:pt x="215769" y="18072"/>
                </a:lnTo>
                <a:lnTo>
                  <a:pt x="265048" y="28199"/>
                </a:lnTo>
                <a:lnTo>
                  <a:pt x="313497" y="40551"/>
                </a:lnTo>
                <a:lnTo>
                  <a:pt x="361093" y="55118"/>
                </a:lnTo>
                <a:lnTo>
                  <a:pt x="407815" y="71892"/>
                </a:lnTo>
                <a:lnTo>
                  <a:pt x="453639" y="90863"/>
                </a:lnTo>
                <a:lnTo>
                  <a:pt x="498544" y="112021"/>
                </a:lnTo>
                <a:lnTo>
                  <a:pt x="542506" y="135357"/>
                </a:lnTo>
                <a:lnTo>
                  <a:pt x="585503" y="160863"/>
                </a:lnTo>
                <a:lnTo>
                  <a:pt x="627513" y="188528"/>
                </a:lnTo>
                <a:lnTo>
                  <a:pt x="668513" y="218343"/>
                </a:lnTo>
                <a:lnTo>
                  <a:pt x="708480" y="250300"/>
                </a:lnTo>
                <a:lnTo>
                  <a:pt x="747393" y="284388"/>
                </a:lnTo>
                <a:lnTo>
                  <a:pt x="785228" y="320598"/>
                </a:lnTo>
                <a:lnTo>
                  <a:pt x="792860" y="328244"/>
                </a:lnTo>
                <a:lnTo>
                  <a:pt x="785228" y="335876"/>
                </a:lnTo>
                <a:lnTo>
                  <a:pt x="332462" y="788387"/>
                </a:lnTo>
                <a:lnTo>
                  <a:pt x="101976" y="1018746"/>
                </a:lnTo>
                <a:lnTo>
                  <a:pt x="18719" y="1101958"/>
                </a:lnTo>
                <a:lnTo>
                  <a:pt x="7645" y="1113027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20433" y="1108481"/>
            <a:ext cx="43307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0014">
              <a:lnSpc>
                <a:spcPct val="1061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Local  infrastructure</a:t>
            </a:r>
            <a:endParaRPr sz="55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89166" y="1789429"/>
            <a:ext cx="23177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765">
              <a:lnSpc>
                <a:spcPct val="1061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Land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zoning</a:t>
            </a:r>
            <a:endParaRPr sz="55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$1.0b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82732" y="1158773"/>
            <a:ext cx="49149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100"/>
              </a:lnSpc>
              <a:spcBef>
                <a:spcPts val="10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EQC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5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other  Crown</a:t>
            </a:r>
            <a:r>
              <a:rPr sz="5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entities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$7.8b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92481" y="2351113"/>
            <a:ext cx="960119" cy="66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marR="5080" indent="-635" algn="ctr">
              <a:lnSpc>
                <a:spcPct val="1061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Christchurch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central</a:t>
            </a:r>
            <a:r>
              <a:rPr sz="5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rebuild</a:t>
            </a:r>
            <a:endParaRPr sz="550">
              <a:latin typeface="Arial"/>
              <a:cs typeface="Arial"/>
            </a:endParaRPr>
          </a:p>
          <a:p>
            <a:pPr marL="495300"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$1.0b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$1.7b</a:t>
            </a:r>
            <a:endParaRPr sz="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65520" y="342925"/>
            <a:ext cx="227329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Crown  assets</a:t>
            </a:r>
            <a:endParaRPr sz="55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$2.0b</a:t>
            </a:r>
            <a:endParaRPr sz="5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94478" y="941286"/>
            <a:ext cx="1584325" cy="1584325"/>
          </a:xfrm>
          <a:custGeom>
            <a:avLst/>
            <a:gdLst/>
            <a:ahLst/>
            <a:cxnLst/>
            <a:rect l="l" t="t" r="r" b="b"/>
            <a:pathLst>
              <a:path w="1584325" h="1584325">
                <a:moveTo>
                  <a:pt x="791959" y="0"/>
                </a:moveTo>
                <a:lnTo>
                  <a:pt x="743715" y="1445"/>
                </a:lnTo>
                <a:lnTo>
                  <a:pt x="696235" y="5726"/>
                </a:lnTo>
                <a:lnTo>
                  <a:pt x="649603" y="12759"/>
                </a:lnTo>
                <a:lnTo>
                  <a:pt x="603901" y="22462"/>
                </a:lnTo>
                <a:lnTo>
                  <a:pt x="559212" y="34752"/>
                </a:lnTo>
                <a:lnTo>
                  <a:pt x="515618" y="49546"/>
                </a:lnTo>
                <a:lnTo>
                  <a:pt x="473203" y="66762"/>
                </a:lnTo>
                <a:lnTo>
                  <a:pt x="432050" y="86315"/>
                </a:lnTo>
                <a:lnTo>
                  <a:pt x="392241" y="108124"/>
                </a:lnTo>
                <a:lnTo>
                  <a:pt x="353860" y="132106"/>
                </a:lnTo>
                <a:lnTo>
                  <a:pt x="316988" y="158178"/>
                </a:lnTo>
                <a:lnTo>
                  <a:pt x="281709" y="186257"/>
                </a:lnTo>
                <a:lnTo>
                  <a:pt x="248106" y="216260"/>
                </a:lnTo>
                <a:lnTo>
                  <a:pt x="216261" y="248104"/>
                </a:lnTo>
                <a:lnTo>
                  <a:pt x="186258" y="281707"/>
                </a:lnTo>
                <a:lnTo>
                  <a:pt x="158179" y="316985"/>
                </a:lnTo>
                <a:lnTo>
                  <a:pt x="132107" y="353856"/>
                </a:lnTo>
                <a:lnTo>
                  <a:pt x="108125" y="392238"/>
                </a:lnTo>
                <a:lnTo>
                  <a:pt x="86316" y="432046"/>
                </a:lnTo>
                <a:lnTo>
                  <a:pt x="66762" y="473198"/>
                </a:lnTo>
                <a:lnTo>
                  <a:pt x="49546" y="515612"/>
                </a:lnTo>
                <a:lnTo>
                  <a:pt x="34752" y="559205"/>
                </a:lnTo>
                <a:lnTo>
                  <a:pt x="22462" y="603893"/>
                </a:lnTo>
                <a:lnTo>
                  <a:pt x="12759" y="649594"/>
                </a:lnTo>
                <a:lnTo>
                  <a:pt x="5726" y="696225"/>
                </a:lnTo>
                <a:lnTo>
                  <a:pt x="1445" y="743703"/>
                </a:lnTo>
                <a:lnTo>
                  <a:pt x="0" y="791946"/>
                </a:lnTo>
                <a:lnTo>
                  <a:pt x="1445" y="840190"/>
                </a:lnTo>
                <a:lnTo>
                  <a:pt x="5726" y="887670"/>
                </a:lnTo>
                <a:lnTo>
                  <a:pt x="12759" y="934302"/>
                </a:lnTo>
                <a:lnTo>
                  <a:pt x="22462" y="980004"/>
                </a:lnTo>
                <a:lnTo>
                  <a:pt x="34752" y="1024693"/>
                </a:lnTo>
                <a:lnTo>
                  <a:pt x="49546" y="1068287"/>
                </a:lnTo>
                <a:lnTo>
                  <a:pt x="66762" y="1110701"/>
                </a:lnTo>
                <a:lnTo>
                  <a:pt x="86316" y="1151855"/>
                </a:lnTo>
                <a:lnTo>
                  <a:pt x="108125" y="1191664"/>
                </a:lnTo>
                <a:lnTo>
                  <a:pt x="132107" y="1230045"/>
                </a:lnTo>
                <a:lnTo>
                  <a:pt x="158179" y="1266917"/>
                </a:lnTo>
                <a:lnTo>
                  <a:pt x="186258" y="1302196"/>
                </a:lnTo>
                <a:lnTo>
                  <a:pt x="216261" y="1335799"/>
                </a:lnTo>
                <a:lnTo>
                  <a:pt x="248106" y="1367644"/>
                </a:lnTo>
                <a:lnTo>
                  <a:pt x="281709" y="1397647"/>
                </a:lnTo>
                <a:lnTo>
                  <a:pt x="316988" y="1425726"/>
                </a:lnTo>
                <a:lnTo>
                  <a:pt x="353860" y="1451798"/>
                </a:lnTo>
                <a:lnTo>
                  <a:pt x="392241" y="1475780"/>
                </a:lnTo>
                <a:lnTo>
                  <a:pt x="432050" y="1497589"/>
                </a:lnTo>
                <a:lnTo>
                  <a:pt x="473203" y="1517143"/>
                </a:lnTo>
                <a:lnTo>
                  <a:pt x="515618" y="1534359"/>
                </a:lnTo>
                <a:lnTo>
                  <a:pt x="559212" y="1549153"/>
                </a:lnTo>
                <a:lnTo>
                  <a:pt x="603901" y="1561443"/>
                </a:lnTo>
                <a:lnTo>
                  <a:pt x="649603" y="1571146"/>
                </a:lnTo>
                <a:lnTo>
                  <a:pt x="696235" y="1578179"/>
                </a:lnTo>
                <a:lnTo>
                  <a:pt x="743715" y="1582460"/>
                </a:lnTo>
                <a:lnTo>
                  <a:pt x="791959" y="1583905"/>
                </a:lnTo>
                <a:lnTo>
                  <a:pt x="840203" y="1582460"/>
                </a:lnTo>
                <a:lnTo>
                  <a:pt x="887682" y="1578179"/>
                </a:lnTo>
                <a:lnTo>
                  <a:pt x="934315" y="1571146"/>
                </a:lnTo>
                <a:lnTo>
                  <a:pt x="980017" y="1561443"/>
                </a:lnTo>
                <a:lnTo>
                  <a:pt x="1024706" y="1549153"/>
                </a:lnTo>
                <a:lnTo>
                  <a:pt x="1068299" y="1534359"/>
                </a:lnTo>
                <a:lnTo>
                  <a:pt x="1110714" y="1517143"/>
                </a:lnTo>
                <a:lnTo>
                  <a:pt x="1151867" y="1497589"/>
                </a:lnTo>
                <a:lnTo>
                  <a:pt x="1191676" y="1475780"/>
                </a:lnTo>
                <a:lnTo>
                  <a:pt x="1230058" y="1451798"/>
                </a:lnTo>
                <a:lnTo>
                  <a:pt x="1266930" y="1425726"/>
                </a:lnTo>
                <a:lnTo>
                  <a:pt x="1302208" y="1397647"/>
                </a:lnTo>
                <a:lnTo>
                  <a:pt x="1335812" y="1367644"/>
                </a:lnTo>
                <a:lnTo>
                  <a:pt x="1367656" y="1335799"/>
                </a:lnTo>
                <a:lnTo>
                  <a:pt x="1397660" y="1302196"/>
                </a:lnTo>
                <a:lnTo>
                  <a:pt x="1425739" y="1266917"/>
                </a:lnTo>
                <a:lnTo>
                  <a:pt x="1451811" y="1230045"/>
                </a:lnTo>
                <a:lnTo>
                  <a:pt x="1475793" y="1191664"/>
                </a:lnTo>
                <a:lnTo>
                  <a:pt x="1497602" y="1151855"/>
                </a:lnTo>
                <a:lnTo>
                  <a:pt x="1517156" y="1110701"/>
                </a:lnTo>
                <a:lnTo>
                  <a:pt x="1534371" y="1068287"/>
                </a:lnTo>
                <a:lnTo>
                  <a:pt x="1549165" y="1024693"/>
                </a:lnTo>
                <a:lnTo>
                  <a:pt x="1561455" y="980004"/>
                </a:lnTo>
                <a:lnTo>
                  <a:pt x="1571159" y="934302"/>
                </a:lnTo>
                <a:lnTo>
                  <a:pt x="1578192" y="887670"/>
                </a:lnTo>
                <a:lnTo>
                  <a:pt x="1582473" y="840190"/>
                </a:lnTo>
                <a:lnTo>
                  <a:pt x="1583918" y="791946"/>
                </a:lnTo>
                <a:lnTo>
                  <a:pt x="1582473" y="743703"/>
                </a:lnTo>
                <a:lnTo>
                  <a:pt x="1578192" y="696225"/>
                </a:lnTo>
                <a:lnTo>
                  <a:pt x="1571159" y="649594"/>
                </a:lnTo>
                <a:lnTo>
                  <a:pt x="1561455" y="603893"/>
                </a:lnTo>
                <a:lnTo>
                  <a:pt x="1549165" y="559205"/>
                </a:lnTo>
                <a:lnTo>
                  <a:pt x="1534371" y="515612"/>
                </a:lnTo>
                <a:lnTo>
                  <a:pt x="1517156" y="473198"/>
                </a:lnTo>
                <a:lnTo>
                  <a:pt x="1497602" y="432046"/>
                </a:lnTo>
                <a:lnTo>
                  <a:pt x="1475793" y="392238"/>
                </a:lnTo>
                <a:lnTo>
                  <a:pt x="1451811" y="353856"/>
                </a:lnTo>
                <a:lnTo>
                  <a:pt x="1425739" y="316985"/>
                </a:lnTo>
                <a:lnTo>
                  <a:pt x="1397660" y="281707"/>
                </a:lnTo>
                <a:lnTo>
                  <a:pt x="1367656" y="248104"/>
                </a:lnTo>
                <a:lnTo>
                  <a:pt x="1335812" y="216260"/>
                </a:lnTo>
                <a:lnTo>
                  <a:pt x="1302208" y="186257"/>
                </a:lnTo>
                <a:lnTo>
                  <a:pt x="1266930" y="158178"/>
                </a:lnTo>
                <a:lnTo>
                  <a:pt x="1230058" y="132106"/>
                </a:lnTo>
                <a:lnTo>
                  <a:pt x="1191676" y="108124"/>
                </a:lnTo>
                <a:lnTo>
                  <a:pt x="1151867" y="86315"/>
                </a:lnTo>
                <a:lnTo>
                  <a:pt x="1110714" y="66762"/>
                </a:lnTo>
                <a:lnTo>
                  <a:pt x="1068299" y="49546"/>
                </a:lnTo>
                <a:lnTo>
                  <a:pt x="1024706" y="34752"/>
                </a:lnTo>
                <a:lnTo>
                  <a:pt x="980017" y="22462"/>
                </a:lnTo>
                <a:lnTo>
                  <a:pt x="934315" y="12759"/>
                </a:lnTo>
                <a:lnTo>
                  <a:pt x="887682" y="5726"/>
                </a:lnTo>
                <a:lnTo>
                  <a:pt x="840203" y="1445"/>
                </a:lnTo>
                <a:lnTo>
                  <a:pt x="791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24234" y="1461960"/>
            <a:ext cx="1323975" cy="53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Net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earthquake-­related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expenses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$15.4b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5295" y="325221"/>
            <a:ext cx="3176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New operating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spending, savings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revenue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in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Budget</a:t>
            </a:r>
            <a:r>
              <a:rPr sz="900" spc="-7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77995" y="540613"/>
          <a:ext cx="3219450" cy="2773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5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$million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2013/14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2014/15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2015/16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2016/17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2017/18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6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otal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Health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460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1,799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Education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133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sz="5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Development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Defence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marL="35560" marR="238125">
                        <a:lnSpc>
                          <a:spcPct val="121300"/>
                        </a:lnSpc>
                        <a:spcBef>
                          <a:spcPts val="2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Canterbury</a:t>
                      </a:r>
                      <a:r>
                        <a:rPr sz="55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Earthquake 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Recovery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Business Growth</a:t>
                      </a:r>
                      <a:r>
                        <a:rPr sz="55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Agenda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08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629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Contingency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Families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Package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679">
                <a:tc>
                  <a:txBody>
                    <a:bodyPr/>
                    <a:lstStyle/>
                    <a:p>
                      <a:pPr marL="35560" marR="156845">
                        <a:lnSpc>
                          <a:spcPct val="121300"/>
                        </a:lnSpc>
                        <a:spcBef>
                          <a:spcPts val="25"/>
                        </a:spcBef>
                      </a:pPr>
                      <a:r>
                        <a:rPr sz="55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funding </a:t>
                      </a:r>
                      <a:r>
                        <a:rPr sz="55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Health</a:t>
                      </a:r>
                      <a:r>
                        <a:rPr sz="550" i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Education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(17)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(64)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(61)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(50)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(70)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(263)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b="1" spc="-1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 spending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124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1,202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1,337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1,444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1,545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5,652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$million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2013/14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2014/15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2015/16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2016/17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2017/18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6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otal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Reprioritisation within</a:t>
                      </a:r>
                      <a:r>
                        <a:rPr sz="55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Votes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830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714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Transfer </a:t>
                      </a: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55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Votes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Revenue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b="1" spc="-1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 savings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252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334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348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762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325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328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1,590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Net </a:t>
                      </a:r>
                      <a:r>
                        <a:rPr sz="550" b="1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550" b="1" spc="-1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spending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(128)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865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988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550" b="1" spc="-3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1,217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4,062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7299" y="291681"/>
            <a:ext cx="24758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Arial"/>
                <a:cs typeface="Arial"/>
              </a:rPr>
              <a:t>Expenses in </a:t>
            </a:r>
            <a:r>
              <a:rPr sz="1600" b="1" spc="-5" dirty="0">
                <a:latin typeface="Arial"/>
                <a:cs typeface="Arial"/>
              </a:rPr>
              <a:t>Budget</a:t>
            </a:r>
            <a:r>
              <a:rPr sz="1600" b="1" spc="-9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9" y="666813"/>
            <a:ext cx="317690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Social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security 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welfare, health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 education costs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will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make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up over </a:t>
            </a:r>
            <a:r>
              <a:rPr sz="1100" b="1" spc="-35" dirty="0">
                <a:solidFill>
                  <a:srgbClr val="232C64"/>
                </a:solidFill>
                <a:latin typeface="Arial"/>
                <a:cs typeface="Arial"/>
              </a:rPr>
              <a:t>two-­thirds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of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core Crown expenses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</a:t>
            </a:r>
            <a:r>
              <a:rPr sz="1100" b="1" spc="-1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2014/15.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93177" y="1657388"/>
            <a:ext cx="627380" cy="1122045"/>
          </a:xfrm>
          <a:custGeom>
            <a:avLst/>
            <a:gdLst/>
            <a:ahLst/>
            <a:cxnLst/>
            <a:rect l="l" t="t" r="r" b="b"/>
            <a:pathLst>
              <a:path w="627380" h="1122045">
                <a:moveTo>
                  <a:pt x="627189" y="0"/>
                </a:moveTo>
                <a:lnTo>
                  <a:pt x="616394" y="0"/>
                </a:lnTo>
                <a:lnTo>
                  <a:pt x="566074" y="1120"/>
                </a:lnTo>
                <a:lnTo>
                  <a:pt x="516222" y="4475"/>
                </a:lnTo>
                <a:lnTo>
                  <a:pt x="466872" y="10053"/>
                </a:lnTo>
                <a:lnTo>
                  <a:pt x="418062" y="17843"/>
                </a:lnTo>
                <a:lnTo>
                  <a:pt x="369826" y="27835"/>
                </a:lnTo>
                <a:lnTo>
                  <a:pt x="322201" y="40017"/>
                </a:lnTo>
                <a:lnTo>
                  <a:pt x="275223" y="54379"/>
                </a:lnTo>
                <a:lnTo>
                  <a:pt x="228928" y="70909"/>
                </a:lnTo>
                <a:lnTo>
                  <a:pt x="183351" y="89598"/>
                </a:lnTo>
                <a:lnTo>
                  <a:pt x="138530" y="110433"/>
                </a:lnTo>
                <a:lnTo>
                  <a:pt x="94499" y="133404"/>
                </a:lnTo>
                <a:lnTo>
                  <a:pt x="51295" y="158501"/>
                </a:lnTo>
                <a:lnTo>
                  <a:pt x="8953" y="185712"/>
                </a:lnTo>
                <a:lnTo>
                  <a:pt x="0" y="191757"/>
                </a:lnTo>
                <a:lnTo>
                  <a:pt x="627189" y="1121600"/>
                </a:lnTo>
                <a:lnTo>
                  <a:pt x="627189" y="0"/>
                </a:lnTo>
                <a:close/>
              </a:path>
            </a:pathLst>
          </a:custGeom>
          <a:solidFill>
            <a:srgbClr val="F68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27381" y="1848942"/>
            <a:ext cx="793115" cy="929640"/>
          </a:xfrm>
          <a:custGeom>
            <a:avLst/>
            <a:gdLst/>
            <a:ahLst/>
            <a:cxnLst/>
            <a:rect l="l" t="t" r="r" b="b"/>
            <a:pathLst>
              <a:path w="793114" h="929639">
                <a:moveTo>
                  <a:pt x="165859" y="0"/>
                </a:moveTo>
                <a:lnTo>
                  <a:pt x="117685" y="33940"/>
                </a:lnTo>
                <a:lnTo>
                  <a:pt x="79368" y="64044"/>
                </a:lnTo>
                <a:lnTo>
                  <a:pt x="42501" y="95908"/>
                </a:lnTo>
                <a:lnTo>
                  <a:pt x="7632" y="129082"/>
                </a:lnTo>
                <a:lnTo>
                  <a:pt x="0" y="136728"/>
                </a:lnTo>
                <a:lnTo>
                  <a:pt x="792960" y="929601"/>
                </a:lnTo>
                <a:lnTo>
                  <a:pt x="165859" y="0"/>
                </a:lnTo>
                <a:close/>
              </a:path>
            </a:pathLst>
          </a:custGeom>
          <a:solidFill>
            <a:srgbClr val="F26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27378" y="1848942"/>
            <a:ext cx="793115" cy="929640"/>
          </a:xfrm>
          <a:custGeom>
            <a:avLst/>
            <a:gdLst/>
            <a:ahLst/>
            <a:cxnLst/>
            <a:rect l="l" t="t" r="r" b="b"/>
            <a:pathLst>
              <a:path w="793114" h="929639">
                <a:moveTo>
                  <a:pt x="786917" y="920648"/>
                </a:moveTo>
                <a:lnTo>
                  <a:pt x="792962" y="929601"/>
                </a:lnTo>
                <a:lnTo>
                  <a:pt x="785317" y="921969"/>
                </a:lnTo>
                <a:lnTo>
                  <a:pt x="777466" y="914112"/>
                </a:lnTo>
                <a:lnTo>
                  <a:pt x="693840" y="830492"/>
                </a:lnTo>
                <a:lnTo>
                  <a:pt x="461532" y="598209"/>
                </a:lnTo>
                <a:lnTo>
                  <a:pt x="7632" y="144360"/>
                </a:lnTo>
                <a:lnTo>
                  <a:pt x="0" y="136728"/>
                </a:lnTo>
                <a:lnTo>
                  <a:pt x="7632" y="129082"/>
                </a:lnTo>
                <a:lnTo>
                  <a:pt x="42503" y="95908"/>
                </a:lnTo>
                <a:lnTo>
                  <a:pt x="79370" y="64044"/>
                </a:lnTo>
                <a:lnTo>
                  <a:pt x="117687" y="33940"/>
                </a:lnTo>
                <a:lnTo>
                  <a:pt x="156908" y="6045"/>
                </a:lnTo>
                <a:lnTo>
                  <a:pt x="165862" y="0"/>
                </a:lnTo>
                <a:lnTo>
                  <a:pt x="171907" y="8953"/>
                </a:lnTo>
                <a:lnTo>
                  <a:pt x="530010" y="539804"/>
                </a:lnTo>
                <a:lnTo>
                  <a:pt x="712308" y="810044"/>
                </a:lnTo>
                <a:lnTo>
                  <a:pt x="778157" y="907662"/>
                </a:lnTo>
                <a:lnTo>
                  <a:pt x="786917" y="92064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0298" y="1985607"/>
            <a:ext cx="991235" cy="793750"/>
          </a:xfrm>
          <a:custGeom>
            <a:avLst/>
            <a:gdLst/>
            <a:ahLst/>
            <a:cxnLst/>
            <a:rect l="l" t="t" r="r" b="b"/>
            <a:pathLst>
              <a:path w="991235" h="793750">
                <a:moveTo>
                  <a:pt x="197332" y="0"/>
                </a:moveTo>
                <a:lnTo>
                  <a:pt x="152446" y="46513"/>
                </a:lnTo>
                <a:lnTo>
                  <a:pt x="118587" y="85395"/>
                </a:lnTo>
                <a:lnTo>
                  <a:pt x="87514" y="125095"/>
                </a:lnTo>
                <a:lnTo>
                  <a:pt x="58632" y="166416"/>
                </a:lnTo>
                <a:lnTo>
                  <a:pt x="31348" y="210162"/>
                </a:lnTo>
                <a:lnTo>
                  <a:pt x="5067" y="257136"/>
                </a:lnTo>
                <a:lnTo>
                  <a:pt x="0" y="266674"/>
                </a:lnTo>
                <a:lnTo>
                  <a:pt x="990842" y="793521"/>
                </a:lnTo>
                <a:lnTo>
                  <a:pt x="197332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0300" y="1985607"/>
            <a:ext cx="991235" cy="793750"/>
          </a:xfrm>
          <a:custGeom>
            <a:avLst/>
            <a:gdLst/>
            <a:ahLst/>
            <a:cxnLst/>
            <a:rect l="l" t="t" r="r" b="b"/>
            <a:pathLst>
              <a:path w="991235" h="793750">
                <a:moveTo>
                  <a:pt x="983208" y="785888"/>
                </a:moveTo>
                <a:lnTo>
                  <a:pt x="990841" y="793521"/>
                </a:lnTo>
                <a:lnTo>
                  <a:pt x="981316" y="788454"/>
                </a:lnTo>
                <a:lnTo>
                  <a:pt x="971490" y="783231"/>
                </a:lnTo>
                <a:lnTo>
                  <a:pt x="866987" y="727667"/>
                </a:lnTo>
                <a:lnTo>
                  <a:pt x="576705" y="573321"/>
                </a:lnTo>
                <a:lnTo>
                  <a:pt x="9537" y="271754"/>
                </a:lnTo>
                <a:lnTo>
                  <a:pt x="0" y="266674"/>
                </a:lnTo>
                <a:lnTo>
                  <a:pt x="31348" y="210162"/>
                </a:lnTo>
                <a:lnTo>
                  <a:pt x="58632" y="166416"/>
                </a:lnTo>
                <a:lnTo>
                  <a:pt x="87514" y="125095"/>
                </a:lnTo>
                <a:lnTo>
                  <a:pt x="118587" y="85395"/>
                </a:lnTo>
                <a:lnTo>
                  <a:pt x="152446" y="46513"/>
                </a:lnTo>
                <a:lnTo>
                  <a:pt x="189687" y="7645"/>
                </a:lnTo>
                <a:lnTo>
                  <a:pt x="197332" y="0"/>
                </a:lnTo>
                <a:lnTo>
                  <a:pt x="204965" y="7645"/>
                </a:lnTo>
                <a:lnTo>
                  <a:pt x="658107" y="460787"/>
                </a:lnTo>
                <a:lnTo>
                  <a:pt x="888790" y="691470"/>
                </a:lnTo>
                <a:lnTo>
                  <a:pt x="972121" y="774801"/>
                </a:lnTo>
                <a:lnTo>
                  <a:pt x="983208" y="785888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0043" y="2251964"/>
            <a:ext cx="1111250" cy="527050"/>
          </a:xfrm>
          <a:custGeom>
            <a:avLst/>
            <a:gdLst/>
            <a:ahLst/>
            <a:cxnLst/>
            <a:rect l="l" t="t" r="r" b="b"/>
            <a:pathLst>
              <a:path w="1111250" h="527050">
                <a:moveTo>
                  <a:pt x="120421" y="0"/>
                </a:moveTo>
                <a:lnTo>
                  <a:pt x="92006" y="56342"/>
                </a:lnTo>
                <a:lnTo>
                  <a:pt x="70842" y="104804"/>
                </a:lnTo>
                <a:lnTo>
                  <a:pt x="51962" y="154579"/>
                </a:lnTo>
                <a:lnTo>
                  <a:pt x="35476" y="205322"/>
                </a:lnTo>
                <a:lnTo>
                  <a:pt x="21496" y="256689"/>
                </a:lnTo>
                <a:lnTo>
                  <a:pt x="10133" y="308335"/>
                </a:lnTo>
                <a:lnTo>
                  <a:pt x="1498" y="359918"/>
                </a:lnTo>
                <a:lnTo>
                  <a:pt x="0" y="370611"/>
                </a:lnTo>
                <a:lnTo>
                  <a:pt x="1111110" y="526757"/>
                </a:lnTo>
                <a:lnTo>
                  <a:pt x="120421" y="0"/>
                </a:lnTo>
                <a:close/>
              </a:path>
            </a:pathLst>
          </a:custGeom>
          <a:solidFill>
            <a:srgbClr val="81D3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0043" y="2251964"/>
            <a:ext cx="1111250" cy="527050"/>
          </a:xfrm>
          <a:custGeom>
            <a:avLst/>
            <a:gdLst/>
            <a:ahLst/>
            <a:cxnLst/>
            <a:rect l="l" t="t" r="r" b="b"/>
            <a:pathLst>
              <a:path w="1111250" h="527050">
                <a:moveTo>
                  <a:pt x="1101572" y="521690"/>
                </a:moveTo>
                <a:lnTo>
                  <a:pt x="1111110" y="526757"/>
                </a:lnTo>
                <a:lnTo>
                  <a:pt x="1100416" y="525259"/>
                </a:lnTo>
                <a:lnTo>
                  <a:pt x="1089405" y="523709"/>
                </a:lnTo>
                <a:lnTo>
                  <a:pt x="972221" y="507239"/>
                </a:lnTo>
                <a:lnTo>
                  <a:pt x="646704" y="461492"/>
                </a:lnTo>
                <a:lnTo>
                  <a:pt x="10693" y="372110"/>
                </a:lnTo>
                <a:lnTo>
                  <a:pt x="0" y="370611"/>
                </a:lnTo>
                <a:lnTo>
                  <a:pt x="10133" y="308335"/>
                </a:lnTo>
                <a:lnTo>
                  <a:pt x="21496" y="256689"/>
                </a:lnTo>
                <a:lnTo>
                  <a:pt x="35476" y="205322"/>
                </a:lnTo>
                <a:lnTo>
                  <a:pt x="51962" y="154579"/>
                </a:lnTo>
                <a:lnTo>
                  <a:pt x="70842" y="104804"/>
                </a:lnTo>
                <a:lnTo>
                  <a:pt x="92006" y="56342"/>
                </a:lnTo>
                <a:lnTo>
                  <a:pt x="115341" y="9537"/>
                </a:lnTo>
                <a:lnTo>
                  <a:pt x="120421" y="0"/>
                </a:lnTo>
                <a:lnTo>
                  <a:pt x="129959" y="5067"/>
                </a:lnTo>
                <a:lnTo>
                  <a:pt x="695696" y="305877"/>
                </a:lnTo>
                <a:lnTo>
                  <a:pt x="983697" y="459012"/>
                </a:lnTo>
                <a:lnTo>
                  <a:pt x="1087732" y="514330"/>
                </a:lnTo>
                <a:lnTo>
                  <a:pt x="1101572" y="52169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7246" y="2622232"/>
            <a:ext cx="1123950" cy="447040"/>
          </a:xfrm>
          <a:custGeom>
            <a:avLst/>
            <a:gdLst/>
            <a:ahLst/>
            <a:cxnLst/>
            <a:rect l="l" t="t" r="r" b="b"/>
            <a:pathLst>
              <a:path w="1123950" h="447039">
                <a:moveTo>
                  <a:pt x="12836" y="0"/>
                </a:moveTo>
                <a:lnTo>
                  <a:pt x="5374" y="59985"/>
                </a:lnTo>
                <a:lnTo>
                  <a:pt x="1588" y="108029"/>
                </a:lnTo>
                <a:lnTo>
                  <a:pt x="4" y="154635"/>
                </a:lnTo>
                <a:lnTo>
                  <a:pt x="0" y="156133"/>
                </a:lnTo>
                <a:lnTo>
                  <a:pt x="590" y="201647"/>
                </a:lnTo>
                <a:lnTo>
                  <a:pt x="3416" y="247854"/>
                </a:lnTo>
                <a:lnTo>
                  <a:pt x="8486" y="294084"/>
                </a:lnTo>
                <a:lnTo>
                  <a:pt x="15818" y="340653"/>
                </a:lnTo>
                <a:lnTo>
                  <a:pt x="25432" y="387879"/>
                </a:lnTo>
                <a:lnTo>
                  <a:pt x="37347" y="436079"/>
                </a:lnTo>
                <a:lnTo>
                  <a:pt x="40141" y="446506"/>
                </a:lnTo>
                <a:lnTo>
                  <a:pt x="1123818" y="156133"/>
                </a:lnTo>
                <a:lnTo>
                  <a:pt x="12836" y="0"/>
                </a:lnTo>
                <a:close/>
              </a:path>
            </a:pathLst>
          </a:custGeom>
          <a:solidFill>
            <a:srgbClr val="4BC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7232" y="2622232"/>
            <a:ext cx="1123950" cy="447040"/>
          </a:xfrm>
          <a:custGeom>
            <a:avLst/>
            <a:gdLst/>
            <a:ahLst/>
            <a:cxnLst/>
            <a:rect l="l" t="t" r="r" b="b"/>
            <a:pathLst>
              <a:path w="1123950" h="447039">
                <a:moveTo>
                  <a:pt x="1113139" y="154635"/>
                </a:moveTo>
                <a:lnTo>
                  <a:pt x="1123832" y="156133"/>
                </a:lnTo>
                <a:lnTo>
                  <a:pt x="1113406" y="158927"/>
                </a:lnTo>
                <a:lnTo>
                  <a:pt x="1102664" y="161805"/>
                </a:lnTo>
                <a:lnTo>
                  <a:pt x="988373" y="192430"/>
                </a:lnTo>
                <a:lnTo>
                  <a:pt x="670891" y="277499"/>
                </a:lnTo>
                <a:lnTo>
                  <a:pt x="50581" y="443712"/>
                </a:lnTo>
                <a:lnTo>
                  <a:pt x="40154" y="446506"/>
                </a:lnTo>
                <a:lnTo>
                  <a:pt x="25445" y="387879"/>
                </a:lnTo>
                <a:lnTo>
                  <a:pt x="15831" y="340653"/>
                </a:lnTo>
                <a:lnTo>
                  <a:pt x="8499" y="294084"/>
                </a:lnTo>
                <a:lnTo>
                  <a:pt x="3429" y="247854"/>
                </a:lnTo>
                <a:lnTo>
                  <a:pt x="602" y="201647"/>
                </a:lnTo>
                <a:lnTo>
                  <a:pt x="0" y="155144"/>
                </a:lnTo>
                <a:lnTo>
                  <a:pt x="1601" y="108029"/>
                </a:lnTo>
                <a:lnTo>
                  <a:pt x="5387" y="59985"/>
                </a:lnTo>
                <a:lnTo>
                  <a:pt x="11338" y="10693"/>
                </a:lnTo>
                <a:lnTo>
                  <a:pt x="12849" y="0"/>
                </a:lnTo>
                <a:lnTo>
                  <a:pt x="23542" y="1511"/>
                </a:lnTo>
                <a:lnTo>
                  <a:pt x="657977" y="90668"/>
                </a:lnTo>
                <a:lnTo>
                  <a:pt x="980949" y="136056"/>
                </a:lnTo>
                <a:lnTo>
                  <a:pt x="1097618" y="152453"/>
                </a:lnTo>
                <a:lnTo>
                  <a:pt x="1113139" y="154635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7312" y="2778175"/>
            <a:ext cx="1083310" cy="1097280"/>
          </a:xfrm>
          <a:custGeom>
            <a:avLst/>
            <a:gdLst/>
            <a:ahLst/>
            <a:cxnLst/>
            <a:rect l="l" t="t" r="r" b="b"/>
            <a:pathLst>
              <a:path w="1083310" h="1097279">
                <a:moveTo>
                  <a:pt x="1083105" y="0"/>
                </a:moveTo>
                <a:lnTo>
                  <a:pt x="0" y="290220"/>
                </a:lnTo>
                <a:lnTo>
                  <a:pt x="2793" y="300647"/>
                </a:lnTo>
                <a:lnTo>
                  <a:pt x="16881" y="349039"/>
                </a:lnTo>
                <a:lnTo>
                  <a:pt x="32899" y="396345"/>
                </a:lnTo>
                <a:lnTo>
                  <a:pt x="50805" y="442523"/>
                </a:lnTo>
                <a:lnTo>
                  <a:pt x="70558" y="487537"/>
                </a:lnTo>
                <a:lnTo>
                  <a:pt x="92118" y="531345"/>
                </a:lnTo>
                <a:lnTo>
                  <a:pt x="115443" y="573911"/>
                </a:lnTo>
                <a:lnTo>
                  <a:pt x="140492" y="615194"/>
                </a:lnTo>
                <a:lnTo>
                  <a:pt x="167224" y="655156"/>
                </a:lnTo>
                <a:lnTo>
                  <a:pt x="195599" y="693757"/>
                </a:lnTo>
                <a:lnTo>
                  <a:pt x="225574" y="730960"/>
                </a:lnTo>
                <a:lnTo>
                  <a:pt x="257110" y="766724"/>
                </a:lnTo>
                <a:lnTo>
                  <a:pt x="290164" y="801010"/>
                </a:lnTo>
                <a:lnTo>
                  <a:pt x="324697" y="833781"/>
                </a:lnTo>
                <a:lnTo>
                  <a:pt x="360666" y="864996"/>
                </a:lnTo>
                <a:lnTo>
                  <a:pt x="398031" y="894617"/>
                </a:lnTo>
                <a:lnTo>
                  <a:pt x="436751" y="922605"/>
                </a:lnTo>
                <a:lnTo>
                  <a:pt x="476784" y="948921"/>
                </a:lnTo>
                <a:lnTo>
                  <a:pt x="518090" y="973526"/>
                </a:lnTo>
                <a:lnTo>
                  <a:pt x="560628" y="996380"/>
                </a:lnTo>
                <a:lnTo>
                  <a:pt x="604356" y="1017446"/>
                </a:lnTo>
                <a:lnTo>
                  <a:pt x="649234" y="1036684"/>
                </a:lnTo>
                <a:lnTo>
                  <a:pt x="695220" y="1054054"/>
                </a:lnTo>
                <a:lnTo>
                  <a:pt x="742273" y="1069519"/>
                </a:lnTo>
                <a:lnTo>
                  <a:pt x="790353" y="1083039"/>
                </a:lnTo>
                <a:lnTo>
                  <a:pt x="839417" y="1094574"/>
                </a:lnTo>
                <a:lnTo>
                  <a:pt x="849971" y="1096822"/>
                </a:lnTo>
                <a:lnTo>
                  <a:pt x="1083105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7310" y="2778175"/>
            <a:ext cx="1083310" cy="1097280"/>
          </a:xfrm>
          <a:custGeom>
            <a:avLst/>
            <a:gdLst/>
            <a:ahLst/>
            <a:cxnLst/>
            <a:rect l="l" t="t" r="r" b="b"/>
            <a:pathLst>
              <a:path w="1083310" h="1097279">
                <a:moveTo>
                  <a:pt x="1072680" y="2793"/>
                </a:moveTo>
                <a:lnTo>
                  <a:pt x="1083106" y="0"/>
                </a:lnTo>
                <a:lnTo>
                  <a:pt x="1080871" y="10566"/>
                </a:lnTo>
                <a:lnTo>
                  <a:pt x="1078556" y="21430"/>
                </a:lnTo>
                <a:lnTo>
                  <a:pt x="1053966" y="137102"/>
                </a:lnTo>
                <a:lnTo>
                  <a:pt x="985666" y="458429"/>
                </a:lnTo>
                <a:lnTo>
                  <a:pt x="852220" y="1086256"/>
                </a:lnTo>
                <a:lnTo>
                  <a:pt x="849972" y="1096822"/>
                </a:lnTo>
                <a:lnTo>
                  <a:pt x="839419" y="1094574"/>
                </a:lnTo>
                <a:lnTo>
                  <a:pt x="790354" y="1083039"/>
                </a:lnTo>
                <a:lnTo>
                  <a:pt x="742274" y="1069519"/>
                </a:lnTo>
                <a:lnTo>
                  <a:pt x="695221" y="1054054"/>
                </a:lnTo>
                <a:lnTo>
                  <a:pt x="649235" y="1036684"/>
                </a:lnTo>
                <a:lnTo>
                  <a:pt x="604357" y="1017446"/>
                </a:lnTo>
                <a:lnTo>
                  <a:pt x="560629" y="996380"/>
                </a:lnTo>
                <a:lnTo>
                  <a:pt x="518091" y="973526"/>
                </a:lnTo>
                <a:lnTo>
                  <a:pt x="476785" y="948921"/>
                </a:lnTo>
                <a:lnTo>
                  <a:pt x="436752" y="922605"/>
                </a:lnTo>
                <a:lnTo>
                  <a:pt x="398032" y="894617"/>
                </a:lnTo>
                <a:lnTo>
                  <a:pt x="360667" y="864996"/>
                </a:lnTo>
                <a:lnTo>
                  <a:pt x="324697" y="833781"/>
                </a:lnTo>
                <a:lnTo>
                  <a:pt x="290165" y="801010"/>
                </a:lnTo>
                <a:lnTo>
                  <a:pt x="257110" y="766724"/>
                </a:lnTo>
                <a:lnTo>
                  <a:pt x="225575" y="730960"/>
                </a:lnTo>
                <a:lnTo>
                  <a:pt x="195599" y="693757"/>
                </a:lnTo>
                <a:lnTo>
                  <a:pt x="167224" y="655156"/>
                </a:lnTo>
                <a:lnTo>
                  <a:pt x="140492" y="615194"/>
                </a:lnTo>
                <a:lnTo>
                  <a:pt x="115443" y="573911"/>
                </a:lnTo>
                <a:lnTo>
                  <a:pt x="92118" y="531345"/>
                </a:lnTo>
                <a:lnTo>
                  <a:pt x="70558" y="487537"/>
                </a:lnTo>
                <a:lnTo>
                  <a:pt x="50805" y="442523"/>
                </a:lnTo>
                <a:lnTo>
                  <a:pt x="32899" y="396345"/>
                </a:lnTo>
                <a:lnTo>
                  <a:pt x="16881" y="349039"/>
                </a:lnTo>
                <a:lnTo>
                  <a:pt x="2793" y="300647"/>
                </a:lnTo>
                <a:lnTo>
                  <a:pt x="0" y="290220"/>
                </a:lnTo>
                <a:lnTo>
                  <a:pt x="10426" y="287426"/>
                </a:lnTo>
                <a:lnTo>
                  <a:pt x="628940" y="121694"/>
                </a:lnTo>
                <a:lnTo>
                  <a:pt x="943808" y="37325"/>
                </a:lnTo>
                <a:lnTo>
                  <a:pt x="1057548" y="6848"/>
                </a:lnTo>
                <a:lnTo>
                  <a:pt x="1072680" y="2793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86953" y="2778150"/>
            <a:ext cx="1223645" cy="1124585"/>
          </a:xfrm>
          <a:custGeom>
            <a:avLst/>
            <a:gdLst/>
            <a:ahLst/>
            <a:cxnLst/>
            <a:rect l="l" t="t" r="r" b="b"/>
            <a:pathLst>
              <a:path w="1223645" h="1124585">
                <a:moveTo>
                  <a:pt x="233121" y="0"/>
                </a:moveTo>
                <a:lnTo>
                  <a:pt x="0" y="1096797"/>
                </a:lnTo>
                <a:lnTo>
                  <a:pt x="10553" y="1099045"/>
                </a:lnTo>
                <a:lnTo>
                  <a:pt x="59442" y="1108348"/>
                </a:lnTo>
                <a:lnTo>
                  <a:pt x="108240" y="1115480"/>
                </a:lnTo>
                <a:lnTo>
                  <a:pt x="156892" y="1120466"/>
                </a:lnTo>
                <a:lnTo>
                  <a:pt x="205344" y="1123332"/>
                </a:lnTo>
                <a:lnTo>
                  <a:pt x="253544" y="1124101"/>
                </a:lnTo>
                <a:lnTo>
                  <a:pt x="301435" y="1122800"/>
                </a:lnTo>
                <a:lnTo>
                  <a:pt x="348965" y="1119454"/>
                </a:lnTo>
                <a:lnTo>
                  <a:pt x="396080" y="1114087"/>
                </a:lnTo>
                <a:lnTo>
                  <a:pt x="442724" y="1106726"/>
                </a:lnTo>
                <a:lnTo>
                  <a:pt x="488846" y="1097395"/>
                </a:lnTo>
                <a:lnTo>
                  <a:pt x="534389" y="1086119"/>
                </a:lnTo>
                <a:lnTo>
                  <a:pt x="579300" y="1072924"/>
                </a:lnTo>
                <a:lnTo>
                  <a:pt x="623526" y="1057836"/>
                </a:lnTo>
                <a:lnTo>
                  <a:pt x="667012" y="1040878"/>
                </a:lnTo>
                <a:lnTo>
                  <a:pt x="709704" y="1022076"/>
                </a:lnTo>
                <a:lnTo>
                  <a:pt x="751548" y="1001457"/>
                </a:lnTo>
                <a:lnTo>
                  <a:pt x="792490" y="979043"/>
                </a:lnTo>
                <a:lnTo>
                  <a:pt x="832476" y="954862"/>
                </a:lnTo>
                <a:lnTo>
                  <a:pt x="871452" y="928938"/>
                </a:lnTo>
                <a:lnTo>
                  <a:pt x="909364" y="901296"/>
                </a:lnTo>
                <a:lnTo>
                  <a:pt x="946158" y="871962"/>
                </a:lnTo>
                <a:lnTo>
                  <a:pt x="981780" y="840961"/>
                </a:lnTo>
                <a:lnTo>
                  <a:pt x="1016175" y="808317"/>
                </a:lnTo>
                <a:lnTo>
                  <a:pt x="1049290" y="774057"/>
                </a:lnTo>
                <a:lnTo>
                  <a:pt x="1081071" y="738205"/>
                </a:lnTo>
                <a:lnTo>
                  <a:pt x="1111463" y="700786"/>
                </a:lnTo>
                <a:lnTo>
                  <a:pt x="1140414" y="661827"/>
                </a:lnTo>
                <a:lnTo>
                  <a:pt x="1167867" y="621351"/>
                </a:lnTo>
                <a:lnTo>
                  <a:pt x="1193770" y="579384"/>
                </a:lnTo>
                <a:lnTo>
                  <a:pt x="1218069" y="535952"/>
                </a:lnTo>
                <a:lnTo>
                  <a:pt x="1223136" y="526415"/>
                </a:lnTo>
                <a:lnTo>
                  <a:pt x="233121" y="0"/>
                </a:lnTo>
                <a:close/>
              </a:path>
            </a:pathLst>
          </a:custGeom>
          <a:solidFill>
            <a:srgbClr val="4649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86953" y="2778150"/>
            <a:ext cx="1223645" cy="1124585"/>
          </a:xfrm>
          <a:custGeom>
            <a:avLst/>
            <a:gdLst/>
            <a:ahLst/>
            <a:cxnLst/>
            <a:rect l="l" t="t" r="r" b="b"/>
            <a:pathLst>
              <a:path w="1223645" h="1124585">
                <a:moveTo>
                  <a:pt x="230873" y="10566"/>
                </a:moveTo>
                <a:lnTo>
                  <a:pt x="233121" y="0"/>
                </a:lnTo>
                <a:lnTo>
                  <a:pt x="242646" y="5067"/>
                </a:lnTo>
                <a:lnTo>
                  <a:pt x="252459" y="10283"/>
                </a:lnTo>
                <a:lnTo>
                  <a:pt x="356871" y="65801"/>
                </a:lnTo>
                <a:lnTo>
                  <a:pt x="646909" y="220022"/>
                </a:lnTo>
                <a:lnTo>
                  <a:pt x="1213599" y="521347"/>
                </a:lnTo>
                <a:lnTo>
                  <a:pt x="1223137" y="526415"/>
                </a:lnTo>
                <a:lnTo>
                  <a:pt x="1218069" y="535952"/>
                </a:lnTo>
                <a:lnTo>
                  <a:pt x="1193770" y="579384"/>
                </a:lnTo>
                <a:lnTo>
                  <a:pt x="1167867" y="621351"/>
                </a:lnTo>
                <a:lnTo>
                  <a:pt x="1140414" y="661827"/>
                </a:lnTo>
                <a:lnTo>
                  <a:pt x="1111463" y="700786"/>
                </a:lnTo>
                <a:lnTo>
                  <a:pt x="1081071" y="738205"/>
                </a:lnTo>
                <a:lnTo>
                  <a:pt x="1049290" y="774057"/>
                </a:lnTo>
                <a:lnTo>
                  <a:pt x="1016175" y="808317"/>
                </a:lnTo>
                <a:lnTo>
                  <a:pt x="981780" y="840961"/>
                </a:lnTo>
                <a:lnTo>
                  <a:pt x="946158" y="871962"/>
                </a:lnTo>
                <a:lnTo>
                  <a:pt x="909364" y="901296"/>
                </a:lnTo>
                <a:lnTo>
                  <a:pt x="871452" y="928938"/>
                </a:lnTo>
                <a:lnTo>
                  <a:pt x="832476" y="954862"/>
                </a:lnTo>
                <a:lnTo>
                  <a:pt x="792490" y="979043"/>
                </a:lnTo>
                <a:lnTo>
                  <a:pt x="751548" y="1001457"/>
                </a:lnTo>
                <a:lnTo>
                  <a:pt x="709704" y="1022076"/>
                </a:lnTo>
                <a:lnTo>
                  <a:pt x="667012" y="1040878"/>
                </a:lnTo>
                <a:lnTo>
                  <a:pt x="623526" y="1057836"/>
                </a:lnTo>
                <a:lnTo>
                  <a:pt x="579300" y="1072924"/>
                </a:lnTo>
                <a:lnTo>
                  <a:pt x="534389" y="1086119"/>
                </a:lnTo>
                <a:lnTo>
                  <a:pt x="488846" y="1097395"/>
                </a:lnTo>
                <a:lnTo>
                  <a:pt x="442724" y="1106726"/>
                </a:lnTo>
                <a:lnTo>
                  <a:pt x="396080" y="1114087"/>
                </a:lnTo>
                <a:lnTo>
                  <a:pt x="348965" y="1119454"/>
                </a:lnTo>
                <a:lnTo>
                  <a:pt x="301435" y="1122800"/>
                </a:lnTo>
                <a:lnTo>
                  <a:pt x="253544" y="1124101"/>
                </a:lnTo>
                <a:lnTo>
                  <a:pt x="205344" y="1123332"/>
                </a:lnTo>
                <a:lnTo>
                  <a:pt x="156892" y="1120466"/>
                </a:lnTo>
                <a:lnTo>
                  <a:pt x="108240" y="1115480"/>
                </a:lnTo>
                <a:lnTo>
                  <a:pt x="59442" y="1108348"/>
                </a:lnTo>
                <a:lnTo>
                  <a:pt x="10553" y="1099045"/>
                </a:lnTo>
                <a:lnTo>
                  <a:pt x="0" y="1096797"/>
                </a:lnTo>
                <a:lnTo>
                  <a:pt x="2247" y="1086230"/>
                </a:lnTo>
                <a:lnTo>
                  <a:pt x="135370" y="459904"/>
                </a:lnTo>
                <a:lnTo>
                  <a:pt x="203138" y="141062"/>
                </a:lnTo>
                <a:lnTo>
                  <a:pt x="227617" y="25887"/>
                </a:lnTo>
                <a:lnTo>
                  <a:pt x="230873" y="1056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0011" y="1657388"/>
            <a:ext cx="1121410" cy="1647825"/>
          </a:xfrm>
          <a:custGeom>
            <a:avLst/>
            <a:gdLst/>
            <a:ahLst/>
            <a:cxnLst/>
            <a:rect l="l" t="t" r="r" b="b"/>
            <a:pathLst>
              <a:path w="1121410" h="1647825">
                <a:moveTo>
                  <a:pt x="10794" y="0"/>
                </a:moveTo>
                <a:lnTo>
                  <a:pt x="0" y="0"/>
                </a:lnTo>
                <a:lnTo>
                  <a:pt x="0" y="1121143"/>
                </a:lnTo>
                <a:lnTo>
                  <a:pt x="989964" y="1647482"/>
                </a:lnTo>
                <a:lnTo>
                  <a:pt x="995032" y="1637944"/>
                </a:lnTo>
                <a:lnTo>
                  <a:pt x="1017207" y="1594074"/>
                </a:lnTo>
                <a:lnTo>
                  <a:pt x="1037191" y="1549928"/>
                </a:lnTo>
                <a:lnTo>
                  <a:pt x="1055001" y="1505390"/>
                </a:lnTo>
                <a:lnTo>
                  <a:pt x="1070653" y="1460344"/>
                </a:lnTo>
                <a:lnTo>
                  <a:pt x="1084165" y="1414677"/>
                </a:lnTo>
                <a:lnTo>
                  <a:pt x="1095552" y="1368271"/>
                </a:lnTo>
                <a:lnTo>
                  <a:pt x="1104832" y="1321013"/>
                </a:lnTo>
                <a:lnTo>
                  <a:pt x="1112021" y="1272786"/>
                </a:lnTo>
                <a:lnTo>
                  <a:pt x="1117135" y="1223476"/>
                </a:lnTo>
                <a:lnTo>
                  <a:pt x="1120191" y="1172966"/>
                </a:lnTo>
                <a:lnTo>
                  <a:pt x="1121206" y="1121143"/>
                </a:lnTo>
                <a:lnTo>
                  <a:pt x="1120171" y="1072510"/>
                </a:lnTo>
                <a:lnTo>
                  <a:pt x="1117092" y="1024407"/>
                </a:lnTo>
                <a:lnTo>
                  <a:pt x="1112015" y="976874"/>
                </a:lnTo>
                <a:lnTo>
                  <a:pt x="1104981" y="929955"/>
                </a:lnTo>
                <a:lnTo>
                  <a:pt x="1096035" y="883692"/>
                </a:lnTo>
                <a:lnTo>
                  <a:pt x="1085219" y="838126"/>
                </a:lnTo>
                <a:lnTo>
                  <a:pt x="1072577" y="793299"/>
                </a:lnTo>
                <a:lnTo>
                  <a:pt x="1058152" y="749254"/>
                </a:lnTo>
                <a:lnTo>
                  <a:pt x="1041987" y="706033"/>
                </a:lnTo>
                <a:lnTo>
                  <a:pt x="1024125" y="663677"/>
                </a:lnTo>
                <a:lnTo>
                  <a:pt x="1004610" y="622229"/>
                </a:lnTo>
                <a:lnTo>
                  <a:pt x="983485" y="581731"/>
                </a:lnTo>
                <a:lnTo>
                  <a:pt x="960793" y="542225"/>
                </a:lnTo>
                <a:lnTo>
                  <a:pt x="936578" y="503753"/>
                </a:lnTo>
                <a:lnTo>
                  <a:pt x="910883" y="466357"/>
                </a:lnTo>
                <a:lnTo>
                  <a:pt x="883750" y="430079"/>
                </a:lnTo>
                <a:lnTo>
                  <a:pt x="855224" y="394962"/>
                </a:lnTo>
                <a:lnTo>
                  <a:pt x="825347" y="361046"/>
                </a:lnTo>
                <a:lnTo>
                  <a:pt x="794162" y="328375"/>
                </a:lnTo>
                <a:lnTo>
                  <a:pt x="761714" y="296991"/>
                </a:lnTo>
                <a:lnTo>
                  <a:pt x="728045" y="266935"/>
                </a:lnTo>
                <a:lnTo>
                  <a:pt x="693198" y="238249"/>
                </a:lnTo>
                <a:lnTo>
                  <a:pt x="657217" y="210976"/>
                </a:lnTo>
                <a:lnTo>
                  <a:pt x="620145" y="185158"/>
                </a:lnTo>
                <a:lnTo>
                  <a:pt x="582025" y="160836"/>
                </a:lnTo>
                <a:lnTo>
                  <a:pt x="542901" y="138053"/>
                </a:lnTo>
                <a:lnTo>
                  <a:pt x="502815" y="116851"/>
                </a:lnTo>
                <a:lnTo>
                  <a:pt x="461811" y="97272"/>
                </a:lnTo>
                <a:lnTo>
                  <a:pt x="419932" y="79359"/>
                </a:lnTo>
                <a:lnTo>
                  <a:pt x="377222" y="63152"/>
                </a:lnTo>
                <a:lnTo>
                  <a:pt x="333724" y="48694"/>
                </a:lnTo>
                <a:lnTo>
                  <a:pt x="289480" y="36027"/>
                </a:lnTo>
                <a:lnTo>
                  <a:pt x="244535" y="25194"/>
                </a:lnTo>
                <a:lnTo>
                  <a:pt x="198931" y="16236"/>
                </a:lnTo>
                <a:lnTo>
                  <a:pt x="152712" y="9196"/>
                </a:lnTo>
                <a:lnTo>
                  <a:pt x="105920" y="4115"/>
                </a:lnTo>
                <a:lnTo>
                  <a:pt x="58600" y="1035"/>
                </a:lnTo>
                <a:lnTo>
                  <a:pt x="10794" y="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20011" y="1657388"/>
            <a:ext cx="1121410" cy="1647825"/>
          </a:xfrm>
          <a:custGeom>
            <a:avLst/>
            <a:gdLst/>
            <a:ahLst/>
            <a:cxnLst/>
            <a:rect l="l" t="t" r="r" b="b"/>
            <a:pathLst>
              <a:path w="1121410" h="1647825">
                <a:moveTo>
                  <a:pt x="9537" y="1126210"/>
                </a:moveTo>
                <a:lnTo>
                  <a:pt x="0" y="1121143"/>
                </a:lnTo>
                <a:lnTo>
                  <a:pt x="0" y="1110335"/>
                </a:lnTo>
                <a:lnTo>
                  <a:pt x="0" y="10794"/>
                </a:lnTo>
                <a:lnTo>
                  <a:pt x="0" y="0"/>
                </a:lnTo>
                <a:lnTo>
                  <a:pt x="10795" y="0"/>
                </a:lnTo>
                <a:lnTo>
                  <a:pt x="58600" y="1035"/>
                </a:lnTo>
                <a:lnTo>
                  <a:pt x="105920" y="4115"/>
                </a:lnTo>
                <a:lnTo>
                  <a:pt x="152712" y="9196"/>
                </a:lnTo>
                <a:lnTo>
                  <a:pt x="198931" y="16236"/>
                </a:lnTo>
                <a:lnTo>
                  <a:pt x="244535" y="25194"/>
                </a:lnTo>
                <a:lnTo>
                  <a:pt x="289480" y="36027"/>
                </a:lnTo>
                <a:lnTo>
                  <a:pt x="333724" y="48694"/>
                </a:lnTo>
                <a:lnTo>
                  <a:pt x="377222" y="63152"/>
                </a:lnTo>
                <a:lnTo>
                  <a:pt x="419932" y="79359"/>
                </a:lnTo>
                <a:lnTo>
                  <a:pt x="461811" y="97272"/>
                </a:lnTo>
                <a:lnTo>
                  <a:pt x="502815" y="116851"/>
                </a:lnTo>
                <a:lnTo>
                  <a:pt x="542901" y="138053"/>
                </a:lnTo>
                <a:lnTo>
                  <a:pt x="582025" y="160836"/>
                </a:lnTo>
                <a:lnTo>
                  <a:pt x="620145" y="185158"/>
                </a:lnTo>
                <a:lnTo>
                  <a:pt x="657217" y="210976"/>
                </a:lnTo>
                <a:lnTo>
                  <a:pt x="693198" y="238249"/>
                </a:lnTo>
                <a:lnTo>
                  <a:pt x="728045" y="266935"/>
                </a:lnTo>
                <a:lnTo>
                  <a:pt x="761714" y="296991"/>
                </a:lnTo>
                <a:lnTo>
                  <a:pt x="794162" y="328375"/>
                </a:lnTo>
                <a:lnTo>
                  <a:pt x="825347" y="361046"/>
                </a:lnTo>
                <a:lnTo>
                  <a:pt x="855224" y="394962"/>
                </a:lnTo>
                <a:lnTo>
                  <a:pt x="883750" y="430079"/>
                </a:lnTo>
                <a:lnTo>
                  <a:pt x="910883" y="466357"/>
                </a:lnTo>
                <a:lnTo>
                  <a:pt x="936578" y="503753"/>
                </a:lnTo>
                <a:lnTo>
                  <a:pt x="960793" y="542225"/>
                </a:lnTo>
                <a:lnTo>
                  <a:pt x="983485" y="581731"/>
                </a:lnTo>
                <a:lnTo>
                  <a:pt x="1004610" y="622229"/>
                </a:lnTo>
                <a:lnTo>
                  <a:pt x="1024125" y="663677"/>
                </a:lnTo>
                <a:lnTo>
                  <a:pt x="1041987" y="706033"/>
                </a:lnTo>
                <a:lnTo>
                  <a:pt x="1058152" y="749254"/>
                </a:lnTo>
                <a:lnTo>
                  <a:pt x="1072577" y="793299"/>
                </a:lnTo>
                <a:lnTo>
                  <a:pt x="1085219" y="838126"/>
                </a:lnTo>
                <a:lnTo>
                  <a:pt x="1096035" y="883692"/>
                </a:lnTo>
                <a:lnTo>
                  <a:pt x="1104981" y="929955"/>
                </a:lnTo>
                <a:lnTo>
                  <a:pt x="1112015" y="976874"/>
                </a:lnTo>
                <a:lnTo>
                  <a:pt x="1117092" y="1024407"/>
                </a:lnTo>
                <a:lnTo>
                  <a:pt x="1120171" y="1072510"/>
                </a:lnTo>
                <a:lnTo>
                  <a:pt x="1121206" y="1121143"/>
                </a:lnTo>
                <a:lnTo>
                  <a:pt x="1120191" y="1172966"/>
                </a:lnTo>
                <a:lnTo>
                  <a:pt x="1117135" y="1223476"/>
                </a:lnTo>
                <a:lnTo>
                  <a:pt x="1112021" y="1272786"/>
                </a:lnTo>
                <a:lnTo>
                  <a:pt x="1104832" y="1321013"/>
                </a:lnTo>
                <a:lnTo>
                  <a:pt x="1095552" y="1368271"/>
                </a:lnTo>
                <a:lnTo>
                  <a:pt x="1084165" y="1414677"/>
                </a:lnTo>
                <a:lnTo>
                  <a:pt x="1070653" y="1460344"/>
                </a:lnTo>
                <a:lnTo>
                  <a:pt x="1055001" y="1505390"/>
                </a:lnTo>
                <a:lnTo>
                  <a:pt x="1037191" y="1549928"/>
                </a:lnTo>
                <a:lnTo>
                  <a:pt x="1017207" y="1594074"/>
                </a:lnTo>
                <a:lnTo>
                  <a:pt x="995032" y="1637944"/>
                </a:lnTo>
                <a:lnTo>
                  <a:pt x="989965" y="1647482"/>
                </a:lnTo>
                <a:lnTo>
                  <a:pt x="980427" y="1642414"/>
                </a:lnTo>
                <a:lnTo>
                  <a:pt x="415108" y="1341846"/>
                </a:lnTo>
                <a:lnTo>
                  <a:pt x="127322" y="1188835"/>
                </a:lnTo>
                <a:lnTo>
                  <a:pt x="23366" y="1133563"/>
                </a:lnTo>
                <a:lnTo>
                  <a:pt x="9537" y="112621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15704" y="3845839"/>
            <a:ext cx="243204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4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$15.1b</a:t>
            </a:r>
            <a:endParaRPr sz="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0791" y="1937893"/>
            <a:ext cx="471805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Law and</a:t>
            </a:r>
            <a:r>
              <a:rPr sz="5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$3.5b</a:t>
            </a:r>
            <a:endParaRPr sz="5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159" y="2298738"/>
            <a:ext cx="456565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Finance</a:t>
            </a:r>
            <a:r>
              <a:rPr sz="5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costs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$3.9b</a:t>
            </a:r>
            <a:endParaRPr sz="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2482" y="3510915"/>
            <a:ext cx="336550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Education</a:t>
            </a:r>
            <a:endParaRPr sz="55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$12.8b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7477" y="1408988"/>
            <a:ext cx="962025" cy="473709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endParaRPr sz="550">
              <a:latin typeface="Arial"/>
              <a:cs typeface="Arial"/>
            </a:endParaRPr>
          </a:p>
          <a:p>
            <a:pPr marL="770255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$6.8b</a:t>
            </a:r>
            <a:endParaRPr sz="550">
              <a:latin typeface="Arial"/>
              <a:cs typeface="Arial"/>
            </a:endParaRPr>
          </a:p>
          <a:p>
            <a:pPr marL="12700" marR="436245" algn="ctr">
              <a:lnSpc>
                <a:spcPct val="106100"/>
              </a:lnSpc>
              <a:spcBef>
                <a:spcPts val="2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Transport and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communications</a:t>
            </a:r>
            <a:endParaRPr sz="550">
              <a:latin typeface="Arial"/>
              <a:cs typeface="Arial"/>
            </a:endParaRPr>
          </a:p>
          <a:p>
            <a:pPr marR="423545"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$2.2b</a:t>
            </a:r>
            <a:endParaRPr sz="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7074" y="2687714"/>
            <a:ext cx="39433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1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Core  government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$4.8b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30854" y="2002764"/>
            <a:ext cx="476250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6100"/>
              </a:lnSpc>
              <a:spcBef>
                <a:spcPts val="10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r>
              <a:rPr sz="5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security 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5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welfare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$24.0b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225264" y="1983676"/>
            <a:ext cx="1584325" cy="1584325"/>
          </a:xfrm>
          <a:custGeom>
            <a:avLst/>
            <a:gdLst/>
            <a:ahLst/>
            <a:cxnLst/>
            <a:rect l="l" t="t" r="r" b="b"/>
            <a:pathLst>
              <a:path w="1584325" h="1584325">
                <a:moveTo>
                  <a:pt x="791965" y="0"/>
                </a:moveTo>
                <a:lnTo>
                  <a:pt x="743721" y="1445"/>
                </a:lnTo>
                <a:lnTo>
                  <a:pt x="696241" y="5726"/>
                </a:lnTo>
                <a:lnTo>
                  <a:pt x="649609" y="12759"/>
                </a:lnTo>
                <a:lnTo>
                  <a:pt x="603907" y="22462"/>
                </a:lnTo>
                <a:lnTo>
                  <a:pt x="559217" y="34752"/>
                </a:lnTo>
                <a:lnTo>
                  <a:pt x="515624" y="49546"/>
                </a:lnTo>
                <a:lnTo>
                  <a:pt x="473209" y="66762"/>
                </a:lnTo>
                <a:lnTo>
                  <a:pt x="432055" y="86315"/>
                </a:lnTo>
                <a:lnTo>
                  <a:pt x="392246" y="108124"/>
                </a:lnTo>
                <a:lnTo>
                  <a:pt x="353864" y="132106"/>
                </a:lnTo>
                <a:lnTo>
                  <a:pt x="316992" y="158178"/>
                </a:lnTo>
                <a:lnTo>
                  <a:pt x="281713" y="186257"/>
                </a:lnTo>
                <a:lnTo>
                  <a:pt x="248109" y="216260"/>
                </a:lnTo>
                <a:lnTo>
                  <a:pt x="216264" y="248104"/>
                </a:lnTo>
                <a:lnTo>
                  <a:pt x="186261" y="281707"/>
                </a:lnTo>
                <a:lnTo>
                  <a:pt x="158181" y="316985"/>
                </a:lnTo>
                <a:lnTo>
                  <a:pt x="132109" y="353856"/>
                </a:lnTo>
                <a:lnTo>
                  <a:pt x="108127" y="392238"/>
                </a:lnTo>
                <a:lnTo>
                  <a:pt x="86317" y="432046"/>
                </a:lnTo>
                <a:lnTo>
                  <a:pt x="66763" y="473198"/>
                </a:lnTo>
                <a:lnTo>
                  <a:pt x="49547" y="515612"/>
                </a:lnTo>
                <a:lnTo>
                  <a:pt x="34753" y="559205"/>
                </a:lnTo>
                <a:lnTo>
                  <a:pt x="22463" y="603893"/>
                </a:lnTo>
                <a:lnTo>
                  <a:pt x="12759" y="649594"/>
                </a:lnTo>
                <a:lnTo>
                  <a:pt x="5726" y="696225"/>
                </a:lnTo>
                <a:lnTo>
                  <a:pt x="1445" y="743703"/>
                </a:lnTo>
                <a:lnTo>
                  <a:pt x="0" y="791946"/>
                </a:lnTo>
                <a:lnTo>
                  <a:pt x="1445" y="840190"/>
                </a:lnTo>
                <a:lnTo>
                  <a:pt x="5726" y="887670"/>
                </a:lnTo>
                <a:lnTo>
                  <a:pt x="12759" y="934302"/>
                </a:lnTo>
                <a:lnTo>
                  <a:pt x="22463" y="980004"/>
                </a:lnTo>
                <a:lnTo>
                  <a:pt x="34753" y="1024693"/>
                </a:lnTo>
                <a:lnTo>
                  <a:pt x="49547" y="1068287"/>
                </a:lnTo>
                <a:lnTo>
                  <a:pt x="66763" y="1110701"/>
                </a:lnTo>
                <a:lnTo>
                  <a:pt x="86317" y="1151855"/>
                </a:lnTo>
                <a:lnTo>
                  <a:pt x="108127" y="1191664"/>
                </a:lnTo>
                <a:lnTo>
                  <a:pt x="132109" y="1230045"/>
                </a:lnTo>
                <a:lnTo>
                  <a:pt x="158181" y="1266917"/>
                </a:lnTo>
                <a:lnTo>
                  <a:pt x="186261" y="1302196"/>
                </a:lnTo>
                <a:lnTo>
                  <a:pt x="216264" y="1335799"/>
                </a:lnTo>
                <a:lnTo>
                  <a:pt x="248109" y="1367644"/>
                </a:lnTo>
                <a:lnTo>
                  <a:pt x="281713" y="1397647"/>
                </a:lnTo>
                <a:lnTo>
                  <a:pt x="316992" y="1425726"/>
                </a:lnTo>
                <a:lnTo>
                  <a:pt x="353864" y="1451798"/>
                </a:lnTo>
                <a:lnTo>
                  <a:pt x="392246" y="1475780"/>
                </a:lnTo>
                <a:lnTo>
                  <a:pt x="432055" y="1497589"/>
                </a:lnTo>
                <a:lnTo>
                  <a:pt x="473209" y="1517143"/>
                </a:lnTo>
                <a:lnTo>
                  <a:pt x="515624" y="1534359"/>
                </a:lnTo>
                <a:lnTo>
                  <a:pt x="559217" y="1549153"/>
                </a:lnTo>
                <a:lnTo>
                  <a:pt x="603907" y="1561443"/>
                </a:lnTo>
                <a:lnTo>
                  <a:pt x="649609" y="1571146"/>
                </a:lnTo>
                <a:lnTo>
                  <a:pt x="696241" y="1578179"/>
                </a:lnTo>
                <a:lnTo>
                  <a:pt x="743721" y="1582460"/>
                </a:lnTo>
                <a:lnTo>
                  <a:pt x="791965" y="1583905"/>
                </a:lnTo>
                <a:lnTo>
                  <a:pt x="840208" y="1582460"/>
                </a:lnTo>
                <a:lnTo>
                  <a:pt x="887686" y="1578179"/>
                </a:lnTo>
                <a:lnTo>
                  <a:pt x="934317" y="1571146"/>
                </a:lnTo>
                <a:lnTo>
                  <a:pt x="980018" y="1561443"/>
                </a:lnTo>
                <a:lnTo>
                  <a:pt x="1024707" y="1549153"/>
                </a:lnTo>
                <a:lnTo>
                  <a:pt x="1068299" y="1534359"/>
                </a:lnTo>
                <a:lnTo>
                  <a:pt x="1110713" y="1517143"/>
                </a:lnTo>
                <a:lnTo>
                  <a:pt x="1151865" y="1497589"/>
                </a:lnTo>
                <a:lnTo>
                  <a:pt x="1191674" y="1475780"/>
                </a:lnTo>
                <a:lnTo>
                  <a:pt x="1230055" y="1451798"/>
                </a:lnTo>
                <a:lnTo>
                  <a:pt x="1266926" y="1425726"/>
                </a:lnTo>
                <a:lnTo>
                  <a:pt x="1302204" y="1397647"/>
                </a:lnTo>
                <a:lnTo>
                  <a:pt x="1335807" y="1367644"/>
                </a:lnTo>
                <a:lnTo>
                  <a:pt x="1367651" y="1335799"/>
                </a:lnTo>
                <a:lnTo>
                  <a:pt x="1397654" y="1302196"/>
                </a:lnTo>
                <a:lnTo>
                  <a:pt x="1425733" y="1266917"/>
                </a:lnTo>
                <a:lnTo>
                  <a:pt x="1451805" y="1230045"/>
                </a:lnTo>
                <a:lnTo>
                  <a:pt x="1475787" y="1191664"/>
                </a:lnTo>
                <a:lnTo>
                  <a:pt x="1497596" y="1151855"/>
                </a:lnTo>
                <a:lnTo>
                  <a:pt x="1517150" y="1110701"/>
                </a:lnTo>
                <a:lnTo>
                  <a:pt x="1534365" y="1068287"/>
                </a:lnTo>
                <a:lnTo>
                  <a:pt x="1549159" y="1024693"/>
                </a:lnTo>
                <a:lnTo>
                  <a:pt x="1561449" y="980004"/>
                </a:lnTo>
                <a:lnTo>
                  <a:pt x="1571152" y="934302"/>
                </a:lnTo>
                <a:lnTo>
                  <a:pt x="1578186" y="887670"/>
                </a:lnTo>
                <a:lnTo>
                  <a:pt x="1582466" y="840190"/>
                </a:lnTo>
                <a:lnTo>
                  <a:pt x="1583912" y="791946"/>
                </a:lnTo>
                <a:lnTo>
                  <a:pt x="1582466" y="743703"/>
                </a:lnTo>
                <a:lnTo>
                  <a:pt x="1578186" y="696225"/>
                </a:lnTo>
                <a:lnTo>
                  <a:pt x="1571152" y="649594"/>
                </a:lnTo>
                <a:lnTo>
                  <a:pt x="1561449" y="603893"/>
                </a:lnTo>
                <a:lnTo>
                  <a:pt x="1549159" y="559205"/>
                </a:lnTo>
                <a:lnTo>
                  <a:pt x="1534365" y="515612"/>
                </a:lnTo>
                <a:lnTo>
                  <a:pt x="1517150" y="473198"/>
                </a:lnTo>
                <a:lnTo>
                  <a:pt x="1497596" y="432046"/>
                </a:lnTo>
                <a:lnTo>
                  <a:pt x="1475787" y="392238"/>
                </a:lnTo>
                <a:lnTo>
                  <a:pt x="1451805" y="353856"/>
                </a:lnTo>
                <a:lnTo>
                  <a:pt x="1425733" y="316985"/>
                </a:lnTo>
                <a:lnTo>
                  <a:pt x="1397654" y="281707"/>
                </a:lnTo>
                <a:lnTo>
                  <a:pt x="1367651" y="248104"/>
                </a:lnTo>
                <a:lnTo>
                  <a:pt x="1335807" y="216260"/>
                </a:lnTo>
                <a:lnTo>
                  <a:pt x="1302204" y="186257"/>
                </a:lnTo>
                <a:lnTo>
                  <a:pt x="1266926" y="158178"/>
                </a:lnTo>
                <a:lnTo>
                  <a:pt x="1230055" y="132106"/>
                </a:lnTo>
                <a:lnTo>
                  <a:pt x="1191674" y="108124"/>
                </a:lnTo>
                <a:lnTo>
                  <a:pt x="1151865" y="86315"/>
                </a:lnTo>
                <a:lnTo>
                  <a:pt x="1110713" y="66762"/>
                </a:lnTo>
                <a:lnTo>
                  <a:pt x="1068299" y="49546"/>
                </a:lnTo>
                <a:lnTo>
                  <a:pt x="1024707" y="34752"/>
                </a:lnTo>
                <a:lnTo>
                  <a:pt x="980018" y="22462"/>
                </a:lnTo>
                <a:lnTo>
                  <a:pt x="934317" y="12759"/>
                </a:lnTo>
                <a:lnTo>
                  <a:pt x="887686" y="5726"/>
                </a:lnTo>
                <a:lnTo>
                  <a:pt x="840208" y="1445"/>
                </a:lnTo>
                <a:lnTo>
                  <a:pt x="7919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358646" y="2491651"/>
            <a:ext cx="131699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Core Crown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expenses,  2014/15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$73.1b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74401" y="3483013"/>
            <a:ext cx="3225596" cy="1484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965295" y="316217"/>
            <a:ext cx="19253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Who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pays income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tax,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and how</a:t>
            </a:r>
            <a:r>
              <a:rPr sz="900" spc="-8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much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977995" y="531609"/>
          <a:ext cx="3222625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1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Number of</a:t>
                      </a:r>
                      <a:r>
                        <a:rPr sz="550" spc="-6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people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2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Tax 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paid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Annual 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individual </a:t>
                      </a: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taxable </a:t>
                      </a:r>
                      <a:r>
                        <a:rPr sz="550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income,</a:t>
                      </a:r>
                      <a:r>
                        <a:rPr sz="550" spc="-3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$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(000)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($m)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  <a:solidFill>
                      <a:srgbClr val="C1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Zero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1,131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1,540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1,576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2,126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2,647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2,555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2,442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2,309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78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1,732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125,000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2,734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125,001 </a:t>
                      </a:r>
                      <a:r>
                        <a:rPr sz="55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-­</a:t>
                      </a:r>
                      <a:r>
                        <a:rPr sz="55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150,000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1,467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3175">
                      <a:solidFill>
                        <a:srgbClr val="A7A9A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150,001+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6,164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3175">
                      <a:solidFill>
                        <a:srgbClr val="A7A9AC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730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550" b="1" spc="-5" dirty="0">
                          <a:solidFill>
                            <a:srgbClr val="232C64"/>
                          </a:solidFill>
                          <a:latin typeface="Arial"/>
                          <a:cs typeface="Arial"/>
                        </a:rPr>
                        <a:t>All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3,470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12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28,589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5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55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T w="6350">
                      <a:solidFill>
                        <a:srgbClr val="00BCE4"/>
                      </a:solidFill>
                      <a:prstDash val="solid"/>
                    </a:lnT>
                    <a:lnB w="6350">
                      <a:solidFill>
                        <a:srgbClr val="00BCE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7300" y="301040"/>
            <a:ext cx="23736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Revenue </a:t>
            </a:r>
            <a:r>
              <a:rPr sz="1600" b="1" dirty="0">
                <a:latin typeface="Arial"/>
                <a:cs typeface="Arial"/>
              </a:rPr>
              <a:t>in </a:t>
            </a:r>
            <a:r>
              <a:rPr sz="1600" b="1" spc="-5" dirty="0">
                <a:latin typeface="Arial"/>
                <a:cs typeface="Arial"/>
              </a:rPr>
              <a:t>Budget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2014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676186"/>
            <a:ext cx="30295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Individual,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corporate 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goods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services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tax will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make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up over three-quarters of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core  Crown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tax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revenue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</a:t>
            </a:r>
            <a:r>
              <a:rPr sz="1100" b="1" spc="-1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2014/15.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5295" y="2809214"/>
            <a:ext cx="3107055" cy="54038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Revenue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can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be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volatile compared to forecasts,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and is highly  dependent on nominal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GDP</a:t>
            </a:r>
            <a:r>
              <a:rPr sz="900" spc="-2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growth</a:t>
            </a:r>
            <a:endParaRPr sz="900">
              <a:latin typeface="Arial"/>
              <a:cs typeface="Arial"/>
            </a:endParaRPr>
          </a:p>
          <a:p>
            <a:pPr marL="1141730">
              <a:lnSpc>
                <a:spcPts val="825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Core Crown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tax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$billion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8216" y="4177797"/>
            <a:ext cx="110489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8216" y="3971292"/>
            <a:ext cx="110489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8216" y="3351780"/>
            <a:ext cx="110489" cy="530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90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15828" y="3435469"/>
            <a:ext cx="0" cy="1239520"/>
          </a:xfrm>
          <a:custGeom>
            <a:avLst/>
            <a:gdLst/>
            <a:ahLst/>
            <a:cxnLst/>
            <a:rect l="l" t="t" r="r" b="b"/>
            <a:pathLst>
              <a:path h="1239520">
                <a:moveTo>
                  <a:pt x="0" y="1239202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5828" y="467467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15828" y="446814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5828" y="426160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5828" y="405507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15828" y="384853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15828" y="364200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15828" y="343546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1568" y="4180209"/>
            <a:ext cx="1048385" cy="368300"/>
          </a:xfrm>
          <a:custGeom>
            <a:avLst/>
            <a:gdLst/>
            <a:ahLst/>
            <a:cxnLst/>
            <a:rect l="l" t="t" r="r" b="b"/>
            <a:pathLst>
              <a:path w="1048385" h="368300">
                <a:moveTo>
                  <a:pt x="0" y="368020"/>
                </a:moveTo>
                <a:lnTo>
                  <a:pt x="1048308" y="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70562" y="3997424"/>
            <a:ext cx="372745" cy="106045"/>
          </a:xfrm>
          <a:custGeom>
            <a:avLst/>
            <a:gdLst/>
            <a:ahLst/>
            <a:cxnLst/>
            <a:rect l="l" t="t" r="r" b="b"/>
            <a:pathLst>
              <a:path w="372745" h="106045">
                <a:moveTo>
                  <a:pt x="0" y="105549"/>
                </a:moveTo>
                <a:lnTo>
                  <a:pt x="372224" y="0"/>
                </a:lnTo>
              </a:path>
            </a:pathLst>
          </a:custGeom>
          <a:ln w="25400">
            <a:solidFill>
              <a:srgbClr val="00BCE4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08660" y="3846779"/>
            <a:ext cx="372745" cy="84455"/>
          </a:xfrm>
          <a:custGeom>
            <a:avLst/>
            <a:gdLst/>
            <a:ahLst/>
            <a:cxnLst/>
            <a:rect l="l" t="t" r="r" b="b"/>
            <a:pathLst>
              <a:path w="372745" h="84454">
                <a:moveTo>
                  <a:pt x="0" y="84340"/>
                </a:moveTo>
                <a:lnTo>
                  <a:pt x="372224" y="0"/>
                </a:lnTo>
              </a:path>
            </a:pathLst>
          </a:custGeom>
          <a:ln w="25400">
            <a:solidFill>
              <a:srgbClr val="00BCE4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34827" y="4580228"/>
            <a:ext cx="45720" cy="16510"/>
          </a:xfrm>
          <a:custGeom>
            <a:avLst/>
            <a:gdLst/>
            <a:ahLst/>
            <a:cxnLst/>
            <a:rect l="l" t="t" r="r" b="b"/>
            <a:pathLst>
              <a:path w="45720" h="16510">
                <a:moveTo>
                  <a:pt x="0" y="16001"/>
                </a:moveTo>
                <a:lnTo>
                  <a:pt x="45580" y="0"/>
                </a:lnTo>
              </a:path>
            </a:pathLst>
          </a:custGeom>
          <a:ln w="25400">
            <a:solidFill>
              <a:srgbClr val="00B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65457" y="4133137"/>
            <a:ext cx="99060" cy="31115"/>
          </a:xfrm>
          <a:custGeom>
            <a:avLst/>
            <a:gdLst/>
            <a:ahLst/>
            <a:cxnLst/>
            <a:rect l="l" t="t" r="r" b="b"/>
            <a:pathLst>
              <a:path w="99060" h="31114">
                <a:moveTo>
                  <a:pt x="0" y="31076"/>
                </a:moveTo>
                <a:lnTo>
                  <a:pt x="45580" y="15074"/>
                </a:lnTo>
                <a:lnTo>
                  <a:pt x="98755" y="0"/>
                </a:lnTo>
              </a:path>
            </a:pathLst>
          </a:custGeom>
          <a:ln w="25400">
            <a:solidFill>
              <a:srgbClr val="00B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95961" y="3955223"/>
            <a:ext cx="106680" cy="27305"/>
          </a:xfrm>
          <a:custGeom>
            <a:avLst/>
            <a:gdLst/>
            <a:ahLst/>
            <a:cxnLst/>
            <a:rect l="l" t="t" r="r" b="b"/>
            <a:pathLst>
              <a:path w="106679" h="27304">
                <a:moveTo>
                  <a:pt x="0" y="27127"/>
                </a:moveTo>
                <a:lnTo>
                  <a:pt x="53174" y="12052"/>
                </a:lnTo>
                <a:lnTo>
                  <a:pt x="106349" y="0"/>
                </a:lnTo>
              </a:path>
            </a:pathLst>
          </a:custGeom>
          <a:ln w="25400">
            <a:solidFill>
              <a:srgbClr val="00B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34060" y="3822673"/>
            <a:ext cx="53340" cy="12065"/>
          </a:xfrm>
          <a:custGeom>
            <a:avLst/>
            <a:gdLst/>
            <a:ahLst/>
            <a:cxnLst/>
            <a:rect l="l" t="t" r="r" b="b"/>
            <a:pathLst>
              <a:path w="53340" h="12064">
                <a:moveTo>
                  <a:pt x="0" y="12052"/>
                </a:moveTo>
                <a:lnTo>
                  <a:pt x="53174" y="0"/>
                </a:lnTo>
              </a:path>
            </a:pathLst>
          </a:custGeom>
          <a:ln w="25400">
            <a:solidFill>
              <a:srgbClr val="00B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82083" y="4092717"/>
            <a:ext cx="2307590" cy="473709"/>
          </a:xfrm>
          <a:custGeom>
            <a:avLst/>
            <a:gdLst/>
            <a:ahLst/>
            <a:cxnLst/>
            <a:rect l="l" t="t" r="r" b="b"/>
            <a:pathLst>
              <a:path w="2307590" h="473710">
                <a:moveTo>
                  <a:pt x="0" y="473303"/>
                </a:moveTo>
                <a:lnTo>
                  <a:pt x="2306980" y="0"/>
                </a:lnTo>
              </a:path>
            </a:pathLst>
          </a:custGeom>
          <a:ln w="25400">
            <a:solidFill>
              <a:srgbClr val="EF4135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34827" y="4586159"/>
            <a:ext cx="49530" cy="10160"/>
          </a:xfrm>
          <a:custGeom>
            <a:avLst/>
            <a:gdLst/>
            <a:ahLst/>
            <a:cxnLst/>
            <a:rect l="l" t="t" r="r" b="b"/>
            <a:pathLst>
              <a:path w="49529" h="10160">
                <a:moveTo>
                  <a:pt x="0" y="10071"/>
                </a:moveTo>
                <a:lnTo>
                  <a:pt x="49085" y="0"/>
                </a:lnTo>
              </a:path>
            </a:pathLst>
          </a:custGeom>
          <a:ln w="25399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38149" y="4072583"/>
            <a:ext cx="49530" cy="10160"/>
          </a:xfrm>
          <a:custGeom>
            <a:avLst/>
            <a:gdLst/>
            <a:ahLst/>
            <a:cxnLst/>
            <a:rect l="l" t="t" r="r" b="b"/>
            <a:pathLst>
              <a:path w="49529" h="10160">
                <a:moveTo>
                  <a:pt x="0" y="10071"/>
                </a:moveTo>
                <a:lnTo>
                  <a:pt x="49085" y="0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34827" y="3947628"/>
            <a:ext cx="2552700" cy="648970"/>
          </a:xfrm>
          <a:custGeom>
            <a:avLst/>
            <a:gdLst/>
            <a:ahLst/>
            <a:cxnLst/>
            <a:rect l="l" t="t" r="r" b="b"/>
            <a:pathLst>
              <a:path w="2552700" h="648970">
                <a:moveTo>
                  <a:pt x="0" y="648601"/>
                </a:moveTo>
                <a:lnTo>
                  <a:pt x="638098" y="462699"/>
                </a:lnTo>
                <a:lnTo>
                  <a:pt x="1276210" y="289179"/>
                </a:lnTo>
                <a:lnTo>
                  <a:pt x="1914309" y="144589"/>
                </a:lnTo>
                <a:lnTo>
                  <a:pt x="2552407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836257" y="4691981"/>
            <a:ext cx="302260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2017/18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65295" y="4691981"/>
            <a:ext cx="2642870" cy="26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100"/>
              </a:spcBef>
              <a:tabLst>
                <a:tab pos="969010" algn="l"/>
                <a:tab pos="1607185" algn="l"/>
                <a:tab pos="2245360" algn="l"/>
              </a:tabLst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2013/14	2014/15	2015/16	2016/17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900" b="1" u="heavy" baseline="4629" dirty="0">
                <a:solidFill>
                  <a:srgbClr val="232C64"/>
                </a:solidFill>
                <a:uFill>
                  <a:solidFill>
                    <a:srgbClr val="232C64"/>
                  </a:solidFill>
                </a:uFill>
                <a:latin typeface="Arial"/>
                <a:cs typeface="Arial"/>
              </a:rPr>
              <a:t>—</a:t>
            </a:r>
            <a:r>
              <a:rPr sz="900" b="1" baseline="4629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14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forecast</a:t>
            </a:r>
            <a:r>
              <a:rPr sz="900" baseline="4629" dirty="0">
                <a:solidFill>
                  <a:srgbClr val="EF4135"/>
                </a:solidFill>
                <a:latin typeface="Arial"/>
                <a:cs typeface="Arial"/>
              </a:rPr>
              <a:t> </a:t>
            </a:r>
            <a:r>
              <a:rPr sz="900" b="1" u="heavy" spc="-150" baseline="4629" dirty="0">
                <a:solidFill>
                  <a:srgbClr val="EF4135"/>
                </a:solidFill>
                <a:uFill>
                  <a:solidFill>
                    <a:srgbClr val="EF4135"/>
                  </a:solidFill>
                </a:uFill>
                <a:latin typeface="Arial"/>
                <a:cs typeface="Arial"/>
              </a:rPr>
              <a:t>- ­ -­</a:t>
            </a:r>
            <a:r>
              <a:rPr sz="900" b="1" spc="-150" baseline="4629" dirty="0">
                <a:solidFill>
                  <a:srgbClr val="EF413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1% lower growth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900" baseline="4629" dirty="0">
                <a:solidFill>
                  <a:srgbClr val="00BCE4"/>
                </a:solidFill>
                <a:latin typeface="Arial"/>
                <a:cs typeface="Arial"/>
              </a:rPr>
              <a:t> </a:t>
            </a:r>
            <a:r>
              <a:rPr sz="900" b="1" u="heavy" spc="-150" baseline="4629" dirty="0">
                <a:solidFill>
                  <a:srgbClr val="00BCE4"/>
                </a:solidFill>
                <a:uFill>
                  <a:solidFill>
                    <a:srgbClr val="00BCE4"/>
                  </a:solidFill>
                </a:uFill>
                <a:latin typeface="Arial"/>
                <a:cs typeface="Arial"/>
              </a:rPr>
              <a:t>- ­ -­</a:t>
            </a:r>
            <a:r>
              <a:rPr sz="900" b="1" spc="-150" baseline="4629" dirty="0">
                <a:solidFill>
                  <a:srgbClr val="00BCE4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1% higher growth</a:t>
            </a:r>
            <a:r>
              <a:rPr sz="60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14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75104" y="1686991"/>
            <a:ext cx="233679" cy="1123315"/>
          </a:xfrm>
          <a:custGeom>
            <a:avLst/>
            <a:gdLst/>
            <a:ahLst/>
            <a:cxnLst/>
            <a:rect l="l" t="t" r="r" b="b"/>
            <a:pathLst>
              <a:path w="233680" h="1123314">
                <a:moveTo>
                  <a:pt x="233197" y="0"/>
                </a:moveTo>
                <a:lnTo>
                  <a:pt x="222402" y="0"/>
                </a:lnTo>
                <a:lnTo>
                  <a:pt x="169118" y="1405"/>
                </a:lnTo>
                <a:lnTo>
                  <a:pt x="115892" y="5607"/>
                </a:lnTo>
                <a:lnTo>
                  <a:pt x="62959" y="12580"/>
                </a:lnTo>
                <a:lnTo>
                  <a:pt x="10553" y="22301"/>
                </a:lnTo>
                <a:lnTo>
                  <a:pt x="0" y="24549"/>
                </a:lnTo>
                <a:lnTo>
                  <a:pt x="233197" y="1122972"/>
                </a:lnTo>
                <a:lnTo>
                  <a:pt x="233197" y="0"/>
                </a:lnTo>
                <a:close/>
              </a:path>
            </a:pathLst>
          </a:custGeom>
          <a:solidFill>
            <a:srgbClr val="F26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34604" y="1711642"/>
            <a:ext cx="473709" cy="1098550"/>
          </a:xfrm>
          <a:custGeom>
            <a:avLst/>
            <a:gdLst/>
            <a:ahLst/>
            <a:cxnLst/>
            <a:rect l="l" t="t" r="r" b="b"/>
            <a:pathLst>
              <a:path w="473710" h="1098550">
                <a:moveTo>
                  <a:pt x="240601" y="0"/>
                </a:moveTo>
                <a:lnTo>
                  <a:pt x="185784" y="12852"/>
                </a:lnTo>
                <a:lnTo>
                  <a:pt x="140558" y="25888"/>
                </a:lnTo>
                <a:lnTo>
                  <a:pt x="95437" y="41012"/>
                </a:lnTo>
                <a:lnTo>
                  <a:pt x="51488" y="57868"/>
                </a:lnTo>
                <a:lnTo>
                  <a:pt x="9779" y="76098"/>
                </a:lnTo>
                <a:lnTo>
                  <a:pt x="0" y="80670"/>
                </a:lnTo>
                <a:lnTo>
                  <a:pt x="473595" y="1098346"/>
                </a:lnTo>
                <a:lnTo>
                  <a:pt x="240601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34604" y="1711642"/>
            <a:ext cx="473709" cy="1098550"/>
          </a:xfrm>
          <a:custGeom>
            <a:avLst/>
            <a:gdLst/>
            <a:ahLst/>
            <a:cxnLst/>
            <a:rect l="l" t="t" r="r" b="b"/>
            <a:pathLst>
              <a:path w="473710" h="1098550">
                <a:moveTo>
                  <a:pt x="471360" y="1087780"/>
                </a:moveTo>
                <a:lnTo>
                  <a:pt x="473595" y="1098346"/>
                </a:lnTo>
                <a:lnTo>
                  <a:pt x="469049" y="1088555"/>
                </a:lnTo>
                <a:lnTo>
                  <a:pt x="464348" y="1078467"/>
                </a:lnTo>
                <a:lnTo>
                  <a:pt x="414396" y="971137"/>
                </a:lnTo>
                <a:lnTo>
                  <a:pt x="275644" y="672992"/>
                </a:lnTo>
                <a:lnTo>
                  <a:pt x="4546" y="90462"/>
                </a:lnTo>
                <a:lnTo>
                  <a:pt x="0" y="80670"/>
                </a:lnTo>
                <a:lnTo>
                  <a:pt x="51488" y="57868"/>
                </a:lnTo>
                <a:lnTo>
                  <a:pt x="95437" y="41012"/>
                </a:lnTo>
                <a:lnTo>
                  <a:pt x="140558" y="25888"/>
                </a:lnTo>
                <a:lnTo>
                  <a:pt x="185784" y="12852"/>
                </a:lnTo>
                <a:lnTo>
                  <a:pt x="230047" y="2260"/>
                </a:lnTo>
                <a:lnTo>
                  <a:pt x="240601" y="0"/>
                </a:lnTo>
                <a:lnTo>
                  <a:pt x="242849" y="10566"/>
                </a:lnTo>
                <a:lnTo>
                  <a:pt x="375900" y="637788"/>
                </a:lnTo>
                <a:lnTo>
                  <a:pt x="443634" y="957091"/>
                </a:lnTo>
                <a:lnTo>
                  <a:pt x="468104" y="1072434"/>
                </a:lnTo>
                <a:lnTo>
                  <a:pt x="471360" y="108778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44009" y="1792402"/>
            <a:ext cx="764540" cy="1017905"/>
          </a:xfrm>
          <a:custGeom>
            <a:avLst/>
            <a:gdLst/>
            <a:ahLst/>
            <a:cxnLst/>
            <a:rect l="l" t="t" r="r" b="b"/>
            <a:pathLst>
              <a:path w="764539" h="1017905">
                <a:moveTo>
                  <a:pt x="290607" y="0"/>
                </a:moveTo>
                <a:lnTo>
                  <a:pt x="238110" y="25684"/>
                </a:lnTo>
                <a:lnTo>
                  <a:pt x="196723" y="48486"/>
                </a:lnTo>
                <a:lnTo>
                  <a:pt x="156613" y="73012"/>
                </a:lnTo>
                <a:lnTo>
                  <a:pt x="117728" y="99298"/>
                </a:lnTo>
                <a:lnTo>
                  <a:pt x="80014" y="127380"/>
                </a:lnTo>
                <a:lnTo>
                  <a:pt x="43417" y="157295"/>
                </a:lnTo>
                <a:lnTo>
                  <a:pt x="7886" y="189077"/>
                </a:lnTo>
                <a:lnTo>
                  <a:pt x="0" y="196456"/>
                </a:lnTo>
                <a:lnTo>
                  <a:pt x="764127" y="1017638"/>
                </a:lnTo>
                <a:lnTo>
                  <a:pt x="290607" y="0"/>
                </a:lnTo>
                <a:close/>
              </a:path>
            </a:pathLst>
          </a:custGeom>
          <a:solidFill>
            <a:srgbClr val="81D3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44003" y="1792402"/>
            <a:ext cx="764540" cy="1017905"/>
          </a:xfrm>
          <a:custGeom>
            <a:avLst/>
            <a:gdLst/>
            <a:ahLst/>
            <a:cxnLst/>
            <a:rect l="l" t="t" r="r" b="b"/>
            <a:pathLst>
              <a:path w="764539" h="1017905">
                <a:moveTo>
                  <a:pt x="759561" y="1007846"/>
                </a:moveTo>
                <a:lnTo>
                  <a:pt x="764120" y="1017638"/>
                </a:lnTo>
                <a:lnTo>
                  <a:pt x="756754" y="1009726"/>
                </a:lnTo>
                <a:lnTo>
                  <a:pt x="749188" y="1001592"/>
                </a:lnTo>
                <a:lnTo>
                  <a:pt x="668604" y="914988"/>
                </a:lnTo>
                <a:lnTo>
                  <a:pt x="444744" y="674411"/>
                </a:lnTo>
                <a:lnTo>
                  <a:pt x="7353" y="204355"/>
                </a:lnTo>
                <a:lnTo>
                  <a:pt x="0" y="196456"/>
                </a:lnTo>
                <a:lnTo>
                  <a:pt x="43420" y="157295"/>
                </a:lnTo>
                <a:lnTo>
                  <a:pt x="80017" y="127381"/>
                </a:lnTo>
                <a:lnTo>
                  <a:pt x="117732" y="99298"/>
                </a:lnTo>
                <a:lnTo>
                  <a:pt x="156616" y="73012"/>
                </a:lnTo>
                <a:lnTo>
                  <a:pt x="196724" y="48486"/>
                </a:lnTo>
                <a:lnTo>
                  <a:pt x="238108" y="25684"/>
                </a:lnTo>
                <a:lnTo>
                  <a:pt x="280822" y="4571"/>
                </a:lnTo>
                <a:lnTo>
                  <a:pt x="290614" y="0"/>
                </a:lnTo>
                <a:lnTo>
                  <a:pt x="295160" y="9791"/>
                </a:lnTo>
                <a:lnTo>
                  <a:pt x="565565" y="590923"/>
                </a:lnTo>
                <a:lnTo>
                  <a:pt x="703221" y="886761"/>
                </a:lnTo>
                <a:lnTo>
                  <a:pt x="752946" y="993628"/>
                </a:lnTo>
                <a:lnTo>
                  <a:pt x="759561" y="100784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2427" y="1988921"/>
            <a:ext cx="1066165" cy="821690"/>
          </a:xfrm>
          <a:custGeom>
            <a:avLst/>
            <a:gdLst/>
            <a:ahLst/>
            <a:cxnLst/>
            <a:rect l="l" t="t" r="r" b="b"/>
            <a:pathLst>
              <a:path w="1066164" h="821689">
                <a:moveTo>
                  <a:pt x="301472" y="0"/>
                </a:moveTo>
                <a:lnTo>
                  <a:pt x="256179" y="43725"/>
                </a:lnTo>
                <a:lnTo>
                  <a:pt x="221326" y="80579"/>
                </a:lnTo>
                <a:lnTo>
                  <a:pt x="188902" y="118108"/>
                </a:lnTo>
                <a:lnTo>
                  <a:pt x="158794" y="156488"/>
                </a:lnTo>
                <a:lnTo>
                  <a:pt x="130887" y="195898"/>
                </a:lnTo>
                <a:lnTo>
                  <a:pt x="105069" y="236517"/>
                </a:lnTo>
                <a:lnTo>
                  <a:pt x="81225" y="278522"/>
                </a:lnTo>
                <a:lnTo>
                  <a:pt x="59244" y="322091"/>
                </a:lnTo>
                <a:lnTo>
                  <a:pt x="39012" y="367404"/>
                </a:lnTo>
                <a:lnTo>
                  <a:pt x="20415" y="414637"/>
                </a:lnTo>
                <a:lnTo>
                  <a:pt x="3340" y="463969"/>
                </a:lnTo>
                <a:lnTo>
                  <a:pt x="0" y="474243"/>
                </a:lnTo>
                <a:lnTo>
                  <a:pt x="1065607" y="821258"/>
                </a:lnTo>
                <a:lnTo>
                  <a:pt x="301472" y="0"/>
                </a:lnTo>
                <a:close/>
              </a:path>
            </a:pathLst>
          </a:custGeom>
          <a:solidFill>
            <a:srgbClr val="4BC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42428" y="1988921"/>
            <a:ext cx="1066165" cy="821690"/>
          </a:xfrm>
          <a:custGeom>
            <a:avLst/>
            <a:gdLst/>
            <a:ahLst/>
            <a:cxnLst/>
            <a:rect l="l" t="t" r="r" b="b"/>
            <a:pathLst>
              <a:path w="1066164" h="821689">
                <a:moveTo>
                  <a:pt x="1058252" y="813346"/>
                </a:moveTo>
                <a:lnTo>
                  <a:pt x="1065606" y="821258"/>
                </a:lnTo>
                <a:lnTo>
                  <a:pt x="1055344" y="817905"/>
                </a:lnTo>
                <a:lnTo>
                  <a:pt x="1044787" y="814474"/>
                </a:lnTo>
                <a:lnTo>
                  <a:pt x="932407" y="777881"/>
                </a:lnTo>
                <a:lnTo>
                  <a:pt x="620227" y="676223"/>
                </a:lnTo>
                <a:lnTo>
                  <a:pt x="10274" y="477596"/>
                </a:lnTo>
                <a:lnTo>
                  <a:pt x="0" y="474243"/>
                </a:lnTo>
                <a:lnTo>
                  <a:pt x="20415" y="414637"/>
                </a:lnTo>
                <a:lnTo>
                  <a:pt x="39012" y="367404"/>
                </a:lnTo>
                <a:lnTo>
                  <a:pt x="59244" y="322091"/>
                </a:lnTo>
                <a:lnTo>
                  <a:pt x="81225" y="278522"/>
                </a:lnTo>
                <a:lnTo>
                  <a:pt x="105069" y="236517"/>
                </a:lnTo>
                <a:lnTo>
                  <a:pt x="130887" y="195898"/>
                </a:lnTo>
                <a:lnTo>
                  <a:pt x="158794" y="156488"/>
                </a:lnTo>
                <a:lnTo>
                  <a:pt x="188902" y="118108"/>
                </a:lnTo>
                <a:lnTo>
                  <a:pt x="221326" y="80579"/>
                </a:lnTo>
                <a:lnTo>
                  <a:pt x="256179" y="43725"/>
                </a:lnTo>
                <a:lnTo>
                  <a:pt x="293573" y="7366"/>
                </a:lnTo>
                <a:lnTo>
                  <a:pt x="301472" y="0"/>
                </a:lnTo>
                <a:lnTo>
                  <a:pt x="308825" y="7899"/>
                </a:lnTo>
                <a:lnTo>
                  <a:pt x="745190" y="476886"/>
                </a:lnTo>
                <a:lnTo>
                  <a:pt x="967332" y="715632"/>
                </a:lnTo>
                <a:lnTo>
                  <a:pt x="1047577" y="801873"/>
                </a:lnTo>
                <a:lnTo>
                  <a:pt x="1058252" y="813346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83581" y="2463088"/>
            <a:ext cx="1124585" cy="975360"/>
          </a:xfrm>
          <a:custGeom>
            <a:avLst/>
            <a:gdLst/>
            <a:ahLst/>
            <a:cxnLst/>
            <a:rect l="l" t="t" r="r" b="b"/>
            <a:pathLst>
              <a:path w="1124585" h="975360">
                <a:moveTo>
                  <a:pt x="58638" y="0"/>
                </a:moveTo>
                <a:lnTo>
                  <a:pt x="40526" y="59530"/>
                </a:lnTo>
                <a:lnTo>
                  <a:pt x="28048" y="108952"/>
                </a:lnTo>
                <a:lnTo>
                  <a:pt x="17869" y="158487"/>
                </a:lnTo>
                <a:lnTo>
                  <a:pt x="9983" y="208082"/>
                </a:lnTo>
                <a:lnTo>
                  <a:pt x="4381" y="257682"/>
                </a:lnTo>
                <a:lnTo>
                  <a:pt x="1055" y="307235"/>
                </a:lnTo>
                <a:lnTo>
                  <a:pt x="0" y="356687"/>
                </a:lnTo>
                <a:lnTo>
                  <a:pt x="1205" y="405984"/>
                </a:lnTo>
                <a:lnTo>
                  <a:pt x="4665" y="455072"/>
                </a:lnTo>
                <a:lnTo>
                  <a:pt x="10372" y="503899"/>
                </a:lnTo>
                <a:lnTo>
                  <a:pt x="18318" y="552410"/>
                </a:lnTo>
                <a:lnTo>
                  <a:pt x="28495" y="600553"/>
                </a:lnTo>
                <a:lnTo>
                  <a:pt x="40897" y="648273"/>
                </a:lnTo>
                <a:lnTo>
                  <a:pt x="55515" y="695517"/>
                </a:lnTo>
                <a:lnTo>
                  <a:pt x="72342" y="742231"/>
                </a:lnTo>
                <a:lnTo>
                  <a:pt x="91370" y="788363"/>
                </a:lnTo>
                <a:lnTo>
                  <a:pt x="112592" y="833858"/>
                </a:lnTo>
                <a:lnTo>
                  <a:pt x="136001" y="878662"/>
                </a:lnTo>
                <a:lnTo>
                  <a:pt x="161588" y="922723"/>
                </a:lnTo>
                <a:lnTo>
                  <a:pt x="189347" y="965987"/>
                </a:lnTo>
                <a:lnTo>
                  <a:pt x="195379" y="974940"/>
                </a:lnTo>
                <a:lnTo>
                  <a:pt x="1124440" y="347002"/>
                </a:lnTo>
                <a:lnTo>
                  <a:pt x="58638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3586" y="2463088"/>
            <a:ext cx="1124585" cy="975360"/>
          </a:xfrm>
          <a:custGeom>
            <a:avLst/>
            <a:gdLst/>
            <a:ahLst/>
            <a:cxnLst/>
            <a:rect l="l" t="t" r="r" b="b"/>
            <a:pathLst>
              <a:path w="1124585" h="975360">
                <a:moveTo>
                  <a:pt x="1114161" y="343662"/>
                </a:moveTo>
                <a:lnTo>
                  <a:pt x="1124435" y="347002"/>
                </a:lnTo>
                <a:lnTo>
                  <a:pt x="1115482" y="353060"/>
                </a:lnTo>
                <a:lnTo>
                  <a:pt x="1106281" y="359274"/>
                </a:lnTo>
                <a:lnTo>
                  <a:pt x="1008301" y="425496"/>
                </a:lnTo>
                <a:lnTo>
                  <a:pt x="736122" y="609458"/>
                </a:lnTo>
                <a:lnTo>
                  <a:pt x="204320" y="968895"/>
                </a:lnTo>
                <a:lnTo>
                  <a:pt x="195379" y="974940"/>
                </a:lnTo>
                <a:lnTo>
                  <a:pt x="161588" y="922723"/>
                </a:lnTo>
                <a:lnTo>
                  <a:pt x="136001" y="878662"/>
                </a:lnTo>
                <a:lnTo>
                  <a:pt x="112592" y="833858"/>
                </a:lnTo>
                <a:lnTo>
                  <a:pt x="91370" y="788363"/>
                </a:lnTo>
                <a:lnTo>
                  <a:pt x="72342" y="742231"/>
                </a:lnTo>
                <a:lnTo>
                  <a:pt x="55515" y="695517"/>
                </a:lnTo>
                <a:lnTo>
                  <a:pt x="40897" y="648273"/>
                </a:lnTo>
                <a:lnTo>
                  <a:pt x="28495" y="600553"/>
                </a:lnTo>
                <a:lnTo>
                  <a:pt x="18318" y="552410"/>
                </a:lnTo>
                <a:lnTo>
                  <a:pt x="10372" y="503899"/>
                </a:lnTo>
                <a:lnTo>
                  <a:pt x="4665" y="455072"/>
                </a:lnTo>
                <a:lnTo>
                  <a:pt x="1205" y="405984"/>
                </a:lnTo>
                <a:lnTo>
                  <a:pt x="0" y="356687"/>
                </a:lnTo>
                <a:lnTo>
                  <a:pt x="1055" y="307235"/>
                </a:lnTo>
                <a:lnTo>
                  <a:pt x="4381" y="257682"/>
                </a:lnTo>
                <a:lnTo>
                  <a:pt x="9983" y="208082"/>
                </a:lnTo>
                <a:lnTo>
                  <a:pt x="17869" y="158487"/>
                </a:lnTo>
                <a:lnTo>
                  <a:pt x="28048" y="108952"/>
                </a:lnTo>
                <a:lnTo>
                  <a:pt x="40526" y="59530"/>
                </a:lnTo>
                <a:lnTo>
                  <a:pt x="55311" y="10274"/>
                </a:lnTo>
                <a:lnTo>
                  <a:pt x="58638" y="0"/>
                </a:lnTo>
                <a:lnTo>
                  <a:pt x="68913" y="3340"/>
                </a:lnTo>
                <a:lnTo>
                  <a:pt x="677531" y="201497"/>
                </a:lnTo>
                <a:lnTo>
                  <a:pt x="987358" y="302374"/>
                </a:lnTo>
                <a:lnTo>
                  <a:pt x="1099274" y="338814"/>
                </a:lnTo>
                <a:lnTo>
                  <a:pt x="1114161" y="343662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79237" y="2810180"/>
            <a:ext cx="1539240" cy="1123950"/>
          </a:xfrm>
          <a:custGeom>
            <a:avLst/>
            <a:gdLst/>
            <a:ahLst/>
            <a:cxnLst/>
            <a:rect l="l" t="t" r="r" b="b"/>
            <a:pathLst>
              <a:path w="1539239" h="1123950">
                <a:moveTo>
                  <a:pt x="928874" y="0"/>
                </a:moveTo>
                <a:lnTo>
                  <a:pt x="0" y="628078"/>
                </a:lnTo>
                <a:lnTo>
                  <a:pt x="6019" y="637044"/>
                </a:lnTo>
                <a:lnTo>
                  <a:pt x="33851" y="676483"/>
                </a:lnTo>
                <a:lnTo>
                  <a:pt x="63177" y="714352"/>
                </a:lnTo>
                <a:lnTo>
                  <a:pt x="93935" y="750637"/>
                </a:lnTo>
                <a:lnTo>
                  <a:pt x="126058" y="785324"/>
                </a:lnTo>
                <a:lnTo>
                  <a:pt x="159484" y="818402"/>
                </a:lnTo>
                <a:lnTo>
                  <a:pt x="194147" y="849855"/>
                </a:lnTo>
                <a:lnTo>
                  <a:pt x="229982" y="879673"/>
                </a:lnTo>
                <a:lnTo>
                  <a:pt x="266925" y="907841"/>
                </a:lnTo>
                <a:lnTo>
                  <a:pt x="304912" y="934345"/>
                </a:lnTo>
                <a:lnTo>
                  <a:pt x="343878" y="959174"/>
                </a:lnTo>
                <a:lnTo>
                  <a:pt x="383758" y="982313"/>
                </a:lnTo>
                <a:lnTo>
                  <a:pt x="424488" y="1003750"/>
                </a:lnTo>
                <a:lnTo>
                  <a:pt x="466003" y="1023472"/>
                </a:lnTo>
                <a:lnTo>
                  <a:pt x="508238" y="1041465"/>
                </a:lnTo>
                <a:lnTo>
                  <a:pt x="551130" y="1057715"/>
                </a:lnTo>
                <a:lnTo>
                  <a:pt x="594613" y="1072211"/>
                </a:lnTo>
                <a:lnTo>
                  <a:pt x="638624" y="1084939"/>
                </a:lnTo>
                <a:lnTo>
                  <a:pt x="683096" y="1095885"/>
                </a:lnTo>
                <a:lnTo>
                  <a:pt x="727967" y="1105036"/>
                </a:lnTo>
                <a:lnTo>
                  <a:pt x="773171" y="1112380"/>
                </a:lnTo>
                <a:lnTo>
                  <a:pt x="818643" y="1117903"/>
                </a:lnTo>
                <a:lnTo>
                  <a:pt x="864320" y="1121591"/>
                </a:lnTo>
                <a:lnTo>
                  <a:pt x="910136" y="1123433"/>
                </a:lnTo>
                <a:lnTo>
                  <a:pt x="956028" y="1123414"/>
                </a:lnTo>
                <a:lnTo>
                  <a:pt x="1001929" y="1121521"/>
                </a:lnTo>
                <a:lnTo>
                  <a:pt x="1047777" y="1117742"/>
                </a:lnTo>
                <a:lnTo>
                  <a:pt x="1093506" y="1112063"/>
                </a:lnTo>
                <a:lnTo>
                  <a:pt x="1139052" y="1104470"/>
                </a:lnTo>
                <a:lnTo>
                  <a:pt x="1184350" y="1094952"/>
                </a:lnTo>
                <a:lnTo>
                  <a:pt x="1229336" y="1083494"/>
                </a:lnTo>
                <a:lnTo>
                  <a:pt x="1273944" y="1070083"/>
                </a:lnTo>
                <a:lnTo>
                  <a:pt x="1318112" y="1054707"/>
                </a:lnTo>
                <a:lnTo>
                  <a:pt x="1361773" y="1037351"/>
                </a:lnTo>
                <a:lnTo>
                  <a:pt x="1404864" y="1018004"/>
                </a:lnTo>
                <a:lnTo>
                  <a:pt x="1447319" y="996651"/>
                </a:lnTo>
                <a:lnTo>
                  <a:pt x="1489075" y="973280"/>
                </a:lnTo>
                <a:lnTo>
                  <a:pt x="1530066" y="947877"/>
                </a:lnTo>
                <a:lnTo>
                  <a:pt x="1539121" y="941984"/>
                </a:lnTo>
                <a:lnTo>
                  <a:pt x="928874" y="0"/>
                </a:lnTo>
                <a:close/>
              </a:path>
            </a:pathLst>
          </a:custGeom>
          <a:solidFill>
            <a:srgbClr val="4649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79233" y="2810180"/>
            <a:ext cx="1539240" cy="1123950"/>
          </a:xfrm>
          <a:custGeom>
            <a:avLst/>
            <a:gdLst/>
            <a:ahLst/>
            <a:cxnLst/>
            <a:rect l="l" t="t" r="r" b="b"/>
            <a:pathLst>
              <a:path w="1539239" h="1123950">
                <a:moveTo>
                  <a:pt x="919937" y="6045"/>
                </a:moveTo>
                <a:lnTo>
                  <a:pt x="928878" y="0"/>
                </a:lnTo>
                <a:lnTo>
                  <a:pt x="934758" y="9055"/>
                </a:lnTo>
                <a:lnTo>
                  <a:pt x="940801" y="18396"/>
                </a:lnTo>
                <a:lnTo>
                  <a:pt x="1005158" y="117746"/>
                </a:lnTo>
                <a:lnTo>
                  <a:pt x="1183937" y="393715"/>
                </a:lnTo>
                <a:lnTo>
                  <a:pt x="1533245" y="932916"/>
                </a:lnTo>
                <a:lnTo>
                  <a:pt x="1539125" y="941984"/>
                </a:lnTo>
                <a:lnTo>
                  <a:pt x="1489079" y="973279"/>
                </a:lnTo>
                <a:lnTo>
                  <a:pt x="1447323" y="996650"/>
                </a:lnTo>
                <a:lnTo>
                  <a:pt x="1404867" y="1018003"/>
                </a:lnTo>
                <a:lnTo>
                  <a:pt x="1361777" y="1037350"/>
                </a:lnTo>
                <a:lnTo>
                  <a:pt x="1318115" y="1054706"/>
                </a:lnTo>
                <a:lnTo>
                  <a:pt x="1273948" y="1070082"/>
                </a:lnTo>
                <a:lnTo>
                  <a:pt x="1229339" y="1083493"/>
                </a:lnTo>
                <a:lnTo>
                  <a:pt x="1184354" y="1094951"/>
                </a:lnTo>
                <a:lnTo>
                  <a:pt x="1139056" y="1104469"/>
                </a:lnTo>
                <a:lnTo>
                  <a:pt x="1093510" y="1112062"/>
                </a:lnTo>
                <a:lnTo>
                  <a:pt x="1047781" y="1117741"/>
                </a:lnTo>
                <a:lnTo>
                  <a:pt x="1001933" y="1121520"/>
                </a:lnTo>
                <a:lnTo>
                  <a:pt x="956031" y="1123413"/>
                </a:lnTo>
                <a:lnTo>
                  <a:pt x="910140" y="1123432"/>
                </a:lnTo>
                <a:lnTo>
                  <a:pt x="864323" y="1121590"/>
                </a:lnTo>
                <a:lnTo>
                  <a:pt x="818647" y="1117902"/>
                </a:lnTo>
                <a:lnTo>
                  <a:pt x="773174" y="1112379"/>
                </a:lnTo>
                <a:lnTo>
                  <a:pt x="727970" y="1105035"/>
                </a:lnTo>
                <a:lnTo>
                  <a:pt x="683100" y="1095884"/>
                </a:lnTo>
                <a:lnTo>
                  <a:pt x="638627" y="1084938"/>
                </a:lnTo>
                <a:lnTo>
                  <a:pt x="594616" y="1072210"/>
                </a:lnTo>
                <a:lnTo>
                  <a:pt x="551133" y="1057715"/>
                </a:lnTo>
                <a:lnTo>
                  <a:pt x="508241" y="1041464"/>
                </a:lnTo>
                <a:lnTo>
                  <a:pt x="466005" y="1023471"/>
                </a:lnTo>
                <a:lnTo>
                  <a:pt x="424490" y="1003750"/>
                </a:lnTo>
                <a:lnTo>
                  <a:pt x="383760" y="982313"/>
                </a:lnTo>
                <a:lnTo>
                  <a:pt x="343880" y="959174"/>
                </a:lnTo>
                <a:lnTo>
                  <a:pt x="304914" y="934345"/>
                </a:lnTo>
                <a:lnTo>
                  <a:pt x="266927" y="907840"/>
                </a:lnTo>
                <a:lnTo>
                  <a:pt x="229984" y="879673"/>
                </a:lnTo>
                <a:lnTo>
                  <a:pt x="194148" y="849855"/>
                </a:lnTo>
                <a:lnTo>
                  <a:pt x="159485" y="818401"/>
                </a:lnTo>
                <a:lnTo>
                  <a:pt x="126060" y="785324"/>
                </a:lnTo>
                <a:lnTo>
                  <a:pt x="93936" y="750637"/>
                </a:lnTo>
                <a:lnTo>
                  <a:pt x="63178" y="714352"/>
                </a:lnTo>
                <a:lnTo>
                  <a:pt x="33851" y="676483"/>
                </a:lnTo>
                <a:lnTo>
                  <a:pt x="6019" y="637044"/>
                </a:lnTo>
                <a:lnTo>
                  <a:pt x="0" y="628078"/>
                </a:lnTo>
                <a:lnTo>
                  <a:pt x="8940" y="622033"/>
                </a:lnTo>
                <a:lnTo>
                  <a:pt x="539382" y="263364"/>
                </a:lnTo>
                <a:lnTo>
                  <a:pt x="809415" y="80776"/>
                </a:lnTo>
                <a:lnTo>
                  <a:pt x="906960" y="14819"/>
                </a:lnTo>
                <a:lnTo>
                  <a:pt x="919937" y="6045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007946" y="1687004"/>
            <a:ext cx="1121410" cy="2065020"/>
          </a:xfrm>
          <a:custGeom>
            <a:avLst/>
            <a:gdLst/>
            <a:ahLst/>
            <a:cxnLst/>
            <a:rect l="l" t="t" r="r" b="b"/>
            <a:pathLst>
              <a:path w="1121410" h="2065020">
                <a:moveTo>
                  <a:pt x="10807" y="0"/>
                </a:moveTo>
                <a:lnTo>
                  <a:pt x="0" y="0"/>
                </a:lnTo>
                <a:lnTo>
                  <a:pt x="0" y="1123022"/>
                </a:lnTo>
                <a:lnTo>
                  <a:pt x="610476" y="2064854"/>
                </a:lnTo>
                <a:lnTo>
                  <a:pt x="619531" y="2058987"/>
                </a:lnTo>
                <a:lnTo>
                  <a:pt x="661111" y="2030741"/>
                </a:lnTo>
                <a:lnTo>
                  <a:pt x="700985" y="2001229"/>
                </a:lnTo>
                <a:lnTo>
                  <a:pt x="739140" y="1970471"/>
                </a:lnTo>
                <a:lnTo>
                  <a:pt x="775563" y="1938487"/>
                </a:lnTo>
                <a:lnTo>
                  <a:pt x="810241" y="1905294"/>
                </a:lnTo>
                <a:lnTo>
                  <a:pt x="843160" y="1870913"/>
                </a:lnTo>
                <a:lnTo>
                  <a:pt x="874307" y="1835362"/>
                </a:lnTo>
                <a:lnTo>
                  <a:pt x="903669" y="1798660"/>
                </a:lnTo>
                <a:lnTo>
                  <a:pt x="931232" y="1760827"/>
                </a:lnTo>
                <a:lnTo>
                  <a:pt x="956984" y="1721881"/>
                </a:lnTo>
                <a:lnTo>
                  <a:pt x="980910" y="1681842"/>
                </a:lnTo>
                <a:lnTo>
                  <a:pt x="1002999" y="1640728"/>
                </a:lnTo>
                <a:lnTo>
                  <a:pt x="1023237" y="1598559"/>
                </a:lnTo>
                <a:lnTo>
                  <a:pt x="1041609" y="1555354"/>
                </a:lnTo>
                <a:lnTo>
                  <a:pt x="1058105" y="1511132"/>
                </a:lnTo>
                <a:lnTo>
                  <a:pt x="1072709" y="1465911"/>
                </a:lnTo>
                <a:lnTo>
                  <a:pt x="1085408" y="1419712"/>
                </a:lnTo>
                <a:lnTo>
                  <a:pt x="1096191" y="1372552"/>
                </a:lnTo>
                <a:lnTo>
                  <a:pt x="1105042" y="1324452"/>
                </a:lnTo>
                <a:lnTo>
                  <a:pt x="1111950" y="1275429"/>
                </a:lnTo>
                <a:lnTo>
                  <a:pt x="1116900" y="1225504"/>
                </a:lnTo>
                <a:lnTo>
                  <a:pt x="1119880" y="1174696"/>
                </a:lnTo>
                <a:lnTo>
                  <a:pt x="1120876" y="1123022"/>
                </a:lnTo>
                <a:lnTo>
                  <a:pt x="1119841" y="1074309"/>
                </a:lnTo>
                <a:lnTo>
                  <a:pt x="1116763" y="1026125"/>
                </a:lnTo>
                <a:lnTo>
                  <a:pt x="1111687" y="978514"/>
                </a:lnTo>
                <a:lnTo>
                  <a:pt x="1104656" y="931517"/>
                </a:lnTo>
                <a:lnTo>
                  <a:pt x="1095712" y="885176"/>
                </a:lnTo>
                <a:lnTo>
                  <a:pt x="1084900" y="839534"/>
                </a:lnTo>
                <a:lnTo>
                  <a:pt x="1072261" y="794632"/>
                </a:lnTo>
                <a:lnTo>
                  <a:pt x="1057841" y="750514"/>
                </a:lnTo>
                <a:lnTo>
                  <a:pt x="1041681" y="707220"/>
                </a:lnTo>
                <a:lnTo>
                  <a:pt x="1023824" y="664794"/>
                </a:lnTo>
                <a:lnTo>
                  <a:pt x="1004315" y="623277"/>
                </a:lnTo>
                <a:lnTo>
                  <a:pt x="983197" y="582711"/>
                </a:lnTo>
                <a:lnTo>
                  <a:pt x="960512" y="543138"/>
                </a:lnTo>
                <a:lnTo>
                  <a:pt x="936304" y="504602"/>
                </a:lnTo>
                <a:lnTo>
                  <a:pt x="910617" y="467143"/>
                </a:lnTo>
                <a:lnTo>
                  <a:pt x="883492" y="430804"/>
                </a:lnTo>
                <a:lnTo>
                  <a:pt x="854975" y="395628"/>
                </a:lnTo>
                <a:lnTo>
                  <a:pt x="825107" y="361655"/>
                </a:lnTo>
                <a:lnTo>
                  <a:pt x="793932" y="328930"/>
                </a:lnTo>
                <a:lnTo>
                  <a:pt x="761494" y="297492"/>
                </a:lnTo>
                <a:lnTo>
                  <a:pt x="727835" y="267385"/>
                </a:lnTo>
                <a:lnTo>
                  <a:pt x="692999" y="238651"/>
                </a:lnTo>
                <a:lnTo>
                  <a:pt x="657029" y="211332"/>
                </a:lnTo>
                <a:lnTo>
                  <a:pt x="619968" y="185471"/>
                </a:lnTo>
                <a:lnTo>
                  <a:pt x="581860" y="161108"/>
                </a:lnTo>
                <a:lnTo>
                  <a:pt x="542748" y="138287"/>
                </a:lnTo>
                <a:lnTo>
                  <a:pt x="502675" y="117049"/>
                </a:lnTo>
                <a:lnTo>
                  <a:pt x="461683" y="97437"/>
                </a:lnTo>
                <a:lnTo>
                  <a:pt x="419818" y="79493"/>
                </a:lnTo>
                <a:lnTo>
                  <a:pt x="377121" y="63259"/>
                </a:lnTo>
                <a:lnTo>
                  <a:pt x="333636" y="48776"/>
                </a:lnTo>
                <a:lnTo>
                  <a:pt x="289406" y="36088"/>
                </a:lnTo>
                <a:lnTo>
                  <a:pt x="244475" y="25237"/>
                </a:lnTo>
                <a:lnTo>
                  <a:pt x="198885" y="16264"/>
                </a:lnTo>
                <a:lnTo>
                  <a:pt x="152680" y="9211"/>
                </a:lnTo>
                <a:lnTo>
                  <a:pt x="105903" y="4122"/>
                </a:lnTo>
                <a:lnTo>
                  <a:pt x="58598" y="1037"/>
                </a:lnTo>
                <a:lnTo>
                  <a:pt x="10807" y="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07946" y="1686991"/>
            <a:ext cx="1121410" cy="2065020"/>
          </a:xfrm>
          <a:custGeom>
            <a:avLst/>
            <a:gdLst/>
            <a:ahLst/>
            <a:cxnLst/>
            <a:rect l="l" t="t" r="r" b="b"/>
            <a:pathLst>
              <a:path w="1121410" h="2065020">
                <a:moveTo>
                  <a:pt x="5880" y="1132090"/>
                </a:moveTo>
                <a:lnTo>
                  <a:pt x="0" y="1123022"/>
                </a:lnTo>
                <a:lnTo>
                  <a:pt x="0" y="1112227"/>
                </a:lnTo>
                <a:lnTo>
                  <a:pt x="0" y="10795"/>
                </a:lnTo>
                <a:lnTo>
                  <a:pt x="0" y="0"/>
                </a:lnTo>
                <a:lnTo>
                  <a:pt x="10807" y="0"/>
                </a:lnTo>
                <a:lnTo>
                  <a:pt x="58598" y="1037"/>
                </a:lnTo>
                <a:lnTo>
                  <a:pt x="105903" y="4122"/>
                </a:lnTo>
                <a:lnTo>
                  <a:pt x="152680" y="9211"/>
                </a:lnTo>
                <a:lnTo>
                  <a:pt x="198885" y="16264"/>
                </a:lnTo>
                <a:lnTo>
                  <a:pt x="244475" y="25237"/>
                </a:lnTo>
                <a:lnTo>
                  <a:pt x="289406" y="36088"/>
                </a:lnTo>
                <a:lnTo>
                  <a:pt x="333636" y="48776"/>
                </a:lnTo>
                <a:lnTo>
                  <a:pt x="377121" y="63259"/>
                </a:lnTo>
                <a:lnTo>
                  <a:pt x="419818" y="79493"/>
                </a:lnTo>
                <a:lnTo>
                  <a:pt x="461683" y="97437"/>
                </a:lnTo>
                <a:lnTo>
                  <a:pt x="502675" y="117049"/>
                </a:lnTo>
                <a:lnTo>
                  <a:pt x="542748" y="138287"/>
                </a:lnTo>
                <a:lnTo>
                  <a:pt x="581860" y="161108"/>
                </a:lnTo>
                <a:lnTo>
                  <a:pt x="619968" y="185471"/>
                </a:lnTo>
                <a:lnTo>
                  <a:pt x="657029" y="211332"/>
                </a:lnTo>
                <a:lnTo>
                  <a:pt x="692999" y="238651"/>
                </a:lnTo>
                <a:lnTo>
                  <a:pt x="727835" y="267385"/>
                </a:lnTo>
                <a:lnTo>
                  <a:pt x="761494" y="297492"/>
                </a:lnTo>
                <a:lnTo>
                  <a:pt x="793932" y="328930"/>
                </a:lnTo>
                <a:lnTo>
                  <a:pt x="825107" y="361655"/>
                </a:lnTo>
                <a:lnTo>
                  <a:pt x="854975" y="395628"/>
                </a:lnTo>
                <a:lnTo>
                  <a:pt x="883492" y="430804"/>
                </a:lnTo>
                <a:lnTo>
                  <a:pt x="910617" y="467143"/>
                </a:lnTo>
                <a:lnTo>
                  <a:pt x="936304" y="504602"/>
                </a:lnTo>
                <a:lnTo>
                  <a:pt x="960512" y="543138"/>
                </a:lnTo>
                <a:lnTo>
                  <a:pt x="983197" y="582711"/>
                </a:lnTo>
                <a:lnTo>
                  <a:pt x="1004315" y="623277"/>
                </a:lnTo>
                <a:lnTo>
                  <a:pt x="1023824" y="664794"/>
                </a:lnTo>
                <a:lnTo>
                  <a:pt x="1041681" y="707220"/>
                </a:lnTo>
                <a:lnTo>
                  <a:pt x="1057841" y="750514"/>
                </a:lnTo>
                <a:lnTo>
                  <a:pt x="1072261" y="794632"/>
                </a:lnTo>
                <a:lnTo>
                  <a:pt x="1084900" y="839534"/>
                </a:lnTo>
                <a:lnTo>
                  <a:pt x="1095712" y="885176"/>
                </a:lnTo>
                <a:lnTo>
                  <a:pt x="1104656" y="931517"/>
                </a:lnTo>
                <a:lnTo>
                  <a:pt x="1111687" y="978514"/>
                </a:lnTo>
                <a:lnTo>
                  <a:pt x="1116763" y="1026125"/>
                </a:lnTo>
                <a:lnTo>
                  <a:pt x="1119841" y="1074309"/>
                </a:lnTo>
                <a:lnTo>
                  <a:pt x="1120876" y="1123022"/>
                </a:lnTo>
                <a:lnTo>
                  <a:pt x="1119880" y="1174696"/>
                </a:lnTo>
                <a:lnTo>
                  <a:pt x="1116900" y="1225504"/>
                </a:lnTo>
                <a:lnTo>
                  <a:pt x="1111950" y="1275429"/>
                </a:lnTo>
                <a:lnTo>
                  <a:pt x="1105042" y="1324452"/>
                </a:lnTo>
                <a:lnTo>
                  <a:pt x="1096191" y="1372552"/>
                </a:lnTo>
                <a:lnTo>
                  <a:pt x="1085408" y="1419712"/>
                </a:lnTo>
                <a:lnTo>
                  <a:pt x="1072709" y="1465911"/>
                </a:lnTo>
                <a:lnTo>
                  <a:pt x="1058105" y="1511132"/>
                </a:lnTo>
                <a:lnTo>
                  <a:pt x="1041609" y="1555354"/>
                </a:lnTo>
                <a:lnTo>
                  <a:pt x="1023237" y="1598559"/>
                </a:lnTo>
                <a:lnTo>
                  <a:pt x="1002999" y="1640728"/>
                </a:lnTo>
                <a:lnTo>
                  <a:pt x="980910" y="1681842"/>
                </a:lnTo>
                <a:lnTo>
                  <a:pt x="956984" y="1721881"/>
                </a:lnTo>
                <a:lnTo>
                  <a:pt x="931232" y="1760827"/>
                </a:lnTo>
                <a:lnTo>
                  <a:pt x="903669" y="1798660"/>
                </a:lnTo>
                <a:lnTo>
                  <a:pt x="874307" y="1835362"/>
                </a:lnTo>
                <a:lnTo>
                  <a:pt x="843160" y="1870913"/>
                </a:lnTo>
                <a:lnTo>
                  <a:pt x="810241" y="1905294"/>
                </a:lnTo>
                <a:lnTo>
                  <a:pt x="775563" y="1938487"/>
                </a:lnTo>
                <a:lnTo>
                  <a:pt x="739140" y="1970471"/>
                </a:lnTo>
                <a:lnTo>
                  <a:pt x="700985" y="2001229"/>
                </a:lnTo>
                <a:lnTo>
                  <a:pt x="661111" y="2030741"/>
                </a:lnTo>
                <a:lnTo>
                  <a:pt x="619531" y="2058987"/>
                </a:lnTo>
                <a:lnTo>
                  <a:pt x="610476" y="2064867"/>
                </a:lnTo>
                <a:lnTo>
                  <a:pt x="604608" y="2055812"/>
                </a:lnTo>
                <a:lnTo>
                  <a:pt x="255988" y="1517960"/>
                </a:lnTo>
                <a:lnTo>
                  <a:pt x="78516" y="1244155"/>
                </a:lnTo>
                <a:lnTo>
                  <a:pt x="14408" y="1145248"/>
                </a:lnTo>
                <a:lnTo>
                  <a:pt x="5880" y="113209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14245" y="2015579"/>
            <a:ext cx="1584325" cy="1584325"/>
          </a:xfrm>
          <a:custGeom>
            <a:avLst/>
            <a:gdLst/>
            <a:ahLst/>
            <a:cxnLst/>
            <a:rect l="l" t="t" r="r" b="b"/>
            <a:pathLst>
              <a:path w="1584325" h="1584325">
                <a:moveTo>
                  <a:pt x="791960" y="0"/>
                </a:moveTo>
                <a:lnTo>
                  <a:pt x="743716" y="1445"/>
                </a:lnTo>
                <a:lnTo>
                  <a:pt x="696236" y="5726"/>
                </a:lnTo>
                <a:lnTo>
                  <a:pt x="649604" y="12759"/>
                </a:lnTo>
                <a:lnTo>
                  <a:pt x="603902" y="22462"/>
                </a:lnTo>
                <a:lnTo>
                  <a:pt x="559213" y="34752"/>
                </a:lnTo>
                <a:lnTo>
                  <a:pt x="515619" y="49546"/>
                </a:lnTo>
                <a:lnTo>
                  <a:pt x="473205" y="66762"/>
                </a:lnTo>
                <a:lnTo>
                  <a:pt x="432051" y="86315"/>
                </a:lnTo>
                <a:lnTo>
                  <a:pt x="392242" y="108124"/>
                </a:lnTo>
                <a:lnTo>
                  <a:pt x="353861" y="132106"/>
                </a:lnTo>
                <a:lnTo>
                  <a:pt x="316989" y="158178"/>
                </a:lnTo>
                <a:lnTo>
                  <a:pt x="281710" y="186257"/>
                </a:lnTo>
                <a:lnTo>
                  <a:pt x="248107" y="216260"/>
                </a:lnTo>
                <a:lnTo>
                  <a:pt x="216262" y="248104"/>
                </a:lnTo>
                <a:lnTo>
                  <a:pt x="186259" y="281707"/>
                </a:lnTo>
                <a:lnTo>
                  <a:pt x="158180" y="316985"/>
                </a:lnTo>
                <a:lnTo>
                  <a:pt x="132107" y="353856"/>
                </a:lnTo>
                <a:lnTo>
                  <a:pt x="108125" y="392238"/>
                </a:lnTo>
                <a:lnTo>
                  <a:pt x="86316" y="432046"/>
                </a:lnTo>
                <a:lnTo>
                  <a:pt x="66762" y="473198"/>
                </a:lnTo>
                <a:lnTo>
                  <a:pt x="49547" y="515612"/>
                </a:lnTo>
                <a:lnTo>
                  <a:pt x="34752" y="559205"/>
                </a:lnTo>
                <a:lnTo>
                  <a:pt x="22462" y="603893"/>
                </a:lnTo>
                <a:lnTo>
                  <a:pt x="12759" y="649594"/>
                </a:lnTo>
                <a:lnTo>
                  <a:pt x="5726" y="696225"/>
                </a:lnTo>
                <a:lnTo>
                  <a:pt x="1445" y="743703"/>
                </a:lnTo>
                <a:lnTo>
                  <a:pt x="0" y="791946"/>
                </a:lnTo>
                <a:lnTo>
                  <a:pt x="1445" y="840190"/>
                </a:lnTo>
                <a:lnTo>
                  <a:pt x="5726" y="887670"/>
                </a:lnTo>
                <a:lnTo>
                  <a:pt x="12759" y="934302"/>
                </a:lnTo>
                <a:lnTo>
                  <a:pt x="22462" y="980004"/>
                </a:lnTo>
                <a:lnTo>
                  <a:pt x="34752" y="1024693"/>
                </a:lnTo>
                <a:lnTo>
                  <a:pt x="49547" y="1068287"/>
                </a:lnTo>
                <a:lnTo>
                  <a:pt x="66762" y="1110701"/>
                </a:lnTo>
                <a:lnTo>
                  <a:pt x="86316" y="1151855"/>
                </a:lnTo>
                <a:lnTo>
                  <a:pt x="108125" y="1191664"/>
                </a:lnTo>
                <a:lnTo>
                  <a:pt x="132107" y="1230045"/>
                </a:lnTo>
                <a:lnTo>
                  <a:pt x="158180" y="1266917"/>
                </a:lnTo>
                <a:lnTo>
                  <a:pt x="186259" y="1302196"/>
                </a:lnTo>
                <a:lnTo>
                  <a:pt x="216262" y="1335799"/>
                </a:lnTo>
                <a:lnTo>
                  <a:pt x="248107" y="1367644"/>
                </a:lnTo>
                <a:lnTo>
                  <a:pt x="281710" y="1397647"/>
                </a:lnTo>
                <a:lnTo>
                  <a:pt x="316989" y="1425726"/>
                </a:lnTo>
                <a:lnTo>
                  <a:pt x="353861" y="1451798"/>
                </a:lnTo>
                <a:lnTo>
                  <a:pt x="392242" y="1475780"/>
                </a:lnTo>
                <a:lnTo>
                  <a:pt x="432051" y="1497589"/>
                </a:lnTo>
                <a:lnTo>
                  <a:pt x="473205" y="1517143"/>
                </a:lnTo>
                <a:lnTo>
                  <a:pt x="515619" y="1534359"/>
                </a:lnTo>
                <a:lnTo>
                  <a:pt x="559213" y="1549153"/>
                </a:lnTo>
                <a:lnTo>
                  <a:pt x="603902" y="1561443"/>
                </a:lnTo>
                <a:lnTo>
                  <a:pt x="649604" y="1571146"/>
                </a:lnTo>
                <a:lnTo>
                  <a:pt x="696236" y="1578179"/>
                </a:lnTo>
                <a:lnTo>
                  <a:pt x="743716" y="1582460"/>
                </a:lnTo>
                <a:lnTo>
                  <a:pt x="791960" y="1583905"/>
                </a:lnTo>
                <a:lnTo>
                  <a:pt x="840204" y="1582460"/>
                </a:lnTo>
                <a:lnTo>
                  <a:pt x="887684" y="1578179"/>
                </a:lnTo>
                <a:lnTo>
                  <a:pt x="934316" y="1571146"/>
                </a:lnTo>
                <a:lnTo>
                  <a:pt x="980018" y="1561443"/>
                </a:lnTo>
                <a:lnTo>
                  <a:pt x="1024707" y="1549153"/>
                </a:lnTo>
                <a:lnTo>
                  <a:pt x="1068301" y="1534359"/>
                </a:lnTo>
                <a:lnTo>
                  <a:pt x="1110715" y="1517143"/>
                </a:lnTo>
                <a:lnTo>
                  <a:pt x="1151869" y="1497589"/>
                </a:lnTo>
                <a:lnTo>
                  <a:pt x="1191678" y="1475780"/>
                </a:lnTo>
                <a:lnTo>
                  <a:pt x="1230059" y="1451798"/>
                </a:lnTo>
                <a:lnTo>
                  <a:pt x="1266931" y="1425726"/>
                </a:lnTo>
                <a:lnTo>
                  <a:pt x="1302210" y="1397647"/>
                </a:lnTo>
                <a:lnTo>
                  <a:pt x="1335813" y="1367644"/>
                </a:lnTo>
                <a:lnTo>
                  <a:pt x="1367658" y="1335799"/>
                </a:lnTo>
                <a:lnTo>
                  <a:pt x="1397661" y="1302196"/>
                </a:lnTo>
                <a:lnTo>
                  <a:pt x="1425740" y="1266917"/>
                </a:lnTo>
                <a:lnTo>
                  <a:pt x="1451812" y="1230045"/>
                </a:lnTo>
                <a:lnTo>
                  <a:pt x="1475794" y="1191664"/>
                </a:lnTo>
                <a:lnTo>
                  <a:pt x="1497603" y="1151855"/>
                </a:lnTo>
                <a:lnTo>
                  <a:pt x="1517157" y="1110701"/>
                </a:lnTo>
                <a:lnTo>
                  <a:pt x="1534373" y="1068287"/>
                </a:lnTo>
                <a:lnTo>
                  <a:pt x="1549167" y="1024693"/>
                </a:lnTo>
                <a:lnTo>
                  <a:pt x="1561457" y="980004"/>
                </a:lnTo>
                <a:lnTo>
                  <a:pt x="1571160" y="934302"/>
                </a:lnTo>
                <a:lnTo>
                  <a:pt x="1578193" y="887670"/>
                </a:lnTo>
                <a:lnTo>
                  <a:pt x="1582474" y="840190"/>
                </a:lnTo>
                <a:lnTo>
                  <a:pt x="1583919" y="791946"/>
                </a:lnTo>
                <a:lnTo>
                  <a:pt x="1582474" y="743703"/>
                </a:lnTo>
                <a:lnTo>
                  <a:pt x="1578193" y="696225"/>
                </a:lnTo>
                <a:lnTo>
                  <a:pt x="1571160" y="649594"/>
                </a:lnTo>
                <a:lnTo>
                  <a:pt x="1561457" y="603893"/>
                </a:lnTo>
                <a:lnTo>
                  <a:pt x="1549167" y="559205"/>
                </a:lnTo>
                <a:lnTo>
                  <a:pt x="1534373" y="515612"/>
                </a:lnTo>
                <a:lnTo>
                  <a:pt x="1517157" y="473198"/>
                </a:lnTo>
                <a:lnTo>
                  <a:pt x="1497603" y="432046"/>
                </a:lnTo>
                <a:lnTo>
                  <a:pt x="1475794" y="392238"/>
                </a:lnTo>
                <a:lnTo>
                  <a:pt x="1451812" y="353856"/>
                </a:lnTo>
                <a:lnTo>
                  <a:pt x="1425740" y="316985"/>
                </a:lnTo>
                <a:lnTo>
                  <a:pt x="1397661" y="281707"/>
                </a:lnTo>
                <a:lnTo>
                  <a:pt x="1367658" y="248104"/>
                </a:lnTo>
                <a:lnTo>
                  <a:pt x="1335813" y="216260"/>
                </a:lnTo>
                <a:lnTo>
                  <a:pt x="1302210" y="186257"/>
                </a:lnTo>
                <a:lnTo>
                  <a:pt x="1266931" y="158178"/>
                </a:lnTo>
                <a:lnTo>
                  <a:pt x="1230059" y="132106"/>
                </a:lnTo>
                <a:lnTo>
                  <a:pt x="1191678" y="108124"/>
                </a:lnTo>
                <a:lnTo>
                  <a:pt x="1151869" y="86315"/>
                </a:lnTo>
                <a:lnTo>
                  <a:pt x="1110715" y="66762"/>
                </a:lnTo>
                <a:lnTo>
                  <a:pt x="1068301" y="49546"/>
                </a:lnTo>
                <a:lnTo>
                  <a:pt x="1024707" y="34752"/>
                </a:lnTo>
                <a:lnTo>
                  <a:pt x="980018" y="22462"/>
                </a:lnTo>
                <a:lnTo>
                  <a:pt x="934316" y="12759"/>
                </a:lnTo>
                <a:lnTo>
                  <a:pt x="887684" y="5726"/>
                </a:lnTo>
                <a:lnTo>
                  <a:pt x="840204" y="1445"/>
                </a:lnTo>
                <a:lnTo>
                  <a:pt x="7919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480083" y="3962171"/>
            <a:ext cx="243204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GST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$17.8b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02207" y="1571574"/>
            <a:ext cx="204470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$2.5b</a:t>
            </a:r>
            <a:endParaRPr sz="5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14651" y="1587487"/>
            <a:ext cx="390525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100"/>
              </a:lnSpc>
              <a:spcBef>
                <a:spcPts val="10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direct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taxes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$3.6b</a:t>
            </a:r>
            <a:endParaRPr sz="5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39104" y="1397584"/>
            <a:ext cx="780415" cy="203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30" marR="5080" indent="-37465">
              <a:lnSpc>
                <a:spcPct val="106100"/>
              </a:lnSpc>
              <a:spcBef>
                <a:spcPts val="100"/>
              </a:spcBef>
            </a:pPr>
            <a:r>
              <a:rPr sz="825" baseline="5050" dirty="0">
                <a:solidFill>
                  <a:srgbClr val="231F20"/>
                </a:solidFill>
                <a:latin typeface="Arial"/>
                <a:cs typeface="Arial"/>
              </a:rPr>
              <a:t>Interest revenue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Other  </a:t>
            </a:r>
            <a:r>
              <a:rPr sz="825" spc="-7" baseline="5050" dirty="0">
                <a:solidFill>
                  <a:srgbClr val="231F20"/>
                </a:solidFill>
                <a:latin typeface="Arial"/>
                <a:cs typeface="Arial"/>
              </a:rPr>
              <a:t>and dividends</a:t>
            </a:r>
            <a:r>
              <a:rPr sz="825" spc="30" baseline="50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$2.4b</a:t>
            </a:r>
            <a:endParaRPr sz="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0694" y="2889631"/>
            <a:ext cx="448945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Corporate</a:t>
            </a:r>
            <a:r>
              <a:rPr sz="5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tax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$10.4b</a:t>
            </a:r>
            <a:endParaRPr sz="5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4330" y="1958391"/>
            <a:ext cx="445134" cy="29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100"/>
              </a:lnSpc>
              <a:spcBef>
                <a:spcPts val="10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indirect 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taxes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$6.0b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11080" y="2209431"/>
            <a:ext cx="468630" cy="2038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Individuals</a:t>
            </a:r>
            <a:r>
              <a:rPr sz="5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tax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550" b="1" spc="-5" dirty="0">
                <a:solidFill>
                  <a:srgbClr val="231F20"/>
                </a:solidFill>
                <a:latin typeface="Arial"/>
                <a:cs typeface="Arial"/>
              </a:rPr>
              <a:t>$29.8b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89976" y="2526449"/>
            <a:ext cx="123253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Core Crown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revenue,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2014/15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$72.5b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05"/>
            <a:ext cx="7380605" cy="92710"/>
          </a:xfrm>
          <a:custGeom>
            <a:avLst/>
            <a:gdLst/>
            <a:ahLst/>
            <a:cxnLst/>
            <a:rect l="l" t="t" r="r" b="b"/>
            <a:pathLst>
              <a:path w="7380605" h="92710">
                <a:moveTo>
                  <a:pt x="0" y="92303"/>
                </a:moveTo>
                <a:lnTo>
                  <a:pt x="7379995" y="92303"/>
                </a:lnTo>
                <a:lnTo>
                  <a:pt x="7379995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228996"/>
            <a:ext cx="7380605" cy="99060"/>
          </a:xfrm>
          <a:custGeom>
            <a:avLst/>
            <a:gdLst/>
            <a:ahLst/>
            <a:cxnLst/>
            <a:rect l="l" t="t" r="r" b="b"/>
            <a:pathLst>
              <a:path w="7380605" h="99060">
                <a:moveTo>
                  <a:pt x="0" y="99009"/>
                </a:moveTo>
                <a:lnTo>
                  <a:pt x="7379995" y="99009"/>
                </a:lnTo>
                <a:lnTo>
                  <a:pt x="7379995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82247" y="2303132"/>
            <a:ext cx="10134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Forecast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Crown</a:t>
            </a:r>
            <a:r>
              <a:rPr sz="7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liabilities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5295" y="2406002"/>
            <a:ext cx="243204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$billion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5295" y="4248477"/>
            <a:ext cx="1273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indent="-66675">
              <a:lnSpc>
                <a:spcPct val="100000"/>
              </a:lnSpc>
              <a:spcBef>
                <a:spcPts val="100"/>
              </a:spcBef>
              <a:buClr>
                <a:srgbClr val="00BCE4"/>
              </a:buClr>
              <a:buChar char="■"/>
              <a:tabLst>
                <a:tab pos="80010" algn="l"/>
              </a:tabLst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Financial </a:t>
            </a:r>
            <a:r>
              <a:rPr sz="600" dirty="0">
                <a:solidFill>
                  <a:srgbClr val="EF4135"/>
                </a:solidFill>
                <a:latin typeface="Arial"/>
                <a:cs typeface="Arial"/>
              </a:rPr>
              <a:t>■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Commercial </a:t>
            </a:r>
            <a:r>
              <a:rPr sz="600" dirty="0">
                <a:solidFill>
                  <a:srgbClr val="232C64"/>
                </a:solidFill>
                <a:latin typeface="Arial"/>
                <a:cs typeface="Arial"/>
              </a:rPr>
              <a:t>■</a:t>
            </a:r>
            <a:r>
              <a:rPr sz="600" spc="-7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4746" y="3981423"/>
            <a:ext cx="6667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03979" y="3737245"/>
            <a:ext cx="107314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50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3212" y="3493075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3212" y="3248892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150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3212" y="3004722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3212" y="2760539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250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3212" y="2516369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300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46080" y="2587485"/>
            <a:ext cx="0" cy="1465580"/>
          </a:xfrm>
          <a:custGeom>
            <a:avLst/>
            <a:gdLst/>
            <a:ahLst/>
            <a:cxnLst/>
            <a:rect l="l" t="t" r="r" b="b"/>
            <a:pathLst>
              <a:path h="1465579">
                <a:moveTo>
                  <a:pt x="0" y="1465059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46080" y="405254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46080" y="380836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46080" y="356419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46080" y="332000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46080" y="307583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46080" y="283165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46080" y="258748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37303" y="3200959"/>
            <a:ext cx="127635" cy="635635"/>
          </a:xfrm>
          <a:custGeom>
            <a:avLst/>
            <a:gdLst/>
            <a:ahLst/>
            <a:cxnLst/>
            <a:rect l="l" t="t" r="r" b="b"/>
            <a:pathLst>
              <a:path w="127635" h="635635">
                <a:moveTo>
                  <a:pt x="0" y="635165"/>
                </a:moveTo>
                <a:lnTo>
                  <a:pt x="127215" y="635165"/>
                </a:lnTo>
                <a:lnTo>
                  <a:pt x="127215" y="0"/>
                </a:lnTo>
                <a:lnTo>
                  <a:pt x="0" y="0"/>
                </a:lnTo>
                <a:lnTo>
                  <a:pt x="0" y="635165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47094" y="3203892"/>
            <a:ext cx="127635" cy="621030"/>
          </a:xfrm>
          <a:custGeom>
            <a:avLst/>
            <a:gdLst/>
            <a:ahLst/>
            <a:cxnLst/>
            <a:rect l="l" t="t" r="r" b="b"/>
            <a:pathLst>
              <a:path w="127635" h="621029">
                <a:moveTo>
                  <a:pt x="0" y="620991"/>
                </a:moveTo>
                <a:lnTo>
                  <a:pt x="127215" y="620991"/>
                </a:lnTo>
                <a:lnTo>
                  <a:pt x="127215" y="0"/>
                </a:lnTo>
                <a:lnTo>
                  <a:pt x="0" y="0"/>
                </a:lnTo>
                <a:lnTo>
                  <a:pt x="0" y="620991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6898" y="3217557"/>
            <a:ext cx="127635" cy="601345"/>
          </a:xfrm>
          <a:custGeom>
            <a:avLst/>
            <a:gdLst/>
            <a:ahLst/>
            <a:cxnLst/>
            <a:rect l="l" t="t" r="r" b="b"/>
            <a:pathLst>
              <a:path w="127635" h="601345">
                <a:moveTo>
                  <a:pt x="0" y="600976"/>
                </a:moveTo>
                <a:lnTo>
                  <a:pt x="127203" y="600976"/>
                </a:lnTo>
                <a:lnTo>
                  <a:pt x="127203" y="0"/>
                </a:lnTo>
                <a:lnTo>
                  <a:pt x="0" y="0"/>
                </a:lnTo>
                <a:lnTo>
                  <a:pt x="0" y="600976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66688" y="3180448"/>
            <a:ext cx="127635" cy="627380"/>
          </a:xfrm>
          <a:custGeom>
            <a:avLst/>
            <a:gdLst/>
            <a:ahLst/>
            <a:cxnLst/>
            <a:rect l="l" t="t" r="r" b="b"/>
            <a:pathLst>
              <a:path w="127635" h="627379">
                <a:moveTo>
                  <a:pt x="0" y="626859"/>
                </a:moveTo>
                <a:lnTo>
                  <a:pt x="127203" y="626859"/>
                </a:lnTo>
                <a:lnTo>
                  <a:pt x="127203" y="0"/>
                </a:lnTo>
                <a:lnTo>
                  <a:pt x="0" y="0"/>
                </a:lnTo>
                <a:lnTo>
                  <a:pt x="0" y="626859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76466" y="3132582"/>
            <a:ext cx="127635" cy="663575"/>
          </a:xfrm>
          <a:custGeom>
            <a:avLst/>
            <a:gdLst/>
            <a:ahLst/>
            <a:cxnLst/>
            <a:rect l="l" t="t" r="r" b="b"/>
            <a:pathLst>
              <a:path w="127634" h="663575">
                <a:moveTo>
                  <a:pt x="0" y="663486"/>
                </a:moveTo>
                <a:lnTo>
                  <a:pt x="127203" y="663486"/>
                </a:lnTo>
                <a:lnTo>
                  <a:pt x="127203" y="0"/>
                </a:lnTo>
                <a:lnTo>
                  <a:pt x="0" y="0"/>
                </a:lnTo>
                <a:lnTo>
                  <a:pt x="0" y="663486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86257" y="3140392"/>
            <a:ext cx="127635" cy="646430"/>
          </a:xfrm>
          <a:custGeom>
            <a:avLst/>
            <a:gdLst/>
            <a:ahLst/>
            <a:cxnLst/>
            <a:rect l="l" t="t" r="r" b="b"/>
            <a:pathLst>
              <a:path w="127634" h="646429">
                <a:moveTo>
                  <a:pt x="0" y="645909"/>
                </a:moveTo>
                <a:lnTo>
                  <a:pt x="127203" y="645909"/>
                </a:lnTo>
                <a:lnTo>
                  <a:pt x="127203" y="0"/>
                </a:lnTo>
                <a:lnTo>
                  <a:pt x="0" y="0"/>
                </a:lnTo>
                <a:lnTo>
                  <a:pt x="0" y="645909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37303" y="3836365"/>
            <a:ext cx="127635" cy="137795"/>
          </a:xfrm>
          <a:custGeom>
            <a:avLst/>
            <a:gdLst/>
            <a:ahLst/>
            <a:cxnLst/>
            <a:rect l="l" t="t" r="r" b="b"/>
            <a:pathLst>
              <a:path w="127635" h="137795">
                <a:moveTo>
                  <a:pt x="0" y="137490"/>
                </a:moveTo>
                <a:lnTo>
                  <a:pt x="127215" y="137490"/>
                </a:lnTo>
                <a:lnTo>
                  <a:pt x="127215" y="0"/>
                </a:lnTo>
                <a:lnTo>
                  <a:pt x="0" y="0"/>
                </a:lnTo>
                <a:lnTo>
                  <a:pt x="0" y="13749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47094" y="3825125"/>
            <a:ext cx="127635" cy="149225"/>
          </a:xfrm>
          <a:custGeom>
            <a:avLst/>
            <a:gdLst/>
            <a:ahLst/>
            <a:cxnLst/>
            <a:rect l="l" t="t" r="r" b="b"/>
            <a:pathLst>
              <a:path w="127635" h="149225">
                <a:moveTo>
                  <a:pt x="0" y="148716"/>
                </a:moveTo>
                <a:lnTo>
                  <a:pt x="127215" y="148716"/>
                </a:lnTo>
                <a:lnTo>
                  <a:pt x="127215" y="0"/>
                </a:lnTo>
                <a:lnTo>
                  <a:pt x="0" y="0"/>
                </a:lnTo>
                <a:lnTo>
                  <a:pt x="0" y="148716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56898" y="3818775"/>
            <a:ext cx="127635" cy="160655"/>
          </a:xfrm>
          <a:custGeom>
            <a:avLst/>
            <a:gdLst/>
            <a:ahLst/>
            <a:cxnLst/>
            <a:rect l="l" t="t" r="r" b="b"/>
            <a:pathLst>
              <a:path w="127635" h="160654">
                <a:moveTo>
                  <a:pt x="0" y="160439"/>
                </a:moveTo>
                <a:lnTo>
                  <a:pt x="127203" y="160439"/>
                </a:lnTo>
                <a:lnTo>
                  <a:pt x="127203" y="0"/>
                </a:lnTo>
                <a:lnTo>
                  <a:pt x="0" y="0"/>
                </a:lnTo>
                <a:lnTo>
                  <a:pt x="0" y="160439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6688" y="3807548"/>
            <a:ext cx="127635" cy="170815"/>
          </a:xfrm>
          <a:custGeom>
            <a:avLst/>
            <a:gdLst/>
            <a:ahLst/>
            <a:cxnLst/>
            <a:rect l="l" t="t" r="r" b="b"/>
            <a:pathLst>
              <a:path w="127635" h="170814">
                <a:moveTo>
                  <a:pt x="0" y="170700"/>
                </a:moveTo>
                <a:lnTo>
                  <a:pt x="127203" y="170700"/>
                </a:lnTo>
                <a:lnTo>
                  <a:pt x="127203" y="0"/>
                </a:lnTo>
                <a:lnTo>
                  <a:pt x="0" y="0"/>
                </a:lnTo>
                <a:lnTo>
                  <a:pt x="0" y="17070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76466" y="3796309"/>
            <a:ext cx="127635" cy="179070"/>
          </a:xfrm>
          <a:custGeom>
            <a:avLst/>
            <a:gdLst/>
            <a:ahLst/>
            <a:cxnLst/>
            <a:rect l="l" t="t" r="r" b="b"/>
            <a:pathLst>
              <a:path w="127634" h="179070">
                <a:moveTo>
                  <a:pt x="0" y="178511"/>
                </a:moveTo>
                <a:lnTo>
                  <a:pt x="127203" y="178511"/>
                </a:lnTo>
                <a:lnTo>
                  <a:pt x="127203" y="0"/>
                </a:lnTo>
                <a:lnTo>
                  <a:pt x="0" y="0"/>
                </a:lnTo>
                <a:lnTo>
                  <a:pt x="0" y="178511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86257" y="3786543"/>
            <a:ext cx="127635" cy="186055"/>
          </a:xfrm>
          <a:custGeom>
            <a:avLst/>
            <a:gdLst/>
            <a:ahLst/>
            <a:cxnLst/>
            <a:rect l="l" t="t" r="r" b="b"/>
            <a:pathLst>
              <a:path w="127634" h="186054">
                <a:moveTo>
                  <a:pt x="0" y="185839"/>
                </a:moveTo>
                <a:lnTo>
                  <a:pt x="127203" y="185839"/>
                </a:lnTo>
                <a:lnTo>
                  <a:pt x="127203" y="0"/>
                </a:lnTo>
                <a:lnTo>
                  <a:pt x="0" y="0"/>
                </a:lnTo>
                <a:lnTo>
                  <a:pt x="0" y="185839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37303" y="3974084"/>
            <a:ext cx="127635" cy="78740"/>
          </a:xfrm>
          <a:custGeom>
            <a:avLst/>
            <a:gdLst/>
            <a:ahLst/>
            <a:cxnLst/>
            <a:rect l="l" t="t" r="r" b="b"/>
            <a:pathLst>
              <a:path w="127635" h="78739">
                <a:moveTo>
                  <a:pt x="0" y="78397"/>
                </a:moveTo>
                <a:lnTo>
                  <a:pt x="127215" y="78397"/>
                </a:lnTo>
                <a:lnTo>
                  <a:pt x="127215" y="0"/>
                </a:lnTo>
                <a:lnTo>
                  <a:pt x="0" y="0"/>
                </a:lnTo>
                <a:lnTo>
                  <a:pt x="0" y="7839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47094" y="3974084"/>
            <a:ext cx="127635" cy="78740"/>
          </a:xfrm>
          <a:custGeom>
            <a:avLst/>
            <a:gdLst/>
            <a:ahLst/>
            <a:cxnLst/>
            <a:rect l="l" t="t" r="r" b="b"/>
            <a:pathLst>
              <a:path w="127635" h="78739">
                <a:moveTo>
                  <a:pt x="0" y="78397"/>
                </a:moveTo>
                <a:lnTo>
                  <a:pt x="127215" y="78397"/>
                </a:lnTo>
                <a:lnTo>
                  <a:pt x="127215" y="0"/>
                </a:lnTo>
                <a:lnTo>
                  <a:pt x="0" y="0"/>
                </a:lnTo>
                <a:lnTo>
                  <a:pt x="0" y="7839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56898" y="3979456"/>
            <a:ext cx="127635" cy="73025"/>
          </a:xfrm>
          <a:custGeom>
            <a:avLst/>
            <a:gdLst/>
            <a:ahLst/>
            <a:cxnLst/>
            <a:rect l="l" t="t" r="r" b="b"/>
            <a:pathLst>
              <a:path w="127635" h="73025">
                <a:moveTo>
                  <a:pt x="0" y="73025"/>
                </a:moveTo>
                <a:lnTo>
                  <a:pt x="127203" y="73025"/>
                </a:lnTo>
                <a:lnTo>
                  <a:pt x="127203" y="0"/>
                </a:lnTo>
                <a:lnTo>
                  <a:pt x="0" y="0"/>
                </a:lnTo>
                <a:lnTo>
                  <a:pt x="0" y="73025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66688" y="3978491"/>
            <a:ext cx="127635" cy="74295"/>
          </a:xfrm>
          <a:custGeom>
            <a:avLst/>
            <a:gdLst/>
            <a:ahLst/>
            <a:cxnLst/>
            <a:rect l="l" t="t" r="r" b="b"/>
            <a:pathLst>
              <a:path w="127635" h="74295">
                <a:moveTo>
                  <a:pt x="0" y="73990"/>
                </a:moveTo>
                <a:lnTo>
                  <a:pt x="127203" y="73990"/>
                </a:lnTo>
                <a:lnTo>
                  <a:pt x="127203" y="0"/>
                </a:lnTo>
                <a:lnTo>
                  <a:pt x="0" y="0"/>
                </a:lnTo>
                <a:lnTo>
                  <a:pt x="0" y="7399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76466" y="3975062"/>
            <a:ext cx="127635" cy="77470"/>
          </a:xfrm>
          <a:custGeom>
            <a:avLst/>
            <a:gdLst/>
            <a:ahLst/>
            <a:cxnLst/>
            <a:rect l="l" t="t" r="r" b="b"/>
            <a:pathLst>
              <a:path w="127634" h="77470">
                <a:moveTo>
                  <a:pt x="0" y="77406"/>
                </a:moveTo>
                <a:lnTo>
                  <a:pt x="127203" y="77406"/>
                </a:lnTo>
                <a:lnTo>
                  <a:pt x="127203" y="0"/>
                </a:lnTo>
                <a:lnTo>
                  <a:pt x="0" y="0"/>
                </a:lnTo>
                <a:lnTo>
                  <a:pt x="0" y="77406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86257" y="3972623"/>
            <a:ext cx="127635" cy="80010"/>
          </a:xfrm>
          <a:custGeom>
            <a:avLst/>
            <a:gdLst/>
            <a:ahLst/>
            <a:cxnLst/>
            <a:rect l="l" t="t" r="r" b="b"/>
            <a:pathLst>
              <a:path w="127634" h="80010">
                <a:moveTo>
                  <a:pt x="0" y="79857"/>
                </a:moveTo>
                <a:lnTo>
                  <a:pt x="127203" y="79857"/>
                </a:lnTo>
                <a:lnTo>
                  <a:pt x="127203" y="0"/>
                </a:lnTo>
                <a:lnTo>
                  <a:pt x="0" y="0"/>
                </a:lnTo>
                <a:lnTo>
                  <a:pt x="0" y="7985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855599" y="405582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5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345834" y="405582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36068" y="405582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26316" y="405582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74363" y="4055823"/>
            <a:ext cx="83121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4685" algn="l"/>
              </a:tabLst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(actua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97774" y="2301125"/>
            <a:ext cx="934719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Forecast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Crown</a:t>
            </a:r>
            <a:r>
              <a:rPr sz="7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7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1299" y="2403995"/>
            <a:ext cx="243204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$billion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1299" y="4272097"/>
            <a:ext cx="1273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indent="-66675">
              <a:lnSpc>
                <a:spcPct val="100000"/>
              </a:lnSpc>
              <a:spcBef>
                <a:spcPts val="100"/>
              </a:spcBef>
              <a:buClr>
                <a:srgbClr val="00BCE4"/>
              </a:buClr>
              <a:buChar char="■"/>
              <a:tabLst>
                <a:tab pos="80010" algn="l"/>
              </a:tabLst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Financial </a:t>
            </a:r>
            <a:r>
              <a:rPr sz="600" dirty="0">
                <a:solidFill>
                  <a:srgbClr val="EF4135"/>
                </a:solidFill>
                <a:latin typeface="Arial"/>
                <a:cs typeface="Arial"/>
              </a:rPr>
              <a:t>■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Commercial </a:t>
            </a:r>
            <a:r>
              <a:rPr sz="600" dirty="0">
                <a:solidFill>
                  <a:srgbClr val="232C64"/>
                </a:solidFill>
                <a:latin typeface="Arial"/>
                <a:cs typeface="Arial"/>
              </a:rPr>
              <a:t>■</a:t>
            </a:r>
            <a:r>
              <a:rPr sz="600" spc="-7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Social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6629" y="3981662"/>
            <a:ext cx="6667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5919" y="3737848"/>
            <a:ext cx="107314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50</a:t>
            </a:r>
            <a:endParaRPr sz="5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5211" y="3494034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5211" y="3250219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150</a:t>
            </a:r>
            <a:endParaRPr sz="5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5211" y="3006392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200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5211" y="2762577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250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45211" y="2518763"/>
            <a:ext cx="14795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300</a:t>
            </a:r>
            <a:endParaRPr sz="5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27832" y="2589784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39">
                <a:moveTo>
                  <a:pt x="0" y="146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7832" y="405268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7832" y="380886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7832" y="356505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7832" y="332124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7832" y="307742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7832" y="283359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7832" y="258978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18781" y="2861005"/>
            <a:ext cx="127635" cy="353060"/>
          </a:xfrm>
          <a:custGeom>
            <a:avLst/>
            <a:gdLst/>
            <a:ahLst/>
            <a:cxnLst/>
            <a:rect l="l" t="t" r="r" b="b"/>
            <a:pathLst>
              <a:path w="127634" h="353060">
                <a:moveTo>
                  <a:pt x="0" y="352818"/>
                </a:moveTo>
                <a:lnTo>
                  <a:pt x="127012" y="352818"/>
                </a:lnTo>
                <a:lnTo>
                  <a:pt x="127012" y="0"/>
                </a:lnTo>
                <a:lnTo>
                  <a:pt x="0" y="0"/>
                </a:lnTo>
                <a:lnTo>
                  <a:pt x="0" y="352818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27823" y="2837103"/>
            <a:ext cx="127635" cy="360045"/>
          </a:xfrm>
          <a:custGeom>
            <a:avLst/>
            <a:gdLst/>
            <a:ahLst/>
            <a:cxnLst/>
            <a:rect l="l" t="t" r="r" b="b"/>
            <a:pathLst>
              <a:path w="127634" h="360044">
                <a:moveTo>
                  <a:pt x="0" y="359663"/>
                </a:moveTo>
                <a:lnTo>
                  <a:pt x="127012" y="359663"/>
                </a:lnTo>
                <a:lnTo>
                  <a:pt x="127012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36864" y="2835148"/>
            <a:ext cx="127635" cy="343535"/>
          </a:xfrm>
          <a:custGeom>
            <a:avLst/>
            <a:gdLst/>
            <a:ahLst/>
            <a:cxnLst/>
            <a:rect l="l" t="t" r="r" b="b"/>
            <a:pathLst>
              <a:path w="127635" h="343535">
                <a:moveTo>
                  <a:pt x="0" y="343077"/>
                </a:moveTo>
                <a:lnTo>
                  <a:pt x="127012" y="343077"/>
                </a:lnTo>
                <a:lnTo>
                  <a:pt x="127012" y="0"/>
                </a:lnTo>
                <a:lnTo>
                  <a:pt x="0" y="0"/>
                </a:lnTo>
                <a:lnTo>
                  <a:pt x="0" y="343077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245893" y="2777604"/>
            <a:ext cx="127635" cy="377190"/>
          </a:xfrm>
          <a:custGeom>
            <a:avLst/>
            <a:gdLst/>
            <a:ahLst/>
            <a:cxnLst/>
            <a:rect l="l" t="t" r="r" b="b"/>
            <a:pathLst>
              <a:path w="127635" h="377189">
                <a:moveTo>
                  <a:pt x="0" y="376720"/>
                </a:moveTo>
                <a:lnTo>
                  <a:pt x="127012" y="376720"/>
                </a:lnTo>
                <a:lnTo>
                  <a:pt x="127012" y="0"/>
                </a:lnTo>
                <a:lnTo>
                  <a:pt x="0" y="0"/>
                </a:lnTo>
                <a:lnTo>
                  <a:pt x="0" y="37672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54947" y="2702509"/>
            <a:ext cx="127635" cy="426084"/>
          </a:xfrm>
          <a:custGeom>
            <a:avLst/>
            <a:gdLst/>
            <a:ahLst/>
            <a:cxnLst/>
            <a:rect l="l" t="t" r="r" b="b"/>
            <a:pathLst>
              <a:path w="127635" h="426085">
                <a:moveTo>
                  <a:pt x="0" y="425983"/>
                </a:moveTo>
                <a:lnTo>
                  <a:pt x="127012" y="425983"/>
                </a:lnTo>
                <a:lnTo>
                  <a:pt x="127012" y="0"/>
                </a:lnTo>
                <a:lnTo>
                  <a:pt x="0" y="0"/>
                </a:lnTo>
                <a:lnTo>
                  <a:pt x="0" y="425983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263976" y="2676169"/>
            <a:ext cx="127635" cy="424815"/>
          </a:xfrm>
          <a:custGeom>
            <a:avLst/>
            <a:gdLst/>
            <a:ahLst/>
            <a:cxnLst/>
            <a:rect l="l" t="t" r="r" b="b"/>
            <a:pathLst>
              <a:path w="127635" h="424814">
                <a:moveTo>
                  <a:pt x="0" y="424510"/>
                </a:moveTo>
                <a:lnTo>
                  <a:pt x="127012" y="424510"/>
                </a:lnTo>
                <a:lnTo>
                  <a:pt x="127012" y="0"/>
                </a:lnTo>
                <a:lnTo>
                  <a:pt x="0" y="0"/>
                </a:lnTo>
                <a:lnTo>
                  <a:pt x="0" y="42451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18781" y="3214078"/>
            <a:ext cx="127635" cy="232410"/>
          </a:xfrm>
          <a:custGeom>
            <a:avLst/>
            <a:gdLst/>
            <a:ahLst/>
            <a:cxnLst/>
            <a:rect l="l" t="t" r="r" b="b"/>
            <a:pathLst>
              <a:path w="127634" h="232410">
                <a:moveTo>
                  <a:pt x="0" y="232371"/>
                </a:moveTo>
                <a:lnTo>
                  <a:pt x="127012" y="232371"/>
                </a:lnTo>
                <a:lnTo>
                  <a:pt x="127012" y="0"/>
                </a:lnTo>
                <a:lnTo>
                  <a:pt x="0" y="0"/>
                </a:lnTo>
                <a:lnTo>
                  <a:pt x="0" y="232371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27823" y="3197009"/>
            <a:ext cx="127635" cy="240665"/>
          </a:xfrm>
          <a:custGeom>
            <a:avLst/>
            <a:gdLst/>
            <a:ahLst/>
            <a:cxnLst/>
            <a:rect l="l" t="t" r="r" b="b"/>
            <a:pathLst>
              <a:path w="127634" h="240664">
                <a:moveTo>
                  <a:pt x="0" y="240664"/>
                </a:moveTo>
                <a:lnTo>
                  <a:pt x="127012" y="240664"/>
                </a:lnTo>
                <a:lnTo>
                  <a:pt x="127012" y="0"/>
                </a:lnTo>
                <a:lnTo>
                  <a:pt x="0" y="0"/>
                </a:lnTo>
                <a:lnTo>
                  <a:pt x="0" y="240664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6864" y="3178480"/>
            <a:ext cx="127635" cy="253365"/>
          </a:xfrm>
          <a:custGeom>
            <a:avLst/>
            <a:gdLst/>
            <a:ahLst/>
            <a:cxnLst/>
            <a:rect l="l" t="t" r="r" b="b"/>
            <a:pathLst>
              <a:path w="127635" h="253364">
                <a:moveTo>
                  <a:pt x="0" y="252856"/>
                </a:moveTo>
                <a:lnTo>
                  <a:pt x="127012" y="252856"/>
                </a:lnTo>
                <a:lnTo>
                  <a:pt x="127012" y="0"/>
                </a:lnTo>
                <a:lnTo>
                  <a:pt x="0" y="0"/>
                </a:lnTo>
                <a:lnTo>
                  <a:pt x="0" y="252856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45893" y="3154578"/>
            <a:ext cx="127635" cy="262890"/>
          </a:xfrm>
          <a:custGeom>
            <a:avLst/>
            <a:gdLst/>
            <a:ahLst/>
            <a:cxnLst/>
            <a:rect l="l" t="t" r="r" b="b"/>
            <a:pathLst>
              <a:path w="127635" h="262889">
                <a:moveTo>
                  <a:pt x="0" y="262610"/>
                </a:moveTo>
                <a:lnTo>
                  <a:pt x="127012" y="262610"/>
                </a:lnTo>
                <a:lnTo>
                  <a:pt x="127012" y="0"/>
                </a:lnTo>
                <a:lnTo>
                  <a:pt x="0" y="0"/>
                </a:lnTo>
                <a:lnTo>
                  <a:pt x="0" y="26261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754947" y="3128734"/>
            <a:ext cx="127635" cy="271145"/>
          </a:xfrm>
          <a:custGeom>
            <a:avLst/>
            <a:gdLst/>
            <a:ahLst/>
            <a:cxnLst/>
            <a:rect l="l" t="t" r="r" b="b"/>
            <a:pathLst>
              <a:path w="127635" h="271145">
                <a:moveTo>
                  <a:pt x="0" y="270903"/>
                </a:moveTo>
                <a:lnTo>
                  <a:pt x="127012" y="270903"/>
                </a:lnTo>
                <a:lnTo>
                  <a:pt x="127012" y="0"/>
                </a:lnTo>
                <a:lnTo>
                  <a:pt x="0" y="0"/>
                </a:lnTo>
                <a:lnTo>
                  <a:pt x="0" y="270903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63976" y="3100933"/>
            <a:ext cx="127635" cy="279400"/>
          </a:xfrm>
          <a:custGeom>
            <a:avLst/>
            <a:gdLst/>
            <a:ahLst/>
            <a:cxnLst/>
            <a:rect l="l" t="t" r="r" b="b"/>
            <a:pathLst>
              <a:path w="127635" h="279400">
                <a:moveTo>
                  <a:pt x="0" y="279184"/>
                </a:moveTo>
                <a:lnTo>
                  <a:pt x="127012" y="279184"/>
                </a:lnTo>
                <a:lnTo>
                  <a:pt x="127012" y="0"/>
                </a:lnTo>
                <a:lnTo>
                  <a:pt x="0" y="0"/>
                </a:lnTo>
                <a:lnTo>
                  <a:pt x="0" y="279184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18781" y="3446691"/>
            <a:ext cx="127635" cy="606425"/>
          </a:xfrm>
          <a:custGeom>
            <a:avLst/>
            <a:gdLst/>
            <a:ahLst/>
            <a:cxnLst/>
            <a:rect l="l" t="t" r="r" b="b"/>
            <a:pathLst>
              <a:path w="127634" h="606425">
                <a:moveTo>
                  <a:pt x="0" y="605929"/>
                </a:moveTo>
                <a:lnTo>
                  <a:pt x="127012" y="605929"/>
                </a:lnTo>
                <a:lnTo>
                  <a:pt x="127012" y="0"/>
                </a:lnTo>
                <a:lnTo>
                  <a:pt x="0" y="0"/>
                </a:lnTo>
                <a:lnTo>
                  <a:pt x="0" y="60592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227823" y="3437915"/>
            <a:ext cx="127635" cy="615315"/>
          </a:xfrm>
          <a:custGeom>
            <a:avLst/>
            <a:gdLst/>
            <a:ahLst/>
            <a:cxnLst/>
            <a:rect l="l" t="t" r="r" b="b"/>
            <a:pathLst>
              <a:path w="127634" h="615314">
                <a:moveTo>
                  <a:pt x="0" y="614705"/>
                </a:moveTo>
                <a:lnTo>
                  <a:pt x="127012" y="614705"/>
                </a:lnTo>
                <a:lnTo>
                  <a:pt x="127012" y="0"/>
                </a:lnTo>
                <a:lnTo>
                  <a:pt x="0" y="0"/>
                </a:lnTo>
                <a:lnTo>
                  <a:pt x="0" y="614705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36864" y="3431578"/>
            <a:ext cx="127635" cy="621665"/>
          </a:xfrm>
          <a:custGeom>
            <a:avLst/>
            <a:gdLst/>
            <a:ahLst/>
            <a:cxnLst/>
            <a:rect l="l" t="t" r="r" b="b"/>
            <a:pathLst>
              <a:path w="127635" h="621664">
                <a:moveTo>
                  <a:pt x="0" y="621042"/>
                </a:moveTo>
                <a:lnTo>
                  <a:pt x="127012" y="621042"/>
                </a:lnTo>
                <a:lnTo>
                  <a:pt x="127012" y="0"/>
                </a:lnTo>
                <a:lnTo>
                  <a:pt x="0" y="0"/>
                </a:lnTo>
                <a:lnTo>
                  <a:pt x="0" y="621042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45893" y="3417430"/>
            <a:ext cx="127635" cy="635635"/>
          </a:xfrm>
          <a:custGeom>
            <a:avLst/>
            <a:gdLst/>
            <a:ahLst/>
            <a:cxnLst/>
            <a:rect l="l" t="t" r="r" b="b"/>
            <a:pathLst>
              <a:path w="127635" h="635635">
                <a:moveTo>
                  <a:pt x="0" y="635190"/>
                </a:moveTo>
                <a:lnTo>
                  <a:pt x="127012" y="635190"/>
                </a:lnTo>
                <a:lnTo>
                  <a:pt x="127012" y="0"/>
                </a:lnTo>
                <a:lnTo>
                  <a:pt x="0" y="0"/>
                </a:lnTo>
                <a:lnTo>
                  <a:pt x="0" y="63519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4947" y="3399878"/>
            <a:ext cx="127635" cy="652780"/>
          </a:xfrm>
          <a:custGeom>
            <a:avLst/>
            <a:gdLst/>
            <a:ahLst/>
            <a:cxnLst/>
            <a:rect l="l" t="t" r="r" b="b"/>
            <a:pathLst>
              <a:path w="127635" h="652779">
                <a:moveTo>
                  <a:pt x="0" y="652741"/>
                </a:moveTo>
                <a:lnTo>
                  <a:pt x="127012" y="652741"/>
                </a:lnTo>
                <a:lnTo>
                  <a:pt x="127012" y="0"/>
                </a:lnTo>
                <a:lnTo>
                  <a:pt x="0" y="0"/>
                </a:lnTo>
                <a:lnTo>
                  <a:pt x="0" y="652741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63976" y="3380371"/>
            <a:ext cx="127635" cy="672465"/>
          </a:xfrm>
          <a:custGeom>
            <a:avLst/>
            <a:gdLst/>
            <a:ahLst/>
            <a:cxnLst/>
            <a:rect l="l" t="t" r="r" b="b"/>
            <a:pathLst>
              <a:path w="127635" h="672464">
                <a:moveTo>
                  <a:pt x="0" y="672249"/>
                </a:moveTo>
                <a:lnTo>
                  <a:pt x="127012" y="672249"/>
                </a:lnTo>
                <a:lnTo>
                  <a:pt x="127012" y="0"/>
                </a:lnTo>
                <a:lnTo>
                  <a:pt x="0" y="0"/>
                </a:lnTo>
                <a:lnTo>
                  <a:pt x="0" y="67224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233343" y="405595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5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24327" y="405595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215311" y="405595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706308" y="4055953"/>
            <a:ext cx="18859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56049" y="4055953"/>
            <a:ext cx="829944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53415" algn="l"/>
              </a:tabLst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(actual)	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title"/>
          </p:nvPr>
        </p:nvSpPr>
        <p:spPr>
          <a:xfrm>
            <a:off x="347299" y="292036"/>
            <a:ext cx="32359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Arial"/>
                <a:cs typeface="Arial"/>
              </a:rPr>
              <a:t>The </a:t>
            </a:r>
            <a:r>
              <a:rPr sz="1600" b="1" spc="-20" dirty="0">
                <a:latin typeface="Arial"/>
                <a:cs typeface="Arial"/>
              </a:rPr>
              <a:t>Crown’s </a:t>
            </a:r>
            <a:r>
              <a:rPr sz="1600" b="1" spc="-10" dirty="0">
                <a:latin typeface="Arial"/>
                <a:cs typeface="Arial"/>
              </a:rPr>
              <a:t>assets and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liabilities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7299" y="667182"/>
            <a:ext cx="3247390" cy="141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3204" algn="just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2013/14,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value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of the </a:t>
            </a: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Crown’s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assets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is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expected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to be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$246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billion.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By 2017/18,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total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assets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will have grown to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$282</a:t>
            </a:r>
            <a:r>
              <a:rPr sz="1100" b="1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billion.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Significant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growth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financial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assets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forecast. The  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portfolio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single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biggest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component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Crown’s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assets.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assets are used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deliver public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services, such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highways,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housing,</a:t>
            </a:r>
            <a:r>
              <a:rPr sz="10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schools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hospitals.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965295" y="660311"/>
            <a:ext cx="31159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Crown’s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total liabilities in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2013/14 are  expected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to be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$174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billion. These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are</a:t>
            </a:r>
            <a:r>
              <a:rPr sz="1100" b="1" spc="-9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forecast  to grow to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$187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billion in</a:t>
            </a:r>
            <a:r>
              <a:rPr sz="1100" b="1" spc="-2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2017/18.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965168" y="1286688"/>
            <a:ext cx="32473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Crown’s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liabilities are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financial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portfolio,  which is largely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composed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Crown borrowing and 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long-­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liabilities.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379995" y="6705"/>
            <a:ext cx="176530" cy="92710"/>
          </a:xfrm>
          <a:custGeom>
            <a:avLst/>
            <a:gdLst/>
            <a:ahLst/>
            <a:cxnLst/>
            <a:rect l="l" t="t" r="r" b="b"/>
            <a:pathLst>
              <a:path w="176529" h="92710">
                <a:moveTo>
                  <a:pt x="0" y="92303"/>
                </a:moveTo>
                <a:lnTo>
                  <a:pt x="176504" y="92303"/>
                </a:lnTo>
                <a:lnTo>
                  <a:pt x="176504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79995" y="5228996"/>
            <a:ext cx="176530" cy="99060"/>
          </a:xfrm>
          <a:custGeom>
            <a:avLst/>
            <a:gdLst/>
            <a:ahLst/>
            <a:cxnLst/>
            <a:rect l="l" t="t" r="r" b="b"/>
            <a:pathLst>
              <a:path w="176529" h="99060">
                <a:moveTo>
                  <a:pt x="0" y="99009"/>
                </a:moveTo>
                <a:lnTo>
                  <a:pt x="176504" y="99009"/>
                </a:lnTo>
                <a:lnTo>
                  <a:pt x="176504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808" y="298945"/>
            <a:ext cx="2101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Guide </a:t>
            </a:r>
            <a:r>
              <a:rPr spc="-110" dirty="0"/>
              <a:t>to </a:t>
            </a:r>
            <a:r>
              <a:rPr spc="-120" dirty="0"/>
              <a:t>the </a:t>
            </a:r>
            <a:r>
              <a:rPr spc="-135" dirty="0"/>
              <a:t>Budget</a:t>
            </a:r>
            <a:r>
              <a:rPr spc="45" dirty="0"/>
              <a:t> </a:t>
            </a:r>
            <a:r>
              <a:rPr spc="-145" dirty="0"/>
              <a:t>Documents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300" y="657796"/>
            <a:ext cx="3241675" cy="4059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13335">
              <a:lnSpc>
                <a:spcPts val="950"/>
              </a:lnSpc>
              <a:spcBef>
                <a:spcPts val="140"/>
              </a:spcBef>
            </a:pP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number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documents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released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day.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purpose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these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documents  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provide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about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wider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economic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picture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Government’s spending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intentions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year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ahead.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documents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as 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follows: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Executive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Summary</a:t>
            </a:r>
            <a:endParaRPr sz="800">
              <a:latin typeface="Liberation Sans Narrow"/>
              <a:cs typeface="Liberation Sans Narrow"/>
            </a:endParaRPr>
          </a:p>
          <a:p>
            <a:pPr marL="12700" marR="119380">
              <a:lnSpc>
                <a:spcPts val="950"/>
              </a:lnSpc>
              <a:spcBef>
                <a:spcPts val="175"/>
              </a:spcBef>
            </a:pP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Executive Summary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overview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contains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main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points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media and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public.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summarises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Government’s spending 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decisions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key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issues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raised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Budget </a:t>
            </a:r>
            <a:r>
              <a:rPr sz="800" i="1" spc="-15" dirty="0">
                <a:solidFill>
                  <a:srgbClr val="231F20"/>
                </a:solidFill>
                <a:latin typeface="Liberation Sans Narrow"/>
                <a:cs typeface="Liberation Sans Narrow"/>
              </a:rPr>
              <a:t>Speech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Fiscal Strategy Report,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Budget Economic and Fiscal</a:t>
            </a:r>
            <a:r>
              <a:rPr sz="800" i="1" spc="-4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 </a:t>
            </a:r>
            <a:r>
              <a:rPr sz="800" i="1" spc="-15" dirty="0">
                <a:solidFill>
                  <a:srgbClr val="231F20"/>
                </a:solidFill>
                <a:latin typeface="Liberation Sans Narrow"/>
                <a:cs typeface="Liberation Sans Narrow"/>
              </a:rPr>
              <a:t>Update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Budget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Speech</a:t>
            </a:r>
            <a:endParaRPr sz="800">
              <a:latin typeface="Liberation Sans Narrow"/>
              <a:cs typeface="Liberation Sans Narrow"/>
            </a:endParaRPr>
          </a:p>
          <a:p>
            <a:pPr marL="12700" marR="21590">
              <a:lnSpc>
                <a:spcPts val="950"/>
              </a:lnSpc>
              <a:spcBef>
                <a:spcPts val="170"/>
              </a:spcBef>
            </a:pP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Budget Speech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Minister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Finance’s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speech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delivering 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Budget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Statement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start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Parliament’s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debate.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Statement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generally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focuses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overall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economic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position,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Government’s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policy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priorities 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priorities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8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funded.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Fiscal Strategy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Report</a:t>
            </a:r>
            <a:endParaRPr sz="800">
              <a:latin typeface="Liberation Sans Narrow"/>
              <a:cs typeface="Liberation Sans Narrow"/>
            </a:endParaRPr>
          </a:p>
          <a:p>
            <a:pPr marL="12700" marR="73025" algn="just">
              <a:lnSpc>
                <a:spcPts val="950"/>
              </a:lnSpc>
              <a:spcBef>
                <a:spcPts val="170"/>
              </a:spcBef>
            </a:pP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Fiscal Strategy Report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sets out the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Government’s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strategy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areas such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as 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balance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between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operating revenues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expenses,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its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debt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objectives.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report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includes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trends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covering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at least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next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10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years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Government’s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long term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fiscal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objectives.</a:t>
            </a:r>
            <a:endParaRPr sz="800">
              <a:latin typeface="Arial"/>
              <a:cs typeface="Arial"/>
            </a:endParaRPr>
          </a:p>
          <a:p>
            <a:pPr marL="12700" marR="66040" algn="just">
              <a:lnSpc>
                <a:spcPts val="950"/>
              </a:lnSpc>
              <a:spcBef>
                <a:spcPts val="425"/>
              </a:spcBef>
            </a:pP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Government must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explain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changes 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in,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and/or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inconsistencies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between,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Fiscal  Strategy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Report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Budget Policy Statement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previous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year’s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Fiscal Strategy  </a:t>
            </a:r>
            <a:r>
              <a:rPr sz="800" i="1" spc="-10" dirty="0">
                <a:solidFill>
                  <a:srgbClr val="231F20"/>
                </a:solidFill>
                <a:latin typeface="Liberation Sans Narrow"/>
                <a:cs typeface="Liberation Sans Narrow"/>
              </a:rPr>
              <a:t>Report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Budget Economic 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and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Fiscal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Update</a:t>
            </a:r>
            <a:endParaRPr sz="800">
              <a:latin typeface="Liberation Sans Narrow"/>
              <a:cs typeface="Liberation Sans Narrow"/>
            </a:endParaRPr>
          </a:p>
          <a:p>
            <a:pPr marL="12700" marR="217804">
              <a:lnSpc>
                <a:spcPts val="950"/>
              </a:lnSpc>
              <a:spcBef>
                <a:spcPts val="170"/>
              </a:spcBef>
            </a:pP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spc="-15" dirty="0">
                <a:solidFill>
                  <a:srgbClr val="231F20"/>
                </a:solidFill>
                <a:latin typeface="Liberation Sans Narrow"/>
                <a:cs typeface="Liberation Sans Narrow"/>
              </a:rPr>
              <a:t>Update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includes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Treasury’s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overall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economic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forecasts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forecast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financial 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statements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Government,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along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with the implications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Government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financial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decisions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other information relevant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and economic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position.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The Estimates of</a:t>
            </a:r>
            <a:r>
              <a:rPr sz="800" b="1" spc="-30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Appropriations</a:t>
            </a:r>
            <a:endParaRPr sz="800">
              <a:latin typeface="Liberation Sans Narrow"/>
              <a:cs typeface="Liberation Sans Narrow"/>
            </a:endParaRPr>
          </a:p>
          <a:p>
            <a:pPr marL="12700" marR="5080" algn="just">
              <a:lnSpc>
                <a:spcPts val="950"/>
              </a:lnSpc>
              <a:spcBef>
                <a:spcPts val="175"/>
              </a:spcBef>
            </a:pP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Estimates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outlines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financial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year about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start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(the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year)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expenses </a:t>
            </a: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expenditure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Government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plans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incur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specified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areas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within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each Vote, </a:t>
            </a: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capital injections 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it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plans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make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individual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departments.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Estimates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organised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270" y="644588"/>
            <a:ext cx="3234690" cy="198056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47625">
              <a:lnSpc>
                <a:spcPts val="950"/>
              </a:lnSpc>
              <a:spcBef>
                <a:spcPts val="140"/>
              </a:spcBef>
            </a:pP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basis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10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sector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volumes,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Vote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allocated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one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sector.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Supporting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Estimates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summarises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policy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initiatives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trend information 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Vote and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provides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on what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intended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be achieved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each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appropriation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Vote and </a:t>
            </a:r>
            <a:r>
              <a:rPr sz="800" spc="-100" dirty="0">
                <a:solidFill>
                  <a:srgbClr val="231F20"/>
                </a:solidFill>
                <a:latin typeface="Arial"/>
                <a:cs typeface="Arial"/>
              </a:rPr>
              <a:t>how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performance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against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appropriation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be assessed 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reported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after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end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Budget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year.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The Supplementary Estimates of Appropriations </a:t>
            </a: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and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Supporting</a:t>
            </a:r>
            <a:r>
              <a:rPr sz="800" b="1" spc="-70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Information</a:t>
            </a:r>
            <a:endParaRPr sz="800">
              <a:latin typeface="Liberation Sans Narrow"/>
              <a:cs typeface="Liberation Sans Narrow"/>
            </a:endParaRPr>
          </a:p>
          <a:p>
            <a:pPr marL="12700" marR="5080">
              <a:lnSpc>
                <a:spcPts val="950"/>
              </a:lnSpc>
              <a:spcBef>
                <a:spcPts val="175"/>
              </a:spcBef>
            </a:pP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i="1" dirty="0">
                <a:solidFill>
                  <a:srgbClr val="231F20"/>
                </a:solidFill>
                <a:latin typeface="Liberation Sans Narrow"/>
                <a:cs typeface="Liberation Sans Narrow"/>
              </a:rPr>
              <a:t>Supplementary Estimates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outlines the additional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expenses and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capital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expenditure 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required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financial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year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about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end.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Supporting Information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provides  reasons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changes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appropriations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during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year,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related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changes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in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performance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certain additional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performance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information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new 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appropriations.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NZ Budget</a:t>
            </a:r>
            <a:r>
              <a:rPr sz="800" b="1" spc="-30" dirty="0">
                <a:solidFill>
                  <a:srgbClr val="232C64"/>
                </a:solidFill>
                <a:latin typeface="Liberation Sans Narrow"/>
                <a:cs typeface="Liberation Sans Narrow"/>
              </a:rPr>
              <a:t> </a:t>
            </a:r>
            <a:r>
              <a:rPr sz="800" b="1" dirty="0">
                <a:solidFill>
                  <a:srgbClr val="232C64"/>
                </a:solidFill>
                <a:latin typeface="Liberation Sans Narrow"/>
                <a:cs typeface="Liberation Sans Narrow"/>
              </a:rPr>
              <a:t>App</a:t>
            </a:r>
            <a:endParaRPr sz="800">
              <a:latin typeface="Liberation Sans Narrow"/>
              <a:cs typeface="Liberation Sans Narrow"/>
            </a:endParaRPr>
          </a:p>
          <a:p>
            <a:pPr marL="12700">
              <a:lnSpc>
                <a:spcPts val="955"/>
              </a:lnSpc>
              <a:spcBef>
                <a:spcPts val="130"/>
              </a:spcBef>
            </a:pP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Smartphone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tablet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users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also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access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Budget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documents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800">
              <a:latin typeface="Arial"/>
              <a:cs typeface="Arial"/>
            </a:endParaRPr>
          </a:p>
          <a:p>
            <a:pPr marL="12700" marR="53975">
              <a:lnSpc>
                <a:spcPts val="950"/>
              </a:lnSpc>
              <a:spcBef>
                <a:spcPts val="35"/>
              </a:spcBef>
            </a:pPr>
            <a:r>
              <a:rPr sz="800" spc="-105" dirty="0">
                <a:solidFill>
                  <a:srgbClr val="231F20"/>
                </a:solidFill>
                <a:latin typeface="Arial"/>
                <a:cs typeface="Arial"/>
              </a:rPr>
              <a:t>NZ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Budget App.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5" dirty="0">
                <a:solidFill>
                  <a:srgbClr val="231F20"/>
                </a:solidFill>
                <a:latin typeface="Arial"/>
                <a:cs typeface="Arial"/>
              </a:rPr>
              <a:t>App </a:t>
            </a:r>
            <a:r>
              <a:rPr sz="800" spc="-6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available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Apple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Store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iOS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devices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Google 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Play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store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Android devices </a:t>
            </a:r>
            <a:r>
              <a:rPr sz="800" spc="-7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see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2C64"/>
                </a:solidFill>
                <a:latin typeface="Arial"/>
                <a:cs typeface="Arial"/>
                <a:hlinkClick r:id="rId2"/>
              </a:rPr>
              <a:t>www.treasury.govt.nz/budget/app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77995" y="4080891"/>
            <a:ext cx="540067" cy="1895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65295" y="3467036"/>
            <a:ext cx="3230880" cy="12941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229"/>
              </a:spcBef>
            </a:pPr>
            <a:r>
              <a:rPr sz="800" b="1" spc="-5" dirty="0">
                <a:solidFill>
                  <a:srgbClr val="232C64"/>
                </a:solidFill>
                <a:latin typeface="Liberation Sans Narrow"/>
                <a:cs typeface="Liberation Sans Narrow"/>
              </a:rPr>
              <a:t>Websites</a:t>
            </a:r>
            <a:endParaRPr sz="800">
              <a:latin typeface="Liberation Sans Narrow"/>
              <a:cs typeface="Liberation Sans Narrow"/>
            </a:endParaRPr>
          </a:p>
          <a:p>
            <a:pPr marL="164465">
              <a:lnSpc>
                <a:spcPct val="100000"/>
              </a:lnSpc>
              <a:spcBef>
                <a:spcPts val="130"/>
              </a:spcBef>
            </a:pP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These documents </a:t>
            </a:r>
            <a:r>
              <a:rPr sz="800" spc="-8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800" spc="-75" dirty="0">
                <a:solidFill>
                  <a:srgbClr val="231F20"/>
                </a:solidFill>
                <a:latin typeface="Arial"/>
                <a:cs typeface="Arial"/>
              </a:rPr>
              <a:t>available </a:t>
            </a:r>
            <a:r>
              <a:rPr sz="800" spc="-6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800" spc="-85" dirty="0">
                <a:solidFill>
                  <a:srgbClr val="232C64"/>
                </a:solidFill>
                <a:latin typeface="Arial"/>
                <a:cs typeface="Arial"/>
                <a:hlinkClick r:id="rId4"/>
              </a:rPr>
              <a:t>www.treasury.govt.nz </a:t>
            </a:r>
            <a:r>
              <a:rPr sz="800" spc="-9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85" dirty="0">
                <a:solidFill>
                  <a:srgbClr val="232C64"/>
                </a:solidFill>
                <a:latin typeface="Arial"/>
                <a:cs typeface="Arial"/>
                <a:hlinkClick r:id="rId5"/>
              </a:rPr>
              <a:t>www.budget.govt.nz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" algn="ctr">
              <a:lnSpc>
                <a:spcPct val="100000"/>
              </a:lnSpc>
            </a:pPr>
            <a:r>
              <a:rPr sz="800" spc="-110" dirty="0">
                <a:solidFill>
                  <a:srgbClr val="232C64"/>
                </a:solidFill>
                <a:latin typeface="Arial"/>
                <a:cs typeface="Arial"/>
              </a:rPr>
              <a:t>© </a:t>
            </a:r>
            <a:r>
              <a:rPr sz="800" spc="-85" dirty="0">
                <a:solidFill>
                  <a:srgbClr val="232C64"/>
                </a:solidFill>
                <a:latin typeface="Arial"/>
                <a:cs typeface="Arial"/>
              </a:rPr>
              <a:t>Crown</a:t>
            </a:r>
            <a:r>
              <a:rPr sz="800" spc="-4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800" spc="-70" dirty="0">
                <a:solidFill>
                  <a:srgbClr val="232C64"/>
                </a:solidFill>
                <a:latin typeface="Arial"/>
                <a:cs typeface="Arial"/>
              </a:rPr>
              <a:t>Copyright</a:t>
            </a:r>
            <a:endParaRPr sz="800">
              <a:latin typeface="Arial"/>
              <a:cs typeface="Arial"/>
            </a:endParaRPr>
          </a:p>
          <a:p>
            <a:pPr marL="588645" marR="47625">
              <a:lnSpc>
                <a:spcPts val="700"/>
              </a:lnSpc>
              <a:spcBef>
                <a:spcPts val="130"/>
              </a:spcBef>
            </a:pP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work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licensed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under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Creative </a:t>
            </a:r>
            <a:r>
              <a:rPr sz="600" spc="-75" dirty="0">
                <a:solidFill>
                  <a:srgbClr val="231F20"/>
                </a:solidFill>
                <a:latin typeface="Arial"/>
                <a:cs typeface="Arial"/>
              </a:rPr>
              <a:t>Commons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Attribution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3.0 </a:t>
            </a:r>
            <a:r>
              <a:rPr sz="600" spc="-7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Zealand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licence.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In 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essence,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free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copy,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distribute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adapt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work,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long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attribute the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work 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Crown and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abide by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other licence</a:t>
            </a:r>
            <a:r>
              <a:rPr sz="6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terms.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710"/>
              </a:lnSpc>
              <a:spcBef>
                <a:spcPts val="385"/>
              </a:spcBef>
            </a:pPr>
            <a:r>
              <a:rPr sz="600" spc="-9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view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 copy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licence,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visit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  <a:hlinkClick r:id="rId6"/>
              </a:rPr>
              <a:t>http://creativecommons.org/licenses/by/3.0/nz/.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Please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note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no</a:t>
            </a:r>
            <a:r>
              <a:rPr sz="600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departmental</a:t>
            </a:r>
            <a:endParaRPr sz="600">
              <a:latin typeface="Arial"/>
              <a:cs typeface="Arial"/>
            </a:endParaRPr>
          </a:p>
          <a:p>
            <a:pPr marL="12700" marR="156210">
              <a:lnSpc>
                <a:spcPts val="700"/>
              </a:lnSpc>
              <a:spcBef>
                <a:spcPts val="30"/>
              </a:spcBef>
            </a:pP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governmental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emblem,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logo or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Coat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Arms </a:t>
            </a:r>
            <a:r>
              <a:rPr sz="600" spc="-75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be used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any way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which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infringes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provision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of the  Flags,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Emblems,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600" spc="-70" dirty="0">
                <a:solidFill>
                  <a:srgbClr val="231F20"/>
                </a:solidFill>
                <a:latin typeface="Arial"/>
                <a:cs typeface="Arial"/>
              </a:rPr>
              <a:t>Names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Protection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Act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1981.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Attribution to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Crown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should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written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not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by 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reproduction of </a:t>
            </a:r>
            <a:r>
              <a:rPr sz="600" spc="-65" dirty="0">
                <a:solidFill>
                  <a:srgbClr val="231F20"/>
                </a:solidFill>
                <a:latin typeface="Arial"/>
                <a:cs typeface="Arial"/>
              </a:rPr>
              <a:t>any such emblem, </a:t>
            </a:r>
            <a:r>
              <a:rPr sz="600" spc="-55" dirty="0">
                <a:solidFill>
                  <a:srgbClr val="231F20"/>
                </a:solidFill>
                <a:latin typeface="Arial"/>
                <a:cs typeface="Arial"/>
              </a:rPr>
              <a:t>logo or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Coat 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600" spc="-60" dirty="0">
                <a:solidFill>
                  <a:srgbClr val="231F20"/>
                </a:solidFill>
                <a:latin typeface="Arial"/>
                <a:cs typeface="Arial"/>
              </a:rPr>
              <a:t>Arms.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705"/>
            <a:ext cx="7556500" cy="92710"/>
          </a:xfrm>
          <a:custGeom>
            <a:avLst/>
            <a:gdLst/>
            <a:ahLst/>
            <a:cxnLst/>
            <a:rect l="l" t="t" r="r" b="b"/>
            <a:pathLst>
              <a:path w="7556500" h="92710">
                <a:moveTo>
                  <a:pt x="0" y="92303"/>
                </a:moveTo>
                <a:lnTo>
                  <a:pt x="7556500" y="92303"/>
                </a:lnTo>
                <a:lnTo>
                  <a:pt x="7556500" y="0"/>
                </a:lnTo>
                <a:lnTo>
                  <a:pt x="0" y="0"/>
                </a:lnTo>
                <a:lnTo>
                  <a:pt x="0" y="9230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228996"/>
            <a:ext cx="7556500" cy="99060"/>
          </a:xfrm>
          <a:custGeom>
            <a:avLst/>
            <a:gdLst/>
            <a:ahLst/>
            <a:cxnLst/>
            <a:rect l="l" t="t" r="r" b="b"/>
            <a:pathLst>
              <a:path w="7556500" h="99060">
                <a:moveTo>
                  <a:pt x="0" y="99009"/>
                </a:moveTo>
                <a:lnTo>
                  <a:pt x="7556500" y="99009"/>
                </a:lnTo>
                <a:lnTo>
                  <a:pt x="7556500" y="0"/>
                </a:lnTo>
                <a:lnTo>
                  <a:pt x="0" y="0"/>
                </a:lnTo>
                <a:lnTo>
                  <a:pt x="0" y="990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300" y="296545"/>
            <a:ext cx="31413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Arial"/>
                <a:cs typeface="Arial"/>
              </a:rPr>
              <a:t>The </a:t>
            </a:r>
            <a:r>
              <a:rPr sz="1600" b="1" spc="-5" dirty="0">
                <a:latin typeface="Arial"/>
                <a:cs typeface="Arial"/>
              </a:rPr>
              <a:t>economy continues </a:t>
            </a:r>
            <a:r>
              <a:rPr sz="1600" b="1" dirty="0">
                <a:latin typeface="Arial"/>
                <a:cs typeface="Arial"/>
              </a:rPr>
              <a:t>to</a:t>
            </a:r>
            <a:r>
              <a:rPr sz="1600" b="1" spc="-8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grow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681837"/>
            <a:ext cx="3311525" cy="8337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419734">
              <a:lnSpc>
                <a:spcPct val="102600"/>
              </a:lnSpc>
              <a:spcBef>
                <a:spcPts val="60"/>
              </a:spcBef>
            </a:pPr>
            <a:r>
              <a:rPr sz="1300" b="1" spc="-5" dirty="0">
                <a:solidFill>
                  <a:srgbClr val="232C64"/>
                </a:solidFill>
                <a:latin typeface="Arial"/>
                <a:cs typeface="Arial"/>
              </a:rPr>
              <a:t>Budget 2014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looks </a:t>
            </a:r>
            <a:r>
              <a:rPr sz="1300" b="1" spc="-5" dirty="0">
                <a:solidFill>
                  <a:srgbClr val="232C64"/>
                </a:solidFill>
                <a:latin typeface="Arial"/>
                <a:cs typeface="Arial"/>
              </a:rPr>
              <a:t>ahead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to build</a:t>
            </a:r>
            <a:r>
              <a:rPr sz="1300" b="1" spc="-8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on  the hard work done by </a:t>
            </a:r>
            <a:r>
              <a:rPr sz="1300" b="1" spc="-5" dirty="0">
                <a:solidFill>
                  <a:srgbClr val="232C64"/>
                </a:solidFill>
                <a:latin typeface="Arial"/>
                <a:cs typeface="Arial"/>
              </a:rPr>
              <a:t>New</a:t>
            </a:r>
            <a:r>
              <a:rPr sz="1300" b="1" spc="-8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Zealand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households </a:t>
            </a:r>
            <a:r>
              <a:rPr sz="1300" b="1" spc="-5" dirty="0">
                <a:solidFill>
                  <a:srgbClr val="232C64"/>
                </a:solidFill>
                <a:latin typeface="Arial"/>
                <a:cs typeface="Arial"/>
              </a:rPr>
              <a:t>and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businesses over the</a:t>
            </a:r>
            <a:r>
              <a:rPr sz="1300" b="1" spc="-9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past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300" b="1" dirty="0">
                <a:solidFill>
                  <a:srgbClr val="232C64"/>
                </a:solidFill>
                <a:latin typeface="Arial"/>
                <a:cs typeface="Arial"/>
              </a:rPr>
              <a:t>five</a:t>
            </a:r>
            <a:r>
              <a:rPr sz="1300" b="1" spc="-5" dirty="0">
                <a:solidFill>
                  <a:srgbClr val="232C64"/>
                </a:solidFill>
                <a:latin typeface="Arial"/>
                <a:cs typeface="Arial"/>
              </a:rPr>
              <a:t> years.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295" y="250331"/>
            <a:ext cx="2647315" cy="4667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GDP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is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forecast to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grow between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2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and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4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per</a:t>
            </a:r>
            <a:r>
              <a:rPr sz="900" spc="-10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cent...</a:t>
            </a:r>
            <a:endParaRPr sz="900">
              <a:latin typeface="Arial"/>
              <a:cs typeface="Arial"/>
            </a:endParaRPr>
          </a:p>
          <a:p>
            <a:pPr marL="645795">
              <a:lnSpc>
                <a:spcPts val="825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Real production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GDP (annual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r>
              <a:rPr sz="7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change)</a:t>
            </a:r>
            <a:endParaRPr sz="700">
              <a:latin typeface="Arial"/>
              <a:cs typeface="Arial"/>
            </a:endParaRPr>
          </a:p>
          <a:p>
            <a:pPr marL="31750">
              <a:lnSpc>
                <a:spcPts val="645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90542" y="1703425"/>
            <a:ext cx="3109595" cy="0"/>
          </a:xfrm>
          <a:custGeom>
            <a:avLst/>
            <a:gdLst/>
            <a:ahLst/>
            <a:cxnLst/>
            <a:rect l="l" t="t" r="r" b="b"/>
            <a:pathLst>
              <a:path w="3109595">
                <a:moveTo>
                  <a:pt x="0" y="0"/>
                </a:moveTo>
                <a:lnTo>
                  <a:pt x="3109455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62984" y="1631219"/>
            <a:ext cx="92075" cy="673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7812" y="1445012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7812" y="1258805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87812" y="1072597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812" y="886377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812" y="700182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90580" y="772541"/>
            <a:ext cx="0" cy="1489710"/>
          </a:xfrm>
          <a:custGeom>
            <a:avLst/>
            <a:gdLst/>
            <a:ahLst/>
            <a:cxnLst/>
            <a:rect l="l" t="t" r="r" b="b"/>
            <a:pathLst>
              <a:path h="1489710">
                <a:moveTo>
                  <a:pt x="0" y="1489405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90580" y="226194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90580" y="207576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90580" y="188959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90580" y="151724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90580" y="133106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90580" y="114489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90580" y="95872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90580" y="77254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31741" y="2056930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80">
                <a:moveTo>
                  <a:pt x="81800" y="558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13542" y="211275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818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95356" y="1963877"/>
            <a:ext cx="81915" cy="149225"/>
          </a:xfrm>
          <a:custGeom>
            <a:avLst/>
            <a:gdLst/>
            <a:ahLst/>
            <a:cxnLst/>
            <a:rect l="l" t="t" r="r" b="b"/>
            <a:pathLst>
              <a:path w="81914" h="149225">
                <a:moveTo>
                  <a:pt x="81813" y="0"/>
                </a:moveTo>
                <a:lnTo>
                  <a:pt x="0" y="14888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77169" y="1721955"/>
            <a:ext cx="81915" cy="241935"/>
          </a:xfrm>
          <a:custGeom>
            <a:avLst/>
            <a:gdLst/>
            <a:ahLst/>
            <a:cxnLst/>
            <a:rect l="l" t="t" r="r" b="b"/>
            <a:pathLst>
              <a:path w="81914" h="241935">
                <a:moveTo>
                  <a:pt x="81813" y="0"/>
                </a:moveTo>
                <a:lnTo>
                  <a:pt x="0" y="24192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8982" y="1480032"/>
            <a:ext cx="81915" cy="241935"/>
          </a:xfrm>
          <a:custGeom>
            <a:avLst/>
            <a:gdLst/>
            <a:ahLst/>
            <a:cxnLst/>
            <a:rect l="l" t="t" r="r" b="b"/>
            <a:pathLst>
              <a:path w="81914" h="241935">
                <a:moveTo>
                  <a:pt x="81813" y="0"/>
                </a:moveTo>
                <a:lnTo>
                  <a:pt x="0" y="24192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40796" y="1293939"/>
            <a:ext cx="81915" cy="186690"/>
          </a:xfrm>
          <a:custGeom>
            <a:avLst/>
            <a:gdLst/>
            <a:ahLst/>
            <a:cxnLst/>
            <a:rect l="l" t="t" r="r" b="b"/>
            <a:pathLst>
              <a:path w="81914" h="186690">
                <a:moveTo>
                  <a:pt x="81813" y="0"/>
                </a:moveTo>
                <a:lnTo>
                  <a:pt x="0" y="18609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22609" y="1293939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13" y="18605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04422" y="1312545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80">
                <a:moveTo>
                  <a:pt x="81813" y="558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86236" y="1368374"/>
            <a:ext cx="81915" cy="111760"/>
          </a:xfrm>
          <a:custGeom>
            <a:avLst/>
            <a:gdLst/>
            <a:ahLst/>
            <a:cxnLst/>
            <a:rect l="l" t="t" r="r" b="b"/>
            <a:pathLst>
              <a:path w="81914" h="111759">
                <a:moveTo>
                  <a:pt x="81813" y="111658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68049" y="14800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818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49862" y="1349768"/>
            <a:ext cx="81915" cy="130810"/>
          </a:xfrm>
          <a:custGeom>
            <a:avLst/>
            <a:gdLst/>
            <a:ahLst/>
            <a:cxnLst/>
            <a:rect l="l" t="t" r="r" b="b"/>
            <a:pathLst>
              <a:path w="81914" h="130809">
                <a:moveTo>
                  <a:pt x="81813" y="0"/>
                </a:moveTo>
                <a:lnTo>
                  <a:pt x="0" y="13026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31676" y="1256716"/>
            <a:ext cx="81915" cy="93345"/>
          </a:xfrm>
          <a:custGeom>
            <a:avLst/>
            <a:gdLst/>
            <a:ahLst/>
            <a:cxnLst/>
            <a:rect l="l" t="t" r="r" b="b"/>
            <a:pathLst>
              <a:path w="81914" h="93344">
                <a:moveTo>
                  <a:pt x="81813" y="0"/>
                </a:moveTo>
                <a:lnTo>
                  <a:pt x="0" y="9305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13489" y="1182281"/>
            <a:ext cx="81915" cy="74930"/>
          </a:xfrm>
          <a:custGeom>
            <a:avLst/>
            <a:gdLst/>
            <a:ahLst/>
            <a:cxnLst/>
            <a:rect l="l" t="t" r="r" b="b"/>
            <a:pathLst>
              <a:path w="81914" h="74930">
                <a:moveTo>
                  <a:pt x="81813" y="0"/>
                </a:moveTo>
                <a:lnTo>
                  <a:pt x="0" y="74434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95303" y="1182281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13" y="18605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77116" y="1200886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13" y="18618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58930" y="1219505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80">
                <a:moveTo>
                  <a:pt x="81800" y="558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40730" y="1275334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26" y="18605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22556" y="1219505"/>
            <a:ext cx="81915" cy="74930"/>
          </a:xfrm>
          <a:custGeom>
            <a:avLst/>
            <a:gdLst/>
            <a:ahLst/>
            <a:cxnLst/>
            <a:rect l="l" t="t" r="r" b="b"/>
            <a:pathLst>
              <a:path w="81914" h="74930">
                <a:moveTo>
                  <a:pt x="81813" y="0"/>
                </a:moveTo>
                <a:lnTo>
                  <a:pt x="0" y="74434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04370" y="1200886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13" y="0"/>
                </a:moveTo>
                <a:lnTo>
                  <a:pt x="0" y="18618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86183" y="1145070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80">
                <a:moveTo>
                  <a:pt x="81800" y="0"/>
                </a:moveTo>
                <a:lnTo>
                  <a:pt x="0" y="5581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67984" y="1070622"/>
            <a:ext cx="81915" cy="74930"/>
          </a:xfrm>
          <a:custGeom>
            <a:avLst/>
            <a:gdLst/>
            <a:ahLst/>
            <a:cxnLst/>
            <a:rect l="l" t="t" r="r" b="b"/>
            <a:pathLst>
              <a:path w="81914" h="74930">
                <a:moveTo>
                  <a:pt x="81813" y="0"/>
                </a:moveTo>
                <a:lnTo>
                  <a:pt x="0" y="74447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49797" y="1033399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4" h="37465">
                <a:moveTo>
                  <a:pt x="81813" y="0"/>
                </a:moveTo>
                <a:lnTo>
                  <a:pt x="0" y="3722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31611" y="996188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4" h="37465">
                <a:moveTo>
                  <a:pt x="81813" y="0"/>
                </a:moveTo>
                <a:lnTo>
                  <a:pt x="0" y="37211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13424" y="958964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4" h="37465">
                <a:moveTo>
                  <a:pt x="81813" y="0"/>
                </a:moveTo>
                <a:lnTo>
                  <a:pt x="0" y="3722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95238" y="958964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4" h="19050">
                <a:moveTo>
                  <a:pt x="81813" y="18618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77051" y="977582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4" h="37465">
                <a:moveTo>
                  <a:pt x="81813" y="3721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58864" y="1014793"/>
            <a:ext cx="81915" cy="55880"/>
          </a:xfrm>
          <a:custGeom>
            <a:avLst/>
            <a:gdLst/>
            <a:ahLst/>
            <a:cxnLst/>
            <a:rect l="l" t="t" r="r" b="b"/>
            <a:pathLst>
              <a:path w="81914" h="55880">
                <a:moveTo>
                  <a:pt x="81813" y="558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40678" y="1070622"/>
            <a:ext cx="81915" cy="74930"/>
          </a:xfrm>
          <a:custGeom>
            <a:avLst/>
            <a:gdLst/>
            <a:ahLst/>
            <a:cxnLst/>
            <a:rect l="l" t="t" r="r" b="b"/>
            <a:pathLst>
              <a:path w="81914" h="74930">
                <a:moveTo>
                  <a:pt x="81813" y="74447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422491" y="1145070"/>
            <a:ext cx="81915" cy="74930"/>
          </a:xfrm>
          <a:custGeom>
            <a:avLst/>
            <a:gdLst/>
            <a:ahLst/>
            <a:cxnLst/>
            <a:rect l="l" t="t" r="r" b="b"/>
            <a:pathLst>
              <a:path w="81915" h="74930">
                <a:moveTo>
                  <a:pt x="81813" y="74434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04305" y="1219505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5" h="37465">
                <a:moveTo>
                  <a:pt x="81800" y="37211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86105" y="1256716"/>
            <a:ext cx="81915" cy="37465"/>
          </a:xfrm>
          <a:custGeom>
            <a:avLst/>
            <a:gdLst/>
            <a:ahLst/>
            <a:cxnLst/>
            <a:rect l="l" t="t" r="r" b="b"/>
            <a:pathLst>
              <a:path w="81915" h="37465">
                <a:moveTo>
                  <a:pt x="81826" y="37223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67931" y="1293939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5" h="19050">
                <a:moveTo>
                  <a:pt x="81813" y="18605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49745" y="13125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818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31558" y="13125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818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913359" y="13125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818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95173" y="1312545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>
                <a:moveTo>
                  <a:pt x="81813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76985" y="1293939"/>
            <a:ext cx="81915" cy="19050"/>
          </a:xfrm>
          <a:custGeom>
            <a:avLst/>
            <a:gdLst/>
            <a:ahLst/>
            <a:cxnLst/>
            <a:rect l="l" t="t" r="r" b="b"/>
            <a:pathLst>
              <a:path w="81915" h="19050">
                <a:moveTo>
                  <a:pt x="81813" y="0"/>
                </a:moveTo>
                <a:lnTo>
                  <a:pt x="0" y="1860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81634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54317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327000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99683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672366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345048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endParaRPr sz="5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017731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endParaRPr sz="5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93183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endParaRPr sz="5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363097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35780" y="2265470"/>
            <a:ext cx="19177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2009</a:t>
            </a:r>
            <a:endParaRPr sz="5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65295" y="4733990"/>
            <a:ext cx="2622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 indent="-66675">
              <a:lnSpc>
                <a:spcPct val="100000"/>
              </a:lnSpc>
              <a:spcBef>
                <a:spcPts val="100"/>
              </a:spcBef>
              <a:buClr>
                <a:srgbClr val="97D9EF"/>
              </a:buClr>
              <a:buChar char="■"/>
              <a:tabLst>
                <a:tab pos="80010" algn="l"/>
              </a:tabLst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149407" y="4464741"/>
            <a:ext cx="3051175" cy="0"/>
          </a:xfrm>
          <a:custGeom>
            <a:avLst/>
            <a:gdLst/>
            <a:ahLst/>
            <a:cxnLst/>
            <a:rect l="l" t="t" r="r" b="b"/>
            <a:pathLst>
              <a:path w="3051175">
                <a:moveTo>
                  <a:pt x="0" y="0"/>
                </a:moveTo>
                <a:lnTo>
                  <a:pt x="305059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963034" y="4556130"/>
            <a:ext cx="151765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550" spc="-95" dirty="0">
                <a:solidFill>
                  <a:srgbClr val="231F20"/>
                </a:solidFill>
                <a:latin typeface="Arial"/>
                <a:cs typeface="Arial"/>
              </a:rPr>
              <a:t>­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0.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965295" y="2644332"/>
            <a:ext cx="2614295" cy="1863089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...faster than many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of our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trading</a:t>
            </a:r>
            <a:r>
              <a:rPr sz="900" spc="-2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partners</a:t>
            </a:r>
            <a:endParaRPr sz="900">
              <a:latin typeface="Arial"/>
              <a:cs typeface="Arial"/>
            </a:endParaRPr>
          </a:p>
          <a:p>
            <a:pPr marL="645795">
              <a:lnSpc>
                <a:spcPts val="825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Real production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GDP (annual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r>
              <a:rPr sz="7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change)</a:t>
            </a:r>
            <a:endParaRPr sz="700">
              <a:latin typeface="Arial"/>
              <a:cs typeface="Arial"/>
            </a:endParaRPr>
          </a:p>
          <a:p>
            <a:pPr marL="51435">
              <a:lnSpc>
                <a:spcPts val="645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endParaRPr sz="55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spcBef>
                <a:spcPts val="10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4.0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3.5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3.0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2.5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2.0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1.5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1.0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0.5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endParaRPr sz="5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149471" y="3165940"/>
            <a:ext cx="0" cy="1461770"/>
          </a:xfrm>
          <a:custGeom>
            <a:avLst/>
            <a:gdLst/>
            <a:ahLst/>
            <a:cxnLst/>
            <a:rect l="l" t="t" r="r" b="b"/>
            <a:pathLst>
              <a:path h="1461770">
                <a:moveTo>
                  <a:pt x="0" y="1461147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49471" y="462708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49471" y="430238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149471" y="414002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49471" y="397768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49471" y="381534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49471" y="365298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49471" y="349064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149471" y="332828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149471" y="316594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11014" y="3360839"/>
            <a:ext cx="86995" cy="1104265"/>
          </a:xfrm>
          <a:custGeom>
            <a:avLst/>
            <a:gdLst/>
            <a:ahLst/>
            <a:cxnLst/>
            <a:rect l="l" t="t" r="r" b="b"/>
            <a:pathLst>
              <a:path w="86995" h="1104264">
                <a:moveTo>
                  <a:pt x="0" y="1103820"/>
                </a:moveTo>
                <a:lnTo>
                  <a:pt x="86906" y="1103820"/>
                </a:lnTo>
                <a:lnTo>
                  <a:pt x="86906" y="0"/>
                </a:lnTo>
                <a:lnTo>
                  <a:pt x="0" y="0"/>
                </a:lnTo>
                <a:lnTo>
                  <a:pt x="0" y="110382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46815" y="3555682"/>
            <a:ext cx="86995" cy="909319"/>
          </a:xfrm>
          <a:custGeom>
            <a:avLst/>
            <a:gdLst/>
            <a:ahLst/>
            <a:cxnLst/>
            <a:rect l="l" t="t" r="r" b="b"/>
            <a:pathLst>
              <a:path w="86995" h="909320">
                <a:moveTo>
                  <a:pt x="0" y="908977"/>
                </a:moveTo>
                <a:lnTo>
                  <a:pt x="86906" y="908977"/>
                </a:lnTo>
                <a:lnTo>
                  <a:pt x="86906" y="0"/>
                </a:lnTo>
                <a:lnTo>
                  <a:pt x="0" y="0"/>
                </a:lnTo>
                <a:lnTo>
                  <a:pt x="0" y="908977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82615" y="3555682"/>
            <a:ext cx="86995" cy="909319"/>
          </a:xfrm>
          <a:custGeom>
            <a:avLst/>
            <a:gdLst/>
            <a:ahLst/>
            <a:cxnLst/>
            <a:rect l="l" t="t" r="r" b="b"/>
            <a:pathLst>
              <a:path w="86995" h="909320">
                <a:moveTo>
                  <a:pt x="0" y="908977"/>
                </a:moveTo>
                <a:lnTo>
                  <a:pt x="86906" y="908977"/>
                </a:lnTo>
                <a:lnTo>
                  <a:pt x="86906" y="0"/>
                </a:lnTo>
                <a:lnTo>
                  <a:pt x="0" y="0"/>
                </a:lnTo>
                <a:lnTo>
                  <a:pt x="0" y="908977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718416" y="3718039"/>
            <a:ext cx="86995" cy="746760"/>
          </a:xfrm>
          <a:custGeom>
            <a:avLst/>
            <a:gdLst/>
            <a:ahLst/>
            <a:cxnLst/>
            <a:rect l="l" t="t" r="r" b="b"/>
            <a:pathLst>
              <a:path w="86995" h="746760">
                <a:moveTo>
                  <a:pt x="0" y="746620"/>
                </a:moveTo>
                <a:lnTo>
                  <a:pt x="86906" y="746620"/>
                </a:lnTo>
                <a:lnTo>
                  <a:pt x="86906" y="0"/>
                </a:lnTo>
                <a:lnTo>
                  <a:pt x="0" y="0"/>
                </a:lnTo>
                <a:lnTo>
                  <a:pt x="0" y="74662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54204" y="3685565"/>
            <a:ext cx="86995" cy="779145"/>
          </a:xfrm>
          <a:custGeom>
            <a:avLst/>
            <a:gdLst/>
            <a:ahLst/>
            <a:cxnLst/>
            <a:rect l="l" t="t" r="r" b="b"/>
            <a:pathLst>
              <a:path w="86995" h="779145">
                <a:moveTo>
                  <a:pt x="0" y="779094"/>
                </a:moveTo>
                <a:lnTo>
                  <a:pt x="86906" y="779094"/>
                </a:lnTo>
                <a:lnTo>
                  <a:pt x="86906" y="0"/>
                </a:lnTo>
                <a:lnTo>
                  <a:pt x="0" y="0"/>
                </a:lnTo>
                <a:lnTo>
                  <a:pt x="0" y="779094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90004" y="4042765"/>
            <a:ext cx="86995" cy="422275"/>
          </a:xfrm>
          <a:custGeom>
            <a:avLst/>
            <a:gdLst/>
            <a:ahLst/>
            <a:cxnLst/>
            <a:rect l="l" t="t" r="r" b="b"/>
            <a:pathLst>
              <a:path w="86995" h="422275">
                <a:moveTo>
                  <a:pt x="0" y="421893"/>
                </a:moveTo>
                <a:lnTo>
                  <a:pt x="86906" y="421893"/>
                </a:lnTo>
                <a:lnTo>
                  <a:pt x="86906" y="0"/>
                </a:lnTo>
                <a:lnTo>
                  <a:pt x="0" y="0"/>
                </a:lnTo>
                <a:lnTo>
                  <a:pt x="0" y="421893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025805" y="4075239"/>
            <a:ext cx="86995" cy="389890"/>
          </a:xfrm>
          <a:custGeom>
            <a:avLst/>
            <a:gdLst/>
            <a:ahLst/>
            <a:cxnLst/>
            <a:rect l="l" t="t" r="r" b="b"/>
            <a:pathLst>
              <a:path w="86995" h="389889">
                <a:moveTo>
                  <a:pt x="0" y="389420"/>
                </a:moveTo>
                <a:lnTo>
                  <a:pt x="86906" y="389420"/>
                </a:lnTo>
                <a:lnTo>
                  <a:pt x="86906" y="0"/>
                </a:lnTo>
                <a:lnTo>
                  <a:pt x="0" y="0"/>
                </a:lnTo>
                <a:lnTo>
                  <a:pt x="0" y="38942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323854" y="3230943"/>
            <a:ext cx="86995" cy="1233805"/>
          </a:xfrm>
          <a:custGeom>
            <a:avLst/>
            <a:gdLst/>
            <a:ahLst/>
            <a:cxnLst/>
            <a:rect l="l" t="t" r="r" b="b"/>
            <a:pathLst>
              <a:path w="86995" h="1233804">
                <a:moveTo>
                  <a:pt x="0" y="1233716"/>
                </a:moveTo>
                <a:lnTo>
                  <a:pt x="86906" y="1233716"/>
                </a:lnTo>
                <a:lnTo>
                  <a:pt x="86906" y="0"/>
                </a:lnTo>
                <a:lnTo>
                  <a:pt x="0" y="0"/>
                </a:lnTo>
                <a:lnTo>
                  <a:pt x="0" y="1233716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59655" y="3555682"/>
            <a:ext cx="86995" cy="909319"/>
          </a:xfrm>
          <a:custGeom>
            <a:avLst/>
            <a:gdLst/>
            <a:ahLst/>
            <a:cxnLst/>
            <a:rect l="l" t="t" r="r" b="b"/>
            <a:pathLst>
              <a:path w="86995" h="909320">
                <a:moveTo>
                  <a:pt x="0" y="908977"/>
                </a:moveTo>
                <a:lnTo>
                  <a:pt x="86906" y="908977"/>
                </a:lnTo>
                <a:lnTo>
                  <a:pt x="86906" y="0"/>
                </a:lnTo>
                <a:lnTo>
                  <a:pt x="0" y="0"/>
                </a:lnTo>
                <a:lnTo>
                  <a:pt x="0" y="90897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95455" y="3555682"/>
            <a:ext cx="86995" cy="909319"/>
          </a:xfrm>
          <a:custGeom>
            <a:avLst/>
            <a:gdLst/>
            <a:ahLst/>
            <a:cxnLst/>
            <a:rect l="l" t="t" r="r" b="b"/>
            <a:pathLst>
              <a:path w="86995" h="909320">
                <a:moveTo>
                  <a:pt x="0" y="908977"/>
                </a:moveTo>
                <a:lnTo>
                  <a:pt x="86906" y="908977"/>
                </a:lnTo>
                <a:lnTo>
                  <a:pt x="86906" y="0"/>
                </a:lnTo>
                <a:lnTo>
                  <a:pt x="0" y="0"/>
                </a:lnTo>
                <a:lnTo>
                  <a:pt x="0" y="90897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31256" y="3588143"/>
            <a:ext cx="86995" cy="876935"/>
          </a:xfrm>
          <a:custGeom>
            <a:avLst/>
            <a:gdLst/>
            <a:ahLst/>
            <a:cxnLst/>
            <a:rect l="l" t="t" r="r" b="b"/>
            <a:pathLst>
              <a:path w="86995" h="876935">
                <a:moveTo>
                  <a:pt x="0" y="876515"/>
                </a:moveTo>
                <a:lnTo>
                  <a:pt x="86906" y="876515"/>
                </a:lnTo>
                <a:lnTo>
                  <a:pt x="86906" y="0"/>
                </a:lnTo>
                <a:lnTo>
                  <a:pt x="0" y="0"/>
                </a:lnTo>
                <a:lnTo>
                  <a:pt x="0" y="876515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67044" y="3685565"/>
            <a:ext cx="86995" cy="779145"/>
          </a:xfrm>
          <a:custGeom>
            <a:avLst/>
            <a:gdLst/>
            <a:ahLst/>
            <a:cxnLst/>
            <a:rect l="l" t="t" r="r" b="b"/>
            <a:pathLst>
              <a:path w="86995" h="779145">
                <a:moveTo>
                  <a:pt x="0" y="779094"/>
                </a:moveTo>
                <a:lnTo>
                  <a:pt x="86906" y="779094"/>
                </a:lnTo>
                <a:lnTo>
                  <a:pt x="86906" y="0"/>
                </a:lnTo>
                <a:lnTo>
                  <a:pt x="0" y="0"/>
                </a:lnTo>
                <a:lnTo>
                  <a:pt x="0" y="779094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02844" y="4042765"/>
            <a:ext cx="86995" cy="422275"/>
          </a:xfrm>
          <a:custGeom>
            <a:avLst/>
            <a:gdLst/>
            <a:ahLst/>
            <a:cxnLst/>
            <a:rect l="l" t="t" r="r" b="b"/>
            <a:pathLst>
              <a:path w="86995" h="422275">
                <a:moveTo>
                  <a:pt x="0" y="421893"/>
                </a:moveTo>
                <a:lnTo>
                  <a:pt x="86906" y="421893"/>
                </a:lnTo>
                <a:lnTo>
                  <a:pt x="86906" y="0"/>
                </a:lnTo>
                <a:lnTo>
                  <a:pt x="0" y="0"/>
                </a:lnTo>
                <a:lnTo>
                  <a:pt x="0" y="421893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38644" y="4140187"/>
            <a:ext cx="86995" cy="324485"/>
          </a:xfrm>
          <a:custGeom>
            <a:avLst/>
            <a:gdLst/>
            <a:ahLst/>
            <a:cxnLst/>
            <a:rect l="l" t="t" r="r" b="b"/>
            <a:pathLst>
              <a:path w="86995" h="324485">
                <a:moveTo>
                  <a:pt x="0" y="324472"/>
                </a:moveTo>
                <a:lnTo>
                  <a:pt x="86906" y="324472"/>
                </a:lnTo>
                <a:lnTo>
                  <a:pt x="86906" y="0"/>
                </a:lnTo>
                <a:lnTo>
                  <a:pt x="0" y="0"/>
                </a:lnTo>
                <a:lnTo>
                  <a:pt x="0" y="324472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36694" y="3588143"/>
            <a:ext cx="86995" cy="876935"/>
          </a:xfrm>
          <a:custGeom>
            <a:avLst/>
            <a:gdLst/>
            <a:ahLst/>
            <a:cxnLst/>
            <a:rect l="l" t="t" r="r" b="b"/>
            <a:pathLst>
              <a:path w="86995" h="876935">
                <a:moveTo>
                  <a:pt x="0" y="876515"/>
                </a:moveTo>
                <a:lnTo>
                  <a:pt x="86906" y="876515"/>
                </a:lnTo>
                <a:lnTo>
                  <a:pt x="86906" y="0"/>
                </a:lnTo>
                <a:lnTo>
                  <a:pt x="0" y="0"/>
                </a:lnTo>
                <a:lnTo>
                  <a:pt x="0" y="876515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672495" y="3685565"/>
            <a:ext cx="86995" cy="779145"/>
          </a:xfrm>
          <a:custGeom>
            <a:avLst/>
            <a:gdLst/>
            <a:ahLst/>
            <a:cxnLst/>
            <a:rect l="l" t="t" r="r" b="b"/>
            <a:pathLst>
              <a:path w="86995" h="779145">
                <a:moveTo>
                  <a:pt x="0" y="779094"/>
                </a:moveTo>
                <a:lnTo>
                  <a:pt x="86906" y="779094"/>
                </a:lnTo>
                <a:lnTo>
                  <a:pt x="86906" y="0"/>
                </a:lnTo>
                <a:lnTo>
                  <a:pt x="0" y="0"/>
                </a:lnTo>
                <a:lnTo>
                  <a:pt x="0" y="779094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8295" y="3847935"/>
            <a:ext cx="86995" cy="617220"/>
          </a:xfrm>
          <a:custGeom>
            <a:avLst/>
            <a:gdLst/>
            <a:ahLst/>
            <a:cxnLst/>
            <a:rect l="l" t="t" r="r" b="b"/>
            <a:pathLst>
              <a:path w="86995" h="617220">
                <a:moveTo>
                  <a:pt x="0" y="616724"/>
                </a:moveTo>
                <a:lnTo>
                  <a:pt x="86906" y="616724"/>
                </a:lnTo>
                <a:lnTo>
                  <a:pt x="86906" y="0"/>
                </a:lnTo>
                <a:lnTo>
                  <a:pt x="0" y="0"/>
                </a:lnTo>
                <a:lnTo>
                  <a:pt x="0" y="616724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44096" y="3880408"/>
            <a:ext cx="86995" cy="584835"/>
          </a:xfrm>
          <a:custGeom>
            <a:avLst/>
            <a:gdLst/>
            <a:ahLst/>
            <a:cxnLst/>
            <a:rect l="l" t="t" r="r" b="b"/>
            <a:pathLst>
              <a:path w="86995" h="584835">
                <a:moveTo>
                  <a:pt x="0" y="584250"/>
                </a:moveTo>
                <a:lnTo>
                  <a:pt x="86906" y="584250"/>
                </a:lnTo>
                <a:lnTo>
                  <a:pt x="86906" y="0"/>
                </a:lnTo>
                <a:lnTo>
                  <a:pt x="0" y="0"/>
                </a:lnTo>
                <a:lnTo>
                  <a:pt x="0" y="584250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79883" y="3815461"/>
            <a:ext cx="86995" cy="649605"/>
          </a:xfrm>
          <a:custGeom>
            <a:avLst/>
            <a:gdLst/>
            <a:ahLst/>
            <a:cxnLst/>
            <a:rect l="l" t="t" r="r" b="b"/>
            <a:pathLst>
              <a:path w="86995" h="649604">
                <a:moveTo>
                  <a:pt x="0" y="649198"/>
                </a:moveTo>
                <a:lnTo>
                  <a:pt x="86906" y="649198"/>
                </a:lnTo>
                <a:lnTo>
                  <a:pt x="86906" y="0"/>
                </a:lnTo>
                <a:lnTo>
                  <a:pt x="0" y="0"/>
                </a:lnTo>
                <a:lnTo>
                  <a:pt x="0" y="649198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415684" y="3977818"/>
            <a:ext cx="86995" cy="487045"/>
          </a:xfrm>
          <a:custGeom>
            <a:avLst/>
            <a:gdLst/>
            <a:ahLst/>
            <a:cxnLst/>
            <a:rect l="l" t="t" r="r" b="b"/>
            <a:pathLst>
              <a:path w="86995" h="487045">
                <a:moveTo>
                  <a:pt x="0" y="486829"/>
                </a:moveTo>
                <a:lnTo>
                  <a:pt x="86906" y="486829"/>
                </a:lnTo>
                <a:lnTo>
                  <a:pt x="86906" y="0"/>
                </a:lnTo>
                <a:lnTo>
                  <a:pt x="0" y="0"/>
                </a:lnTo>
                <a:lnTo>
                  <a:pt x="0" y="486829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51484" y="4464913"/>
            <a:ext cx="86995" cy="130175"/>
          </a:xfrm>
          <a:custGeom>
            <a:avLst/>
            <a:gdLst/>
            <a:ahLst/>
            <a:cxnLst/>
            <a:rect l="l" t="t" r="r" b="b"/>
            <a:pathLst>
              <a:path w="86995" h="130175">
                <a:moveTo>
                  <a:pt x="0" y="129641"/>
                </a:moveTo>
                <a:lnTo>
                  <a:pt x="86906" y="129641"/>
                </a:lnTo>
                <a:lnTo>
                  <a:pt x="86906" y="0"/>
                </a:lnTo>
                <a:lnTo>
                  <a:pt x="0" y="0"/>
                </a:lnTo>
                <a:lnTo>
                  <a:pt x="0" y="129641"/>
                </a:lnTo>
                <a:close/>
              </a:path>
            </a:pathLst>
          </a:custGeom>
          <a:solidFill>
            <a:srgbClr val="97D9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892163" y="4630332"/>
            <a:ext cx="18034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Euro</a:t>
            </a:r>
            <a:endParaRPr sz="5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433997" y="4630332"/>
            <a:ext cx="22479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Japan</a:t>
            </a:r>
            <a:endParaRPr sz="5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969761" y="4630332"/>
            <a:ext cx="28194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Canada</a:t>
            </a:r>
            <a:endParaRPr sz="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611266" y="4630332"/>
            <a:ext cx="12700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UK</a:t>
            </a:r>
            <a:endParaRPr sz="5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75478" y="4630332"/>
            <a:ext cx="127000" cy="11366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endParaRPr sz="5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265523" y="4615073"/>
            <a:ext cx="692785" cy="2362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245"/>
              </a:spcBef>
              <a:tabLst>
                <a:tab pos="394970" algn="l"/>
              </a:tabLst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Austral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dirty="0">
                <a:solidFill>
                  <a:srgbClr val="232C64"/>
                </a:solidFill>
                <a:latin typeface="Arial"/>
                <a:cs typeface="Arial"/>
              </a:rPr>
              <a:t>■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2014 </a:t>
            </a:r>
            <a:r>
              <a:rPr sz="600" dirty="0">
                <a:solidFill>
                  <a:srgbClr val="00BCE4"/>
                </a:solidFill>
                <a:latin typeface="Arial"/>
                <a:cs typeface="Arial"/>
              </a:rPr>
              <a:t>■</a:t>
            </a:r>
            <a:r>
              <a:rPr sz="600" spc="-25" dirty="0">
                <a:solidFill>
                  <a:srgbClr val="00BCE4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6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59994" y="1662620"/>
            <a:ext cx="3222002" cy="3305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199" y="2710218"/>
            <a:ext cx="3246120" cy="6623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Average annual </a:t>
            </a:r>
            <a:r>
              <a:rPr sz="900" b="1" spc="-20" dirty="0">
                <a:solidFill>
                  <a:srgbClr val="232C64"/>
                </a:solidFill>
                <a:latin typeface="Arial"/>
                <a:cs typeface="Arial"/>
              </a:rPr>
              <a:t>wages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are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expected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to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rise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by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$7,600 (almost 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14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per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cent)</a:t>
            </a:r>
            <a:r>
              <a:rPr sz="900" spc="-2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to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$62,300</a:t>
            </a:r>
            <a:r>
              <a:rPr sz="900" spc="-3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by</a:t>
            </a:r>
            <a:r>
              <a:rPr sz="900" spc="-3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2018,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compared</a:t>
            </a:r>
            <a:r>
              <a:rPr sz="900" spc="-3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to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inflation</a:t>
            </a:r>
            <a:r>
              <a:rPr sz="900" spc="-3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of</a:t>
            </a:r>
            <a:r>
              <a:rPr sz="900" spc="-3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less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than 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10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per</a:t>
            </a:r>
            <a:r>
              <a:rPr sz="900" spc="-7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232C64"/>
                </a:solidFill>
                <a:latin typeface="Arial"/>
                <a:cs typeface="Arial"/>
              </a:rPr>
              <a:t>cent</a:t>
            </a:r>
            <a:endParaRPr sz="900">
              <a:latin typeface="Arial"/>
              <a:cs typeface="Arial"/>
            </a:endParaRPr>
          </a:p>
          <a:p>
            <a:pPr marL="941705">
              <a:lnSpc>
                <a:spcPts val="825"/>
              </a:lnSpc>
              <a:spcBef>
                <a:spcPts val="260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Average wage growth and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inflation</a:t>
            </a:r>
            <a:endParaRPr sz="700">
              <a:latin typeface="Arial"/>
              <a:cs typeface="Arial"/>
            </a:endParaRPr>
          </a:p>
          <a:p>
            <a:pPr marL="12700" algn="just">
              <a:lnSpc>
                <a:spcPts val="645"/>
              </a:lnSpc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Cumulative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endParaRPr sz="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316217"/>
            <a:ext cx="3041015" cy="54038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900" b="1" dirty="0">
                <a:solidFill>
                  <a:srgbClr val="232C64"/>
                </a:solidFill>
                <a:latin typeface="Arial"/>
                <a:cs typeface="Arial"/>
              </a:rPr>
              <a:t>Employment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is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rising. The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Treasury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forecasts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an</a:t>
            </a:r>
            <a:r>
              <a:rPr sz="900" spc="-12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additional  170,000 people in work by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35" dirty="0">
                <a:solidFill>
                  <a:srgbClr val="232C64"/>
                </a:solidFill>
                <a:latin typeface="Arial"/>
                <a:cs typeface="Arial"/>
              </a:rPr>
              <a:t>mid-­2018</a:t>
            </a:r>
            <a:endParaRPr sz="900">
              <a:latin typeface="Arial"/>
              <a:cs typeface="Arial"/>
            </a:endParaRPr>
          </a:p>
          <a:p>
            <a:pPr marL="674370">
              <a:lnSpc>
                <a:spcPts val="825"/>
              </a:lnSpc>
              <a:spcBef>
                <a:spcPts val="405"/>
              </a:spcBef>
            </a:pPr>
            <a:r>
              <a:rPr sz="700" spc="-20" dirty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quarterly employment,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seasonally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adjusted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thousands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231" y="2290013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231" y="2002866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,100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231" y="1715731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,200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231" y="1428597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,300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231" y="1141450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,400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231" y="854316"/>
            <a:ext cx="20574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,500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4671" y="924293"/>
            <a:ext cx="0" cy="1435735"/>
          </a:xfrm>
          <a:custGeom>
            <a:avLst/>
            <a:gdLst/>
            <a:ahLst/>
            <a:cxnLst/>
            <a:rect l="l" t="t" r="r" b="b"/>
            <a:pathLst>
              <a:path h="1435735">
                <a:moveTo>
                  <a:pt x="0" y="1435633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4671" y="235992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4671" y="207279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4671" y="178567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4671" y="149854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671" y="121141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4671" y="92429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4737" y="1862582"/>
            <a:ext cx="79375" cy="3175"/>
          </a:xfrm>
          <a:custGeom>
            <a:avLst/>
            <a:gdLst/>
            <a:ahLst/>
            <a:cxnLst/>
            <a:rect l="l" t="t" r="r" b="b"/>
            <a:pathLst>
              <a:path w="79375" h="3175">
                <a:moveTo>
                  <a:pt x="78841" y="0"/>
                </a:moveTo>
                <a:lnTo>
                  <a:pt x="0" y="287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3578" y="1862582"/>
            <a:ext cx="79375" cy="52069"/>
          </a:xfrm>
          <a:custGeom>
            <a:avLst/>
            <a:gdLst/>
            <a:ahLst/>
            <a:cxnLst/>
            <a:rect l="l" t="t" r="r" b="b"/>
            <a:pathLst>
              <a:path w="79375" h="52069">
                <a:moveTo>
                  <a:pt x="78841" y="51600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2420" y="1905584"/>
            <a:ext cx="79375" cy="8890"/>
          </a:xfrm>
          <a:custGeom>
            <a:avLst/>
            <a:gdLst/>
            <a:ahLst/>
            <a:cxnLst/>
            <a:rect l="l" t="t" r="r" b="b"/>
            <a:pathLst>
              <a:path w="79375" h="8889">
                <a:moveTo>
                  <a:pt x="78841" y="0"/>
                </a:moveTo>
                <a:lnTo>
                  <a:pt x="0" y="8597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1261" y="1876920"/>
            <a:ext cx="79375" cy="29209"/>
          </a:xfrm>
          <a:custGeom>
            <a:avLst/>
            <a:gdLst/>
            <a:ahLst/>
            <a:cxnLst/>
            <a:rect l="l" t="t" r="r" b="b"/>
            <a:pathLst>
              <a:path w="79375" h="29210">
                <a:moveTo>
                  <a:pt x="78841" y="0"/>
                </a:moveTo>
                <a:lnTo>
                  <a:pt x="0" y="2866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40103" y="1862582"/>
            <a:ext cx="79375" cy="14604"/>
          </a:xfrm>
          <a:custGeom>
            <a:avLst/>
            <a:gdLst/>
            <a:ahLst/>
            <a:cxnLst/>
            <a:rect l="l" t="t" r="r" b="b"/>
            <a:pathLst>
              <a:path w="79375" h="14605">
                <a:moveTo>
                  <a:pt x="78841" y="0"/>
                </a:moveTo>
                <a:lnTo>
                  <a:pt x="0" y="14338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8945" y="1802371"/>
            <a:ext cx="79375" cy="60325"/>
          </a:xfrm>
          <a:custGeom>
            <a:avLst/>
            <a:gdLst/>
            <a:ahLst/>
            <a:cxnLst/>
            <a:rect l="l" t="t" r="r" b="b"/>
            <a:pathLst>
              <a:path w="79375" h="60325">
                <a:moveTo>
                  <a:pt x="78841" y="0"/>
                </a:moveTo>
                <a:lnTo>
                  <a:pt x="0" y="6021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7786" y="1802371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20065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6628" y="1765096"/>
            <a:ext cx="79375" cy="57785"/>
          </a:xfrm>
          <a:custGeom>
            <a:avLst/>
            <a:gdLst/>
            <a:ahLst/>
            <a:cxnLst/>
            <a:rect l="l" t="t" r="r" b="b"/>
            <a:pathLst>
              <a:path w="79375" h="57785">
                <a:moveTo>
                  <a:pt x="78841" y="0"/>
                </a:moveTo>
                <a:lnTo>
                  <a:pt x="0" y="5734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5469" y="1739303"/>
            <a:ext cx="79375" cy="26034"/>
          </a:xfrm>
          <a:custGeom>
            <a:avLst/>
            <a:gdLst/>
            <a:ahLst/>
            <a:cxnLst/>
            <a:rect l="l" t="t" r="r" b="b"/>
            <a:pathLst>
              <a:path w="79375" h="26035">
                <a:moveTo>
                  <a:pt x="78841" y="0"/>
                </a:moveTo>
                <a:lnTo>
                  <a:pt x="0" y="25793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34311" y="1733562"/>
            <a:ext cx="79375" cy="6350"/>
          </a:xfrm>
          <a:custGeom>
            <a:avLst/>
            <a:gdLst/>
            <a:ahLst/>
            <a:cxnLst/>
            <a:rect l="l" t="t" r="r" b="b"/>
            <a:pathLst>
              <a:path w="79375" h="6350">
                <a:moveTo>
                  <a:pt x="78841" y="0"/>
                </a:moveTo>
                <a:lnTo>
                  <a:pt x="0" y="574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13153" y="1722094"/>
            <a:ext cx="79375" cy="12065"/>
          </a:xfrm>
          <a:custGeom>
            <a:avLst/>
            <a:gdLst/>
            <a:ahLst/>
            <a:cxnLst/>
            <a:rect l="l" t="t" r="r" b="b"/>
            <a:pathLst>
              <a:path w="79375" h="12064">
                <a:moveTo>
                  <a:pt x="78841" y="0"/>
                </a:moveTo>
                <a:lnTo>
                  <a:pt x="0" y="11468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91994" y="1707769"/>
            <a:ext cx="79375" cy="14604"/>
          </a:xfrm>
          <a:custGeom>
            <a:avLst/>
            <a:gdLst/>
            <a:ahLst/>
            <a:cxnLst/>
            <a:rect l="l" t="t" r="r" b="b"/>
            <a:pathLst>
              <a:path w="79375" h="14605">
                <a:moveTo>
                  <a:pt x="78841" y="0"/>
                </a:moveTo>
                <a:lnTo>
                  <a:pt x="0" y="14325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70836" y="1702028"/>
            <a:ext cx="79375" cy="6350"/>
          </a:xfrm>
          <a:custGeom>
            <a:avLst/>
            <a:gdLst/>
            <a:ahLst/>
            <a:cxnLst/>
            <a:rect l="l" t="t" r="r" b="b"/>
            <a:pathLst>
              <a:path w="79375" h="6350">
                <a:moveTo>
                  <a:pt x="78828" y="0"/>
                </a:moveTo>
                <a:lnTo>
                  <a:pt x="0" y="574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49665" y="1702028"/>
            <a:ext cx="79375" cy="29209"/>
          </a:xfrm>
          <a:custGeom>
            <a:avLst/>
            <a:gdLst/>
            <a:ahLst/>
            <a:cxnLst/>
            <a:rect l="l" t="t" r="r" b="b"/>
            <a:pathLst>
              <a:path w="79375" h="29210">
                <a:moveTo>
                  <a:pt x="78841" y="28663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28506" y="1699158"/>
            <a:ext cx="79375" cy="31750"/>
          </a:xfrm>
          <a:custGeom>
            <a:avLst/>
            <a:gdLst/>
            <a:ahLst/>
            <a:cxnLst/>
            <a:rect l="l" t="t" r="r" b="b"/>
            <a:pathLst>
              <a:path w="79375" h="31750">
                <a:moveTo>
                  <a:pt x="78841" y="0"/>
                </a:moveTo>
                <a:lnTo>
                  <a:pt x="0" y="31534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07348" y="1684820"/>
            <a:ext cx="79375" cy="14604"/>
          </a:xfrm>
          <a:custGeom>
            <a:avLst/>
            <a:gdLst/>
            <a:ahLst/>
            <a:cxnLst/>
            <a:rect l="l" t="t" r="r" b="b"/>
            <a:pathLst>
              <a:path w="79375" h="14605">
                <a:moveTo>
                  <a:pt x="78841" y="0"/>
                </a:moveTo>
                <a:lnTo>
                  <a:pt x="0" y="14338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86190" y="1656156"/>
            <a:ext cx="79375" cy="29209"/>
          </a:xfrm>
          <a:custGeom>
            <a:avLst/>
            <a:gdLst/>
            <a:ahLst/>
            <a:cxnLst/>
            <a:rect l="l" t="t" r="r" b="b"/>
            <a:pathLst>
              <a:path w="79375" h="29210">
                <a:moveTo>
                  <a:pt x="78841" y="0"/>
                </a:moveTo>
                <a:lnTo>
                  <a:pt x="0" y="2866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65031" y="1575879"/>
            <a:ext cx="79375" cy="80645"/>
          </a:xfrm>
          <a:custGeom>
            <a:avLst/>
            <a:gdLst/>
            <a:ahLst/>
            <a:cxnLst/>
            <a:rect l="l" t="t" r="r" b="b"/>
            <a:pathLst>
              <a:path w="79375" h="80644">
                <a:moveTo>
                  <a:pt x="78841" y="0"/>
                </a:moveTo>
                <a:lnTo>
                  <a:pt x="0" y="8027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43873" y="1507071"/>
            <a:ext cx="79375" cy="69215"/>
          </a:xfrm>
          <a:custGeom>
            <a:avLst/>
            <a:gdLst/>
            <a:ahLst/>
            <a:cxnLst/>
            <a:rect l="l" t="t" r="r" b="b"/>
            <a:pathLst>
              <a:path w="79375" h="69215">
                <a:moveTo>
                  <a:pt x="78841" y="0"/>
                </a:moveTo>
                <a:lnTo>
                  <a:pt x="0" y="68808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22714" y="1466939"/>
            <a:ext cx="79375" cy="40640"/>
          </a:xfrm>
          <a:custGeom>
            <a:avLst/>
            <a:gdLst/>
            <a:ahLst/>
            <a:cxnLst/>
            <a:rect l="l" t="t" r="r" b="b"/>
            <a:pathLst>
              <a:path w="79375" h="40640">
                <a:moveTo>
                  <a:pt x="78828" y="0"/>
                </a:moveTo>
                <a:lnTo>
                  <a:pt x="0" y="40132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01543" y="1421066"/>
            <a:ext cx="79375" cy="46355"/>
          </a:xfrm>
          <a:custGeom>
            <a:avLst/>
            <a:gdLst/>
            <a:ahLst/>
            <a:cxnLst/>
            <a:rect l="l" t="t" r="r" b="b"/>
            <a:pathLst>
              <a:path w="79375" h="46355">
                <a:moveTo>
                  <a:pt x="78854" y="0"/>
                </a:moveTo>
                <a:lnTo>
                  <a:pt x="0" y="4587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0398" y="1372324"/>
            <a:ext cx="79375" cy="48895"/>
          </a:xfrm>
          <a:custGeom>
            <a:avLst/>
            <a:gdLst/>
            <a:ahLst/>
            <a:cxnLst/>
            <a:rect l="l" t="t" r="r" b="b"/>
            <a:pathLst>
              <a:path w="79375" h="48894">
                <a:moveTo>
                  <a:pt x="78828" y="0"/>
                </a:moveTo>
                <a:lnTo>
                  <a:pt x="0" y="4874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59226" y="1326451"/>
            <a:ext cx="79375" cy="46355"/>
          </a:xfrm>
          <a:custGeom>
            <a:avLst/>
            <a:gdLst/>
            <a:ahLst/>
            <a:cxnLst/>
            <a:rect l="l" t="t" r="r" b="b"/>
            <a:pathLst>
              <a:path w="79375" h="46355">
                <a:moveTo>
                  <a:pt x="78841" y="0"/>
                </a:moveTo>
                <a:lnTo>
                  <a:pt x="0" y="45872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38068" y="1300645"/>
            <a:ext cx="79375" cy="26034"/>
          </a:xfrm>
          <a:custGeom>
            <a:avLst/>
            <a:gdLst/>
            <a:ahLst/>
            <a:cxnLst/>
            <a:rect l="l" t="t" r="r" b="b"/>
            <a:pathLst>
              <a:path w="79375" h="26034">
                <a:moveTo>
                  <a:pt x="78841" y="0"/>
                </a:moveTo>
                <a:lnTo>
                  <a:pt x="0" y="2580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16910" y="1271981"/>
            <a:ext cx="79375" cy="29209"/>
          </a:xfrm>
          <a:custGeom>
            <a:avLst/>
            <a:gdLst/>
            <a:ahLst/>
            <a:cxnLst/>
            <a:rect l="l" t="t" r="r" b="b"/>
            <a:pathLst>
              <a:path w="79375" h="29209">
                <a:moveTo>
                  <a:pt x="78841" y="0"/>
                </a:moveTo>
                <a:lnTo>
                  <a:pt x="0" y="2866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595751" y="1249045"/>
            <a:ext cx="79375" cy="23495"/>
          </a:xfrm>
          <a:custGeom>
            <a:avLst/>
            <a:gdLst/>
            <a:ahLst/>
            <a:cxnLst/>
            <a:rect l="l" t="t" r="r" b="b"/>
            <a:pathLst>
              <a:path w="79375" h="23494">
                <a:moveTo>
                  <a:pt x="78841" y="0"/>
                </a:moveTo>
                <a:lnTo>
                  <a:pt x="0" y="2293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74593" y="1223238"/>
            <a:ext cx="79375" cy="26034"/>
          </a:xfrm>
          <a:custGeom>
            <a:avLst/>
            <a:gdLst/>
            <a:ahLst/>
            <a:cxnLst/>
            <a:rect l="l" t="t" r="r" b="b"/>
            <a:pathLst>
              <a:path w="79375" h="26034">
                <a:moveTo>
                  <a:pt x="78841" y="0"/>
                </a:moveTo>
                <a:lnTo>
                  <a:pt x="0" y="2580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53434" y="1200302"/>
            <a:ext cx="79375" cy="23495"/>
          </a:xfrm>
          <a:custGeom>
            <a:avLst/>
            <a:gdLst/>
            <a:ahLst/>
            <a:cxnLst/>
            <a:rect l="l" t="t" r="r" b="b"/>
            <a:pathLst>
              <a:path w="79375" h="23494">
                <a:moveTo>
                  <a:pt x="78841" y="0"/>
                </a:moveTo>
                <a:lnTo>
                  <a:pt x="0" y="2293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32276" y="1177366"/>
            <a:ext cx="79375" cy="23495"/>
          </a:xfrm>
          <a:custGeom>
            <a:avLst/>
            <a:gdLst/>
            <a:ahLst/>
            <a:cxnLst/>
            <a:rect l="l" t="t" r="r" b="b"/>
            <a:pathLst>
              <a:path w="79375" h="23494">
                <a:moveTo>
                  <a:pt x="78841" y="0"/>
                </a:moveTo>
                <a:lnTo>
                  <a:pt x="0" y="2293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11118" y="1157300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6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89959" y="1134364"/>
            <a:ext cx="79375" cy="23495"/>
          </a:xfrm>
          <a:custGeom>
            <a:avLst/>
            <a:gdLst/>
            <a:ahLst/>
            <a:cxnLst/>
            <a:rect l="l" t="t" r="r" b="b"/>
            <a:pathLst>
              <a:path w="79375" h="23494">
                <a:moveTo>
                  <a:pt x="78841" y="0"/>
                </a:moveTo>
                <a:lnTo>
                  <a:pt x="0" y="2293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068801" y="1114285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78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47642" y="1094219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28" y="0"/>
                </a:moveTo>
                <a:lnTo>
                  <a:pt x="0" y="2006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26471" y="1074153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6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05313" y="1054087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6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84155" y="1034021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6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462996" y="1013942"/>
            <a:ext cx="79375" cy="20320"/>
          </a:xfrm>
          <a:custGeom>
            <a:avLst/>
            <a:gdLst/>
            <a:ahLst/>
            <a:cxnLst/>
            <a:rect l="l" t="t" r="r" b="b"/>
            <a:pathLst>
              <a:path w="79375" h="20319">
                <a:moveTo>
                  <a:pt x="78841" y="0"/>
                </a:moveTo>
                <a:lnTo>
                  <a:pt x="0" y="20078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371062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5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55543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740012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24493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08974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93455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endParaRPr sz="5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77924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endParaRPr sz="5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65066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endParaRPr sz="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46885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31362" y="2362923"/>
            <a:ext cx="185420" cy="1117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2009</a:t>
            </a:r>
            <a:endParaRPr sz="5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65295" y="309308"/>
            <a:ext cx="3132455" cy="264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069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Our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aim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is a long period of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steady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growth  delivering pay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rises and more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jobs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every </a:t>
            </a:r>
            <a:r>
              <a:rPr sz="1100" b="1" spc="-20" dirty="0">
                <a:solidFill>
                  <a:srgbClr val="232C64"/>
                </a:solidFill>
                <a:latin typeface="Arial"/>
                <a:cs typeface="Arial"/>
              </a:rPr>
              <a:t>year,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rather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than a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shorter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period of unsustainable  growth.</a:t>
            </a:r>
            <a:endParaRPr sz="1100">
              <a:latin typeface="Arial"/>
              <a:cs typeface="Arial"/>
            </a:endParaRPr>
          </a:p>
          <a:p>
            <a:pPr marL="12700" marR="100330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Over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past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year,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84,000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 have jobs.  Average weekly wages have gone up by 3.2 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while inflation has been just 1.5 per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momentum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forecast to continue for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 years.</a:t>
            </a:r>
            <a:endParaRPr sz="1000">
              <a:latin typeface="Arial"/>
              <a:cs typeface="Arial"/>
            </a:endParaRPr>
          </a:p>
          <a:p>
            <a:pPr marL="12700" marR="238125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Our challenge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lock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these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hard-­won gains;;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assemble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capital,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skills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endParaRPr sz="1000">
              <a:latin typeface="Arial"/>
              <a:cs typeface="Arial"/>
            </a:endParaRPr>
          </a:p>
          <a:p>
            <a:pPr marL="12700" marR="154305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take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advantage of our improving prospects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secure  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brighter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future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 families. The 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clear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plan based around its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 key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priorities: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965295" y="3051264"/>
            <a:ext cx="2679065" cy="119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185" indent="-197485">
              <a:lnSpc>
                <a:spcPct val="100000"/>
              </a:lnSpc>
              <a:spcBef>
                <a:spcPts val="100"/>
              </a:spcBef>
              <a:buClr>
                <a:srgbClr val="232C64"/>
              </a:buClr>
              <a:buAutoNum type="arabicPlain"/>
              <a:tabLst>
                <a:tab pos="210185" algn="l"/>
                <a:tab pos="21082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Responsibly manage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Government’s</a:t>
            </a:r>
            <a:endParaRPr sz="10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finances</a:t>
            </a:r>
            <a:endParaRPr sz="1000">
              <a:latin typeface="Arial"/>
              <a:cs typeface="Arial"/>
            </a:endParaRPr>
          </a:p>
          <a:p>
            <a:pPr marL="210185" marR="5080" indent="-197485">
              <a:lnSpc>
                <a:spcPct val="100000"/>
              </a:lnSpc>
              <a:spcBef>
                <a:spcPts val="660"/>
              </a:spcBef>
              <a:buClr>
                <a:srgbClr val="232C64"/>
              </a:buClr>
              <a:buAutoNum type="arabicPlain" startAt="2"/>
              <a:tabLst>
                <a:tab pos="210185" algn="l"/>
                <a:tab pos="21082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Build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more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productive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and competitive  economy</a:t>
            </a:r>
            <a:endParaRPr sz="1000">
              <a:latin typeface="Arial"/>
              <a:cs typeface="Arial"/>
            </a:endParaRPr>
          </a:p>
          <a:p>
            <a:pPr marL="210185" indent="-197485">
              <a:lnSpc>
                <a:spcPct val="100000"/>
              </a:lnSpc>
              <a:spcBef>
                <a:spcPts val="660"/>
              </a:spcBef>
              <a:buClr>
                <a:srgbClr val="232C64"/>
              </a:buClr>
              <a:buAutoNum type="arabicPlain" startAt="2"/>
              <a:tabLst>
                <a:tab pos="210185" algn="l"/>
                <a:tab pos="21082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Deliver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better public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services</a:t>
            </a:r>
            <a:endParaRPr sz="1000">
              <a:latin typeface="Arial"/>
              <a:cs typeface="Arial"/>
            </a:endParaRPr>
          </a:p>
          <a:p>
            <a:pPr marL="210185" indent="-197485">
              <a:lnSpc>
                <a:spcPct val="100000"/>
              </a:lnSpc>
              <a:spcBef>
                <a:spcPts val="665"/>
              </a:spcBef>
              <a:buClr>
                <a:srgbClr val="232C64"/>
              </a:buClr>
              <a:buAutoNum type="arabicPlain" startAt="2"/>
              <a:tabLst>
                <a:tab pos="210185" algn="l"/>
                <a:tab pos="210820" algn="l"/>
              </a:tabLst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Rebuild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Christchurch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0832" y="4266189"/>
            <a:ext cx="67310" cy="4794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0832" y="4083798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0832" y="3901326"/>
            <a:ext cx="67310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40178" y="3718866"/>
            <a:ext cx="10858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5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0178" y="3536405"/>
            <a:ext cx="10858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5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0178" y="3354008"/>
            <a:ext cx="10858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14</a:t>
            </a:r>
            <a:endParaRPr sz="5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79846" y="3420936"/>
            <a:ext cx="0" cy="1276985"/>
          </a:xfrm>
          <a:custGeom>
            <a:avLst/>
            <a:gdLst/>
            <a:ahLst/>
            <a:cxnLst/>
            <a:rect l="l" t="t" r="r" b="b"/>
            <a:pathLst>
              <a:path h="1276985">
                <a:moveTo>
                  <a:pt x="0" y="1276934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9846" y="469787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9846" y="451544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79846" y="433302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79846" y="415061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79846" y="396819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79846" y="378576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9846" y="360334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9846" y="342093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6295" y="4626640"/>
            <a:ext cx="172720" cy="40640"/>
          </a:xfrm>
          <a:custGeom>
            <a:avLst/>
            <a:gdLst/>
            <a:ahLst/>
            <a:cxnLst/>
            <a:rect l="l" t="t" r="r" b="b"/>
            <a:pathLst>
              <a:path w="172720" h="40639">
                <a:moveTo>
                  <a:pt x="172313" y="0"/>
                </a:moveTo>
                <a:lnTo>
                  <a:pt x="0" y="40233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38609" y="4560359"/>
            <a:ext cx="172720" cy="66675"/>
          </a:xfrm>
          <a:custGeom>
            <a:avLst/>
            <a:gdLst/>
            <a:ahLst/>
            <a:cxnLst/>
            <a:rect l="l" t="t" r="r" b="b"/>
            <a:pathLst>
              <a:path w="172719" h="66675">
                <a:moveTo>
                  <a:pt x="172300" y="0"/>
                </a:moveTo>
                <a:lnTo>
                  <a:pt x="0" y="66281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10909" y="4547176"/>
            <a:ext cx="172720" cy="13335"/>
          </a:xfrm>
          <a:custGeom>
            <a:avLst/>
            <a:gdLst/>
            <a:ahLst/>
            <a:cxnLst/>
            <a:rect l="l" t="t" r="r" b="b"/>
            <a:pathLst>
              <a:path w="172719" h="13335">
                <a:moveTo>
                  <a:pt x="172313" y="0"/>
                </a:moveTo>
                <a:lnTo>
                  <a:pt x="0" y="13182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83223" y="4498446"/>
            <a:ext cx="172720" cy="48895"/>
          </a:xfrm>
          <a:custGeom>
            <a:avLst/>
            <a:gdLst/>
            <a:ahLst/>
            <a:cxnLst/>
            <a:rect l="l" t="t" r="r" b="b"/>
            <a:pathLst>
              <a:path w="172719" h="48895">
                <a:moveTo>
                  <a:pt x="172300" y="0"/>
                </a:moveTo>
                <a:lnTo>
                  <a:pt x="0" y="48729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55524" y="4455127"/>
            <a:ext cx="172720" cy="43815"/>
          </a:xfrm>
          <a:custGeom>
            <a:avLst/>
            <a:gdLst/>
            <a:ahLst/>
            <a:cxnLst/>
            <a:rect l="l" t="t" r="r" b="b"/>
            <a:pathLst>
              <a:path w="172719" h="43814">
                <a:moveTo>
                  <a:pt x="172313" y="0"/>
                </a:moveTo>
                <a:lnTo>
                  <a:pt x="0" y="43319"/>
                </a:lnTo>
              </a:path>
            </a:pathLst>
          </a:custGeom>
          <a:ln w="25399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27838" y="4366379"/>
            <a:ext cx="172720" cy="88900"/>
          </a:xfrm>
          <a:custGeom>
            <a:avLst/>
            <a:gdLst/>
            <a:ahLst/>
            <a:cxnLst/>
            <a:rect l="l" t="t" r="r" b="b"/>
            <a:pathLst>
              <a:path w="172719" h="88900">
                <a:moveTo>
                  <a:pt x="172300" y="0"/>
                </a:moveTo>
                <a:lnTo>
                  <a:pt x="0" y="88747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00139" y="4343379"/>
            <a:ext cx="172720" cy="23495"/>
          </a:xfrm>
          <a:custGeom>
            <a:avLst/>
            <a:gdLst/>
            <a:ahLst/>
            <a:cxnLst/>
            <a:rect l="l" t="t" r="r" b="b"/>
            <a:pathLst>
              <a:path w="172719" h="23495">
                <a:moveTo>
                  <a:pt x="172313" y="0"/>
                </a:moveTo>
                <a:lnTo>
                  <a:pt x="0" y="22999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72452" y="4267027"/>
            <a:ext cx="172720" cy="76835"/>
          </a:xfrm>
          <a:custGeom>
            <a:avLst/>
            <a:gdLst/>
            <a:ahLst/>
            <a:cxnLst/>
            <a:rect l="l" t="t" r="r" b="b"/>
            <a:pathLst>
              <a:path w="172719" h="76835">
                <a:moveTo>
                  <a:pt x="172300" y="0"/>
                </a:moveTo>
                <a:lnTo>
                  <a:pt x="0" y="76352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944753" y="4213471"/>
            <a:ext cx="172720" cy="53975"/>
          </a:xfrm>
          <a:custGeom>
            <a:avLst/>
            <a:gdLst/>
            <a:ahLst/>
            <a:cxnLst/>
            <a:rect l="l" t="t" r="r" b="b"/>
            <a:pathLst>
              <a:path w="172719" h="53975">
                <a:moveTo>
                  <a:pt x="172313" y="0"/>
                </a:moveTo>
                <a:lnTo>
                  <a:pt x="0" y="53555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17067" y="4130807"/>
            <a:ext cx="172720" cy="83185"/>
          </a:xfrm>
          <a:custGeom>
            <a:avLst/>
            <a:gdLst/>
            <a:ahLst/>
            <a:cxnLst/>
            <a:rect l="l" t="t" r="r" b="b"/>
            <a:pathLst>
              <a:path w="172719" h="83185">
                <a:moveTo>
                  <a:pt x="172300" y="0"/>
                </a:moveTo>
                <a:lnTo>
                  <a:pt x="0" y="82664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289368" y="4115541"/>
            <a:ext cx="172720" cy="15875"/>
          </a:xfrm>
          <a:custGeom>
            <a:avLst/>
            <a:gdLst/>
            <a:ahLst/>
            <a:cxnLst/>
            <a:rect l="l" t="t" r="r" b="b"/>
            <a:pathLst>
              <a:path w="172719" h="15875">
                <a:moveTo>
                  <a:pt x="172300" y="0"/>
                </a:moveTo>
                <a:lnTo>
                  <a:pt x="0" y="15265"/>
                </a:lnTo>
              </a:path>
            </a:pathLst>
          </a:custGeom>
          <a:ln w="25399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61668" y="4043989"/>
            <a:ext cx="172720" cy="71755"/>
          </a:xfrm>
          <a:custGeom>
            <a:avLst/>
            <a:gdLst/>
            <a:ahLst/>
            <a:cxnLst/>
            <a:rect l="l" t="t" r="r" b="b"/>
            <a:pathLst>
              <a:path w="172719" h="71754">
                <a:moveTo>
                  <a:pt x="172300" y="0"/>
                </a:moveTo>
                <a:lnTo>
                  <a:pt x="0" y="71551"/>
                </a:lnTo>
              </a:path>
            </a:pathLst>
          </a:custGeom>
          <a:ln w="25399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633969" y="3999032"/>
            <a:ext cx="172720" cy="45085"/>
          </a:xfrm>
          <a:custGeom>
            <a:avLst/>
            <a:gdLst/>
            <a:ahLst/>
            <a:cxnLst/>
            <a:rect l="l" t="t" r="r" b="b"/>
            <a:pathLst>
              <a:path w="172719" h="45085">
                <a:moveTo>
                  <a:pt x="172313" y="0"/>
                </a:moveTo>
                <a:lnTo>
                  <a:pt x="0" y="44957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06283" y="3922755"/>
            <a:ext cx="172720" cy="76835"/>
          </a:xfrm>
          <a:custGeom>
            <a:avLst/>
            <a:gdLst/>
            <a:ahLst/>
            <a:cxnLst/>
            <a:rect l="l" t="t" r="r" b="b"/>
            <a:pathLst>
              <a:path w="172719" h="76835">
                <a:moveTo>
                  <a:pt x="172300" y="0"/>
                </a:moveTo>
                <a:lnTo>
                  <a:pt x="0" y="76276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78584" y="3912684"/>
            <a:ext cx="172720" cy="10160"/>
          </a:xfrm>
          <a:custGeom>
            <a:avLst/>
            <a:gdLst/>
            <a:ahLst/>
            <a:cxnLst/>
            <a:rect l="l" t="t" r="r" b="b"/>
            <a:pathLst>
              <a:path w="172719" h="10160">
                <a:moveTo>
                  <a:pt x="172313" y="0"/>
                </a:moveTo>
                <a:lnTo>
                  <a:pt x="0" y="10071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150897" y="3845806"/>
            <a:ext cx="172720" cy="67310"/>
          </a:xfrm>
          <a:custGeom>
            <a:avLst/>
            <a:gdLst/>
            <a:ahLst/>
            <a:cxnLst/>
            <a:rect l="l" t="t" r="r" b="b"/>
            <a:pathLst>
              <a:path w="172720" h="67310">
                <a:moveTo>
                  <a:pt x="172300" y="0"/>
                </a:moveTo>
                <a:lnTo>
                  <a:pt x="0" y="66878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23198" y="3800988"/>
            <a:ext cx="172720" cy="45085"/>
          </a:xfrm>
          <a:custGeom>
            <a:avLst/>
            <a:gdLst/>
            <a:ahLst/>
            <a:cxnLst/>
            <a:rect l="l" t="t" r="r" b="b"/>
            <a:pathLst>
              <a:path w="172720" h="45085">
                <a:moveTo>
                  <a:pt x="172313" y="0"/>
                </a:moveTo>
                <a:lnTo>
                  <a:pt x="0" y="44818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6295" y="4617274"/>
            <a:ext cx="172720" cy="18415"/>
          </a:xfrm>
          <a:custGeom>
            <a:avLst/>
            <a:gdLst/>
            <a:ahLst/>
            <a:cxnLst/>
            <a:rect l="l" t="t" r="r" b="b"/>
            <a:pathLst>
              <a:path w="172720" h="18414">
                <a:moveTo>
                  <a:pt x="172313" y="0"/>
                </a:moveTo>
                <a:lnTo>
                  <a:pt x="0" y="1797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8609" y="4532781"/>
            <a:ext cx="172720" cy="85090"/>
          </a:xfrm>
          <a:custGeom>
            <a:avLst/>
            <a:gdLst/>
            <a:ahLst/>
            <a:cxnLst/>
            <a:rect l="l" t="t" r="r" b="b"/>
            <a:pathLst>
              <a:path w="172719" h="85089">
                <a:moveTo>
                  <a:pt x="172300" y="0"/>
                </a:moveTo>
                <a:lnTo>
                  <a:pt x="0" y="8449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10909" y="4487937"/>
            <a:ext cx="172720" cy="45085"/>
          </a:xfrm>
          <a:custGeom>
            <a:avLst/>
            <a:gdLst/>
            <a:ahLst/>
            <a:cxnLst/>
            <a:rect l="l" t="t" r="r" b="b"/>
            <a:pathLst>
              <a:path w="172719" h="45085">
                <a:moveTo>
                  <a:pt x="172313" y="0"/>
                </a:moveTo>
                <a:lnTo>
                  <a:pt x="0" y="4484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083223" y="4403850"/>
            <a:ext cx="172720" cy="84455"/>
          </a:xfrm>
          <a:custGeom>
            <a:avLst/>
            <a:gdLst/>
            <a:ahLst/>
            <a:cxnLst/>
            <a:rect l="l" t="t" r="r" b="b"/>
            <a:pathLst>
              <a:path w="172719" h="84454">
                <a:moveTo>
                  <a:pt x="172300" y="0"/>
                </a:moveTo>
                <a:lnTo>
                  <a:pt x="0" y="8408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55524" y="4365319"/>
            <a:ext cx="172720" cy="38735"/>
          </a:xfrm>
          <a:custGeom>
            <a:avLst/>
            <a:gdLst/>
            <a:ahLst/>
            <a:cxnLst/>
            <a:rect l="l" t="t" r="r" b="b"/>
            <a:pathLst>
              <a:path w="172719" h="38735">
                <a:moveTo>
                  <a:pt x="172313" y="0"/>
                </a:moveTo>
                <a:lnTo>
                  <a:pt x="0" y="38531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427838" y="4291798"/>
            <a:ext cx="172720" cy="73660"/>
          </a:xfrm>
          <a:custGeom>
            <a:avLst/>
            <a:gdLst/>
            <a:ahLst/>
            <a:cxnLst/>
            <a:rect l="l" t="t" r="r" b="b"/>
            <a:pathLst>
              <a:path w="172719" h="73660">
                <a:moveTo>
                  <a:pt x="172300" y="0"/>
                </a:moveTo>
                <a:lnTo>
                  <a:pt x="0" y="7352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600139" y="4248403"/>
            <a:ext cx="172720" cy="43815"/>
          </a:xfrm>
          <a:custGeom>
            <a:avLst/>
            <a:gdLst/>
            <a:ahLst/>
            <a:cxnLst/>
            <a:rect l="l" t="t" r="r" b="b"/>
            <a:pathLst>
              <a:path w="172719" h="43814">
                <a:moveTo>
                  <a:pt x="172313" y="0"/>
                </a:moveTo>
                <a:lnTo>
                  <a:pt x="0" y="4339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772452" y="4153267"/>
            <a:ext cx="172720" cy="95250"/>
          </a:xfrm>
          <a:custGeom>
            <a:avLst/>
            <a:gdLst/>
            <a:ahLst/>
            <a:cxnLst/>
            <a:rect l="l" t="t" r="r" b="b"/>
            <a:pathLst>
              <a:path w="172719" h="95250">
                <a:moveTo>
                  <a:pt x="172300" y="0"/>
                </a:moveTo>
                <a:lnTo>
                  <a:pt x="0" y="9513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944753" y="4095672"/>
            <a:ext cx="172720" cy="57785"/>
          </a:xfrm>
          <a:custGeom>
            <a:avLst/>
            <a:gdLst/>
            <a:ahLst/>
            <a:cxnLst/>
            <a:rect l="l" t="t" r="r" b="b"/>
            <a:pathLst>
              <a:path w="172719" h="57785">
                <a:moveTo>
                  <a:pt x="172313" y="0"/>
                </a:moveTo>
                <a:lnTo>
                  <a:pt x="0" y="57594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17067" y="4004753"/>
            <a:ext cx="172720" cy="91440"/>
          </a:xfrm>
          <a:custGeom>
            <a:avLst/>
            <a:gdLst/>
            <a:ahLst/>
            <a:cxnLst/>
            <a:rect l="l" t="t" r="r" b="b"/>
            <a:pathLst>
              <a:path w="172719" h="91439">
                <a:moveTo>
                  <a:pt x="172300" y="0"/>
                </a:moveTo>
                <a:lnTo>
                  <a:pt x="0" y="90919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89368" y="3942599"/>
            <a:ext cx="172720" cy="62230"/>
          </a:xfrm>
          <a:custGeom>
            <a:avLst/>
            <a:gdLst/>
            <a:ahLst/>
            <a:cxnLst/>
            <a:rect l="l" t="t" r="r" b="b"/>
            <a:pathLst>
              <a:path w="172719" h="62229">
                <a:moveTo>
                  <a:pt x="172300" y="0"/>
                </a:moveTo>
                <a:lnTo>
                  <a:pt x="0" y="6215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461668" y="3836618"/>
            <a:ext cx="172720" cy="106045"/>
          </a:xfrm>
          <a:custGeom>
            <a:avLst/>
            <a:gdLst/>
            <a:ahLst/>
            <a:cxnLst/>
            <a:rect l="l" t="t" r="r" b="b"/>
            <a:pathLst>
              <a:path w="172719" h="106045">
                <a:moveTo>
                  <a:pt x="172300" y="0"/>
                </a:moveTo>
                <a:lnTo>
                  <a:pt x="0" y="105981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33969" y="3774210"/>
            <a:ext cx="172720" cy="62865"/>
          </a:xfrm>
          <a:custGeom>
            <a:avLst/>
            <a:gdLst/>
            <a:ahLst/>
            <a:cxnLst/>
            <a:rect l="l" t="t" r="r" b="b"/>
            <a:pathLst>
              <a:path w="172719" h="62864">
                <a:moveTo>
                  <a:pt x="172313" y="0"/>
                </a:moveTo>
                <a:lnTo>
                  <a:pt x="0" y="62407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06283" y="3679455"/>
            <a:ext cx="172720" cy="95250"/>
          </a:xfrm>
          <a:custGeom>
            <a:avLst/>
            <a:gdLst/>
            <a:ahLst/>
            <a:cxnLst/>
            <a:rect l="l" t="t" r="r" b="b"/>
            <a:pathLst>
              <a:path w="172719" h="95250">
                <a:moveTo>
                  <a:pt x="172300" y="0"/>
                </a:moveTo>
                <a:lnTo>
                  <a:pt x="0" y="94754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78584" y="3611116"/>
            <a:ext cx="172720" cy="68580"/>
          </a:xfrm>
          <a:custGeom>
            <a:avLst/>
            <a:gdLst/>
            <a:ahLst/>
            <a:cxnLst/>
            <a:rect l="l" t="t" r="r" b="b"/>
            <a:pathLst>
              <a:path w="172719" h="68579">
                <a:moveTo>
                  <a:pt x="172313" y="0"/>
                </a:moveTo>
                <a:lnTo>
                  <a:pt x="0" y="68338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50897" y="3498518"/>
            <a:ext cx="172720" cy="113030"/>
          </a:xfrm>
          <a:custGeom>
            <a:avLst/>
            <a:gdLst/>
            <a:ahLst/>
            <a:cxnLst/>
            <a:rect l="l" t="t" r="r" b="b"/>
            <a:pathLst>
              <a:path w="172720" h="113029">
                <a:moveTo>
                  <a:pt x="172300" y="0"/>
                </a:moveTo>
                <a:lnTo>
                  <a:pt x="0" y="112598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23198" y="3430878"/>
            <a:ext cx="172720" cy="67945"/>
          </a:xfrm>
          <a:custGeom>
            <a:avLst/>
            <a:gdLst/>
            <a:ahLst/>
            <a:cxnLst/>
            <a:rect l="l" t="t" r="r" b="b"/>
            <a:pathLst>
              <a:path w="172720" h="67945">
                <a:moveTo>
                  <a:pt x="172313" y="0"/>
                </a:moveTo>
                <a:lnTo>
                  <a:pt x="0" y="6764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3228136" y="4720663"/>
            <a:ext cx="19113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2018</a:t>
            </a:r>
            <a:endParaRPr sz="5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538768" y="4720663"/>
            <a:ext cx="19113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849399" y="4720663"/>
            <a:ext cx="19113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endParaRPr sz="55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48199" y="4700025"/>
            <a:ext cx="1346200" cy="24828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34620">
              <a:lnSpc>
                <a:spcPct val="100000"/>
              </a:lnSpc>
              <a:spcBef>
                <a:spcPts val="295"/>
              </a:spcBef>
              <a:tabLst>
                <a:tab pos="824230" algn="l"/>
              </a:tabLst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2014	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900" b="1" u="heavy" baseline="4629" dirty="0">
                <a:solidFill>
                  <a:srgbClr val="232C64"/>
                </a:solidFill>
                <a:uFill>
                  <a:solidFill>
                    <a:srgbClr val="232C64"/>
                  </a:solidFill>
                </a:uFill>
                <a:latin typeface="Arial"/>
                <a:cs typeface="Arial"/>
              </a:rPr>
              <a:t>—</a:t>
            </a:r>
            <a:r>
              <a:rPr sz="900" b="1" baseline="4629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Average wage growth</a:t>
            </a:r>
            <a:r>
              <a:rPr sz="900" spc="-7" baseline="4629" dirty="0">
                <a:solidFill>
                  <a:srgbClr val="EF4135"/>
                </a:solidFill>
                <a:latin typeface="Arial"/>
                <a:cs typeface="Arial"/>
              </a:rPr>
              <a:t> </a:t>
            </a:r>
            <a:r>
              <a:rPr sz="900" b="1" u="heavy" baseline="4629" dirty="0">
                <a:solidFill>
                  <a:srgbClr val="EF4135"/>
                </a:solidFill>
                <a:uFill>
                  <a:solidFill>
                    <a:srgbClr val="EF4135"/>
                  </a:solidFill>
                </a:uFill>
                <a:latin typeface="Arial"/>
                <a:cs typeface="Arial"/>
              </a:rPr>
              <a:t>—</a:t>
            </a:r>
            <a:r>
              <a:rPr sz="900" b="1" spc="135" baseline="4629" dirty="0">
                <a:solidFill>
                  <a:srgbClr val="EF4135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Inflation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299" y="2644332"/>
            <a:ext cx="2942590" cy="4667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Fiscal deficits have been</a:t>
            </a:r>
            <a:r>
              <a:rPr sz="900" spc="-5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reversed</a:t>
            </a:r>
            <a:endParaRPr sz="900">
              <a:latin typeface="Arial"/>
              <a:cs typeface="Arial"/>
            </a:endParaRPr>
          </a:p>
          <a:p>
            <a:pPr marL="316230">
              <a:lnSpc>
                <a:spcPts val="825"/>
              </a:lnSpc>
              <a:spcBef>
                <a:spcPts val="405"/>
              </a:spcBef>
            </a:pPr>
            <a:r>
              <a:rPr sz="700" spc="-20" dirty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Crown operating balance before gains and losses</a:t>
            </a:r>
            <a:r>
              <a:rPr sz="7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(OBEGAL)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$million</a:t>
            </a:r>
            <a:endParaRPr sz="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5321" y="2641005"/>
            <a:ext cx="2252345" cy="4667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...so debt falls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to 20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per cent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of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GDP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by</a:t>
            </a:r>
            <a:r>
              <a:rPr sz="900" spc="-18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2020</a:t>
            </a:r>
            <a:endParaRPr sz="900">
              <a:latin typeface="Arial"/>
              <a:cs typeface="Arial"/>
            </a:endParaRPr>
          </a:p>
          <a:p>
            <a:pPr marL="1216025">
              <a:lnSpc>
                <a:spcPts val="825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Net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core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Crown</a:t>
            </a:r>
            <a:r>
              <a:rPr sz="7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debt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5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GDP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321" y="250331"/>
            <a:ext cx="2566670" cy="4667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Spending restraint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will lead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to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growing</a:t>
            </a:r>
            <a:r>
              <a:rPr sz="900" spc="-8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surpluses...</a:t>
            </a:r>
            <a:endParaRPr sz="900">
              <a:latin typeface="Arial"/>
              <a:cs typeface="Arial"/>
            </a:endParaRPr>
          </a:p>
          <a:p>
            <a:pPr marL="923925">
              <a:lnSpc>
                <a:spcPts val="825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Core Crown expenses and</a:t>
            </a:r>
            <a:r>
              <a:rPr sz="7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5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GDP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3123" y="1976830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3123" y="1724976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3123" y="1473135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3123" y="1221281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3123" y="969440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3123" y="717586"/>
            <a:ext cx="10985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09249" y="790486"/>
            <a:ext cx="0" cy="1511300"/>
          </a:xfrm>
          <a:custGeom>
            <a:avLst/>
            <a:gdLst/>
            <a:ahLst/>
            <a:cxnLst/>
            <a:rect l="l" t="t" r="r" b="b"/>
            <a:pathLst>
              <a:path h="1511300">
                <a:moveTo>
                  <a:pt x="0" y="1511185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09249" y="2301671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09249" y="2049805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9249" y="1797939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09249" y="1546072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09249" y="1294219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09249" y="1042339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09249" y="790486"/>
            <a:ext cx="35560" cy="0"/>
          </a:xfrm>
          <a:custGeom>
            <a:avLst/>
            <a:gdLst/>
            <a:ahLst/>
            <a:cxnLst/>
            <a:rect l="l" t="t" r="r" b="b"/>
            <a:pathLst>
              <a:path w="35560">
                <a:moveTo>
                  <a:pt x="0" y="0"/>
                </a:moveTo>
                <a:lnTo>
                  <a:pt x="35128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22013" y="1398702"/>
            <a:ext cx="225425" cy="60960"/>
          </a:xfrm>
          <a:custGeom>
            <a:avLst/>
            <a:gdLst/>
            <a:ahLst/>
            <a:cxnLst/>
            <a:rect l="l" t="t" r="r" b="b"/>
            <a:pathLst>
              <a:path w="225425" h="60959">
                <a:moveTo>
                  <a:pt x="225323" y="6043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47336" y="986993"/>
            <a:ext cx="225425" cy="472440"/>
          </a:xfrm>
          <a:custGeom>
            <a:avLst/>
            <a:gdLst/>
            <a:ahLst/>
            <a:cxnLst/>
            <a:rect l="l" t="t" r="r" b="b"/>
            <a:pathLst>
              <a:path w="225425" h="472440">
                <a:moveTo>
                  <a:pt x="225336" y="0"/>
                </a:moveTo>
                <a:lnTo>
                  <a:pt x="0" y="472147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72672" y="986993"/>
            <a:ext cx="225425" cy="149860"/>
          </a:xfrm>
          <a:custGeom>
            <a:avLst/>
            <a:gdLst/>
            <a:ahLst/>
            <a:cxnLst/>
            <a:rect l="l" t="t" r="r" b="b"/>
            <a:pathLst>
              <a:path w="225425" h="149859">
                <a:moveTo>
                  <a:pt x="225323" y="149834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97996" y="907681"/>
            <a:ext cx="225425" cy="229235"/>
          </a:xfrm>
          <a:custGeom>
            <a:avLst/>
            <a:gdLst/>
            <a:ahLst/>
            <a:cxnLst/>
            <a:rect l="l" t="t" r="r" b="b"/>
            <a:pathLst>
              <a:path w="225425" h="229234">
                <a:moveTo>
                  <a:pt x="225336" y="0"/>
                </a:moveTo>
                <a:lnTo>
                  <a:pt x="0" y="22914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23332" y="907681"/>
            <a:ext cx="225425" cy="268605"/>
          </a:xfrm>
          <a:custGeom>
            <a:avLst/>
            <a:gdLst/>
            <a:ahLst/>
            <a:cxnLst/>
            <a:rect l="l" t="t" r="r" b="b"/>
            <a:pathLst>
              <a:path w="225425" h="268605">
                <a:moveTo>
                  <a:pt x="225336" y="268173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48668" y="1170825"/>
            <a:ext cx="225425" cy="5080"/>
          </a:xfrm>
          <a:custGeom>
            <a:avLst/>
            <a:gdLst/>
            <a:ahLst/>
            <a:cxnLst/>
            <a:rect l="l" t="t" r="r" b="b"/>
            <a:pathLst>
              <a:path w="225425" h="5080">
                <a:moveTo>
                  <a:pt x="225310" y="0"/>
                </a:moveTo>
                <a:lnTo>
                  <a:pt x="0" y="5029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73979" y="1170825"/>
            <a:ext cx="225425" cy="244475"/>
          </a:xfrm>
          <a:custGeom>
            <a:avLst/>
            <a:gdLst/>
            <a:ahLst/>
            <a:cxnLst/>
            <a:rect l="l" t="t" r="r" b="b"/>
            <a:pathLst>
              <a:path w="225425" h="244475">
                <a:moveTo>
                  <a:pt x="225348" y="244246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99328" y="1415072"/>
            <a:ext cx="225425" cy="90805"/>
          </a:xfrm>
          <a:custGeom>
            <a:avLst/>
            <a:gdLst/>
            <a:ahLst/>
            <a:cxnLst/>
            <a:rect l="l" t="t" r="r" b="b"/>
            <a:pathLst>
              <a:path w="225425" h="90805">
                <a:moveTo>
                  <a:pt x="225323" y="90652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24651" y="1505724"/>
            <a:ext cx="225425" cy="26670"/>
          </a:xfrm>
          <a:custGeom>
            <a:avLst/>
            <a:gdLst/>
            <a:ahLst/>
            <a:cxnLst/>
            <a:rect l="l" t="t" r="r" b="b"/>
            <a:pathLst>
              <a:path w="225425" h="26669">
                <a:moveTo>
                  <a:pt x="225323" y="26441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9974" y="1532166"/>
            <a:ext cx="225425" cy="24130"/>
          </a:xfrm>
          <a:custGeom>
            <a:avLst/>
            <a:gdLst/>
            <a:ahLst/>
            <a:cxnLst/>
            <a:rect l="l" t="t" r="r" b="b"/>
            <a:pathLst>
              <a:path w="225425" h="24130">
                <a:moveTo>
                  <a:pt x="225336" y="23926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75310" y="1556093"/>
            <a:ext cx="225425" cy="5080"/>
          </a:xfrm>
          <a:custGeom>
            <a:avLst/>
            <a:gdLst/>
            <a:ahLst/>
            <a:cxnLst/>
            <a:rect l="l" t="t" r="r" b="b"/>
            <a:pathLst>
              <a:path w="225425" h="5080">
                <a:moveTo>
                  <a:pt x="225336" y="5029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00646" y="1561122"/>
            <a:ext cx="225425" cy="74295"/>
          </a:xfrm>
          <a:custGeom>
            <a:avLst/>
            <a:gdLst/>
            <a:ahLst/>
            <a:cxnLst/>
            <a:rect l="l" t="t" r="r" b="b"/>
            <a:pathLst>
              <a:path w="225425" h="74294">
                <a:moveTo>
                  <a:pt x="225323" y="74282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25970" y="1635404"/>
            <a:ext cx="225425" cy="36830"/>
          </a:xfrm>
          <a:custGeom>
            <a:avLst/>
            <a:gdLst/>
            <a:ahLst/>
            <a:cxnLst/>
            <a:rect l="l" t="t" r="r" b="b"/>
            <a:pathLst>
              <a:path w="225425" h="36830">
                <a:moveTo>
                  <a:pt x="225336" y="36512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22013" y="1092809"/>
            <a:ext cx="225425" cy="39370"/>
          </a:xfrm>
          <a:custGeom>
            <a:avLst/>
            <a:gdLst/>
            <a:ahLst/>
            <a:cxnLst/>
            <a:rect l="l" t="t" r="r" b="b"/>
            <a:pathLst>
              <a:path w="225425" h="39369">
                <a:moveTo>
                  <a:pt x="225323" y="39027"/>
                </a:moveTo>
                <a:lnTo>
                  <a:pt x="0" y="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47336" y="1131849"/>
            <a:ext cx="225425" cy="161290"/>
          </a:xfrm>
          <a:custGeom>
            <a:avLst/>
            <a:gdLst/>
            <a:ahLst/>
            <a:cxnLst/>
            <a:rect l="l" t="t" r="r" b="b"/>
            <a:pathLst>
              <a:path w="225425" h="161290">
                <a:moveTo>
                  <a:pt x="225336" y="161137"/>
                </a:moveTo>
                <a:lnTo>
                  <a:pt x="0" y="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72660" y="1292987"/>
            <a:ext cx="225425" cy="354330"/>
          </a:xfrm>
          <a:custGeom>
            <a:avLst/>
            <a:gdLst/>
            <a:ahLst/>
            <a:cxnLst/>
            <a:rect l="l" t="t" r="r" b="b"/>
            <a:pathLst>
              <a:path w="225425" h="354330">
                <a:moveTo>
                  <a:pt x="225336" y="353771"/>
                </a:moveTo>
                <a:lnTo>
                  <a:pt x="0" y="0"/>
                </a:lnTo>
              </a:path>
            </a:pathLst>
          </a:custGeom>
          <a:ln w="25399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97996" y="1646758"/>
            <a:ext cx="225425" cy="69850"/>
          </a:xfrm>
          <a:custGeom>
            <a:avLst/>
            <a:gdLst/>
            <a:ahLst/>
            <a:cxnLst/>
            <a:rect l="l" t="t" r="r" b="b"/>
            <a:pathLst>
              <a:path w="225425" h="69850">
                <a:moveTo>
                  <a:pt x="225336" y="6924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23332" y="1687042"/>
            <a:ext cx="225425" cy="29209"/>
          </a:xfrm>
          <a:custGeom>
            <a:avLst/>
            <a:gdLst/>
            <a:ahLst/>
            <a:cxnLst/>
            <a:rect l="l" t="t" r="r" b="b"/>
            <a:pathLst>
              <a:path w="225425" h="29210">
                <a:moveTo>
                  <a:pt x="225336" y="0"/>
                </a:moveTo>
                <a:lnTo>
                  <a:pt x="0" y="28956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48655" y="1534706"/>
            <a:ext cx="225425" cy="152400"/>
          </a:xfrm>
          <a:custGeom>
            <a:avLst/>
            <a:gdLst/>
            <a:ahLst/>
            <a:cxnLst/>
            <a:rect l="l" t="t" r="r" b="b"/>
            <a:pathLst>
              <a:path w="225425" h="152400">
                <a:moveTo>
                  <a:pt x="225323" y="0"/>
                </a:moveTo>
                <a:lnTo>
                  <a:pt x="0" y="152336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73991" y="1534693"/>
            <a:ext cx="225425" cy="89535"/>
          </a:xfrm>
          <a:custGeom>
            <a:avLst/>
            <a:gdLst/>
            <a:ahLst/>
            <a:cxnLst/>
            <a:rect l="l" t="t" r="r" b="b"/>
            <a:pathLst>
              <a:path w="225425" h="89534">
                <a:moveTo>
                  <a:pt x="225336" y="893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799328" y="1534706"/>
            <a:ext cx="225425" cy="89535"/>
          </a:xfrm>
          <a:custGeom>
            <a:avLst/>
            <a:gdLst/>
            <a:ahLst/>
            <a:cxnLst/>
            <a:rect l="l" t="t" r="r" b="b"/>
            <a:pathLst>
              <a:path w="225425" h="89534">
                <a:moveTo>
                  <a:pt x="225323" y="0"/>
                </a:moveTo>
                <a:lnTo>
                  <a:pt x="0" y="89395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24638" y="1488122"/>
            <a:ext cx="225425" cy="46990"/>
          </a:xfrm>
          <a:custGeom>
            <a:avLst/>
            <a:gdLst/>
            <a:ahLst/>
            <a:cxnLst/>
            <a:rect l="l" t="t" r="r" b="b"/>
            <a:pathLst>
              <a:path w="225425" h="46990">
                <a:moveTo>
                  <a:pt x="225336" y="0"/>
                </a:moveTo>
                <a:lnTo>
                  <a:pt x="0" y="4657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49974" y="1454124"/>
            <a:ext cx="225425" cy="34290"/>
          </a:xfrm>
          <a:custGeom>
            <a:avLst/>
            <a:gdLst/>
            <a:ahLst/>
            <a:cxnLst/>
            <a:rect l="l" t="t" r="r" b="b"/>
            <a:pathLst>
              <a:path w="225425" h="34290">
                <a:moveTo>
                  <a:pt x="225336" y="0"/>
                </a:moveTo>
                <a:lnTo>
                  <a:pt x="0" y="33997"/>
                </a:lnTo>
              </a:path>
            </a:pathLst>
          </a:custGeom>
          <a:ln w="25399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75310" y="1412583"/>
            <a:ext cx="225425" cy="41910"/>
          </a:xfrm>
          <a:custGeom>
            <a:avLst/>
            <a:gdLst/>
            <a:ahLst/>
            <a:cxnLst/>
            <a:rect l="l" t="t" r="r" b="b"/>
            <a:pathLst>
              <a:path w="225425" h="41909">
                <a:moveTo>
                  <a:pt x="225336" y="0"/>
                </a:moveTo>
                <a:lnTo>
                  <a:pt x="0" y="41541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00634" y="1381112"/>
            <a:ext cx="225425" cy="31750"/>
          </a:xfrm>
          <a:custGeom>
            <a:avLst/>
            <a:gdLst/>
            <a:ahLst/>
            <a:cxnLst/>
            <a:rect l="l" t="t" r="r" b="b"/>
            <a:pathLst>
              <a:path w="225425" h="31750">
                <a:moveTo>
                  <a:pt x="225336" y="0"/>
                </a:moveTo>
                <a:lnTo>
                  <a:pt x="0" y="31470"/>
                </a:lnTo>
              </a:path>
            </a:pathLst>
          </a:custGeom>
          <a:ln w="25400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925983" y="1367256"/>
            <a:ext cx="225425" cy="13970"/>
          </a:xfrm>
          <a:custGeom>
            <a:avLst/>
            <a:gdLst/>
            <a:ahLst/>
            <a:cxnLst/>
            <a:rect l="l" t="t" r="r" b="b"/>
            <a:pathLst>
              <a:path w="225425" h="13969">
                <a:moveTo>
                  <a:pt x="225323" y="0"/>
                </a:moveTo>
                <a:lnTo>
                  <a:pt x="0" y="13855"/>
                </a:lnTo>
              </a:path>
            </a:pathLst>
          </a:custGeom>
          <a:ln w="25399">
            <a:solidFill>
              <a:srgbClr val="00BCE4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776669" y="2305417"/>
            <a:ext cx="29908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2018/19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325984" y="2305417"/>
            <a:ext cx="299085" cy="11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2016/17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63123" y="2228671"/>
            <a:ext cx="2211070" cy="313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660"/>
              </a:lnSpc>
              <a:spcBef>
                <a:spcPts val="9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24</a:t>
            </a:r>
            <a:endParaRPr sz="600">
              <a:latin typeface="Arial"/>
              <a:cs typeface="Arial"/>
            </a:endParaRPr>
          </a:p>
          <a:p>
            <a:pPr marL="121920">
              <a:lnSpc>
                <a:spcPts val="660"/>
              </a:lnSpc>
              <a:tabLst>
                <a:tab pos="572770" algn="l"/>
                <a:tab pos="1026160" algn="l"/>
                <a:tab pos="1473835" algn="l"/>
                <a:tab pos="1924685" algn="l"/>
              </a:tabLst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2006/07	2008/09	2010/11	2012/13	2014/15</a:t>
            </a:r>
            <a:endParaRPr sz="6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220"/>
              </a:spcBef>
            </a:pPr>
            <a:r>
              <a:rPr sz="900" b="1" u="heavy" baseline="4629" dirty="0">
                <a:solidFill>
                  <a:srgbClr val="232C64"/>
                </a:solidFill>
                <a:uFill>
                  <a:solidFill>
                    <a:srgbClr val="232C64"/>
                  </a:solidFill>
                </a:uFill>
                <a:latin typeface="Arial"/>
                <a:cs typeface="Arial"/>
              </a:rPr>
              <a:t>—</a:t>
            </a:r>
            <a:r>
              <a:rPr sz="900" b="1" baseline="4629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Core Crown expenses</a:t>
            </a:r>
            <a:r>
              <a:rPr sz="900" spc="-7" baseline="4629" dirty="0">
                <a:solidFill>
                  <a:srgbClr val="00BCE4"/>
                </a:solidFill>
                <a:latin typeface="Arial"/>
                <a:cs typeface="Arial"/>
              </a:rPr>
              <a:t> </a:t>
            </a:r>
            <a:r>
              <a:rPr sz="900" b="1" u="heavy" spc="-150" baseline="4629" dirty="0">
                <a:solidFill>
                  <a:srgbClr val="00BCE4"/>
                </a:solidFill>
                <a:uFill>
                  <a:solidFill>
                    <a:srgbClr val="00BCE4"/>
                  </a:solidFill>
                </a:uFill>
                <a:latin typeface="Arial"/>
                <a:cs typeface="Arial"/>
              </a:rPr>
              <a:t>- ­ -­</a:t>
            </a:r>
            <a:r>
              <a:rPr sz="900" b="1" spc="-150" baseline="4629" dirty="0">
                <a:solidFill>
                  <a:srgbClr val="00BCE4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Core Crown</a:t>
            </a:r>
            <a:r>
              <a:rPr sz="6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revenue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347300" y="292036"/>
            <a:ext cx="2861945" cy="523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264160" marR="5080" indent="-252095">
              <a:lnSpc>
                <a:spcPct val="104200"/>
              </a:lnSpc>
              <a:spcBef>
                <a:spcPts val="20"/>
              </a:spcBef>
            </a:pPr>
            <a:r>
              <a:rPr sz="1600" b="1" spc="-5" dirty="0">
                <a:latin typeface="Arial"/>
                <a:cs typeface="Arial"/>
              </a:rPr>
              <a:t>1. Responsibly managing </a:t>
            </a:r>
            <a:r>
              <a:rPr sz="1600" b="1" dirty="0">
                <a:latin typeface="Arial"/>
                <a:cs typeface="Arial"/>
              </a:rPr>
              <a:t>the  </a:t>
            </a:r>
            <a:r>
              <a:rPr sz="1600" b="1" spc="-5" dirty="0">
                <a:latin typeface="Arial"/>
                <a:cs typeface="Arial"/>
              </a:rPr>
              <a:t>Government’s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finances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7300" y="921182"/>
            <a:ext cx="3138805" cy="162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4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Budget confirms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Government is on  track to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achieve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its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surplus 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debt</a:t>
            </a:r>
            <a:r>
              <a:rPr sz="1100" b="1" spc="-8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targets.</a:t>
            </a:r>
            <a:endParaRPr sz="1100">
              <a:latin typeface="Arial"/>
              <a:cs typeface="Arial"/>
            </a:endParaRPr>
          </a:p>
          <a:p>
            <a:pPr marL="12700" marR="180975">
              <a:lnSpc>
                <a:spcPct val="100000"/>
              </a:lnSpc>
              <a:spcBef>
                <a:spcPts val="969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spending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$5.7 billion 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current year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next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financed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part by $1.6 billion of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reprioritisation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revenue raising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initiatives.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Tax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revenue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increased 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economy has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recovered. But the fiscal turnaround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been</a:t>
            </a:r>
            <a:r>
              <a:rPr sz="10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achieved  largely by expenditure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restraint that targets value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results.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004411" y="4571075"/>
            <a:ext cx="66675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04411" y="4324227"/>
            <a:ext cx="66675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63187" y="4077378"/>
            <a:ext cx="10795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963187" y="3830524"/>
            <a:ext cx="10795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15</a:t>
            </a:r>
            <a:endParaRPr sz="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63187" y="3583687"/>
            <a:ext cx="10795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endParaRPr sz="5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63187" y="3336837"/>
            <a:ext cx="10795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25</a:t>
            </a:r>
            <a:endParaRPr sz="5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63187" y="3089987"/>
            <a:ext cx="10795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5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06697" y="3161726"/>
            <a:ext cx="0" cy="148145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1481124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06697" y="464285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06697" y="439600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06697" y="414913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06697" y="390228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06697" y="365543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06697" y="340857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106697" y="316172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17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35843" y="3956939"/>
            <a:ext cx="257810" cy="231140"/>
          </a:xfrm>
          <a:custGeom>
            <a:avLst/>
            <a:gdLst/>
            <a:ahLst/>
            <a:cxnLst/>
            <a:rect l="l" t="t" r="r" b="b"/>
            <a:pathLst>
              <a:path w="257810" h="231139">
                <a:moveTo>
                  <a:pt x="257606" y="0"/>
                </a:moveTo>
                <a:lnTo>
                  <a:pt x="0" y="23087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93450" y="3656495"/>
            <a:ext cx="257810" cy="300990"/>
          </a:xfrm>
          <a:custGeom>
            <a:avLst/>
            <a:gdLst/>
            <a:ahLst/>
            <a:cxnLst/>
            <a:rect l="l" t="t" r="r" b="b"/>
            <a:pathLst>
              <a:path w="257810" h="300989">
                <a:moveTo>
                  <a:pt x="257632" y="0"/>
                </a:moveTo>
                <a:lnTo>
                  <a:pt x="0" y="300443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751082" y="3449790"/>
            <a:ext cx="257810" cy="207010"/>
          </a:xfrm>
          <a:custGeom>
            <a:avLst/>
            <a:gdLst/>
            <a:ahLst/>
            <a:cxnLst/>
            <a:rect l="l" t="t" r="r" b="b"/>
            <a:pathLst>
              <a:path w="257810" h="207010">
                <a:moveTo>
                  <a:pt x="257606" y="0"/>
                </a:moveTo>
                <a:lnTo>
                  <a:pt x="0" y="206705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08689" y="3350133"/>
            <a:ext cx="257810" cy="99695"/>
          </a:xfrm>
          <a:custGeom>
            <a:avLst/>
            <a:gdLst/>
            <a:ahLst/>
            <a:cxnLst/>
            <a:rect l="l" t="t" r="r" b="b"/>
            <a:pathLst>
              <a:path w="257810" h="99695">
                <a:moveTo>
                  <a:pt x="257632" y="0"/>
                </a:moveTo>
                <a:lnTo>
                  <a:pt x="0" y="99656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66321" y="3350133"/>
            <a:ext cx="257810" cy="22225"/>
          </a:xfrm>
          <a:custGeom>
            <a:avLst/>
            <a:gdLst/>
            <a:ahLst/>
            <a:cxnLst/>
            <a:rect l="l" t="t" r="r" b="b"/>
            <a:pathLst>
              <a:path w="257810" h="22225">
                <a:moveTo>
                  <a:pt x="257619" y="21704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23941" y="3341255"/>
            <a:ext cx="257810" cy="31115"/>
          </a:xfrm>
          <a:custGeom>
            <a:avLst/>
            <a:gdLst/>
            <a:ahLst/>
            <a:cxnLst/>
            <a:rect l="l" t="t" r="r" b="b"/>
            <a:pathLst>
              <a:path w="257810" h="31114">
                <a:moveTo>
                  <a:pt x="257619" y="0"/>
                </a:moveTo>
                <a:lnTo>
                  <a:pt x="0" y="30581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781560" y="3341255"/>
            <a:ext cx="257810" cy="24130"/>
          </a:xfrm>
          <a:custGeom>
            <a:avLst/>
            <a:gdLst/>
            <a:ahLst/>
            <a:cxnLst/>
            <a:rect l="l" t="t" r="r" b="b"/>
            <a:pathLst>
              <a:path w="257810" h="24129">
                <a:moveTo>
                  <a:pt x="257619" y="23672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039180" y="3364928"/>
            <a:ext cx="257810" cy="48895"/>
          </a:xfrm>
          <a:custGeom>
            <a:avLst/>
            <a:gdLst/>
            <a:ahLst/>
            <a:cxnLst/>
            <a:rect l="l" t="t" r="r" b="b"/>
            <a:pathLst>
              <a:path w="257810" h="48895">
                <a:moveTo>
                  <a:pt x="257632" y="48844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296812" y="3413773"/>
            <a:ext cx="257810" cy="55244"/>
          </a:xfrm>
          <a:custGeom>
            <a:avLst/>
            <a:gdLst/>
            <a:ahLst/>
            <a:cxnLst/>
            <a:rect l="l" t="t" r="r" b="b"/>
            <a:pathLst>
              <a:path w="257809" h="55245">
                <a:moveTo>
                  <a:pt x="257606" y="54762"/>
                </a:moveTo>
                <a:lnTo>
                  <a:pt x="0" y="0"/>
                </a:lnTo>
              </a:path>
            </a:pathLst>
          </a:custGeom>
          <a:ln w="2539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554419" y="3468535"/>
            <a:ext cx="257810" cy="97155"/>
          </a:xfrm>
          <a:custGeom>
            <a:avLst/>
            <a:gdLst/>
            <a:ahLst/>
            <a:cxnLst/>
            <a:rect l="l" t="t" r="r" b="b"/>
            <a:pathLst>
              <a:path w="257809" h="97154">
                <a:moveTo>
                  <a:pt x="257619" y="96685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12038" y="3565220"/>
            <a:ext cx="257810" cy="90805"/>
          </a:xfrm>
          <a:custGeom>
            <a:avLst/>
            <a:gdLst/>
            <a:ahLst/>
            <a:cxnLst/>
            <a:rect l="l" t="t" r="r" b="b"/>
            <a:pathLst>
              <a:path w="257809" h="90804">
                <a:moveTo>
                  <a:pt x="257619" y="90297"/>
                </a:move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923328" y="4646290"/>
            <a:ext cx="29337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2019/20</a:t>
            </a:r>
            <a:endParaRPr sz="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407988" y="4646290"/>
            <a:ext cx="29337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2017/18</a:t>
            </a:r>
            <a:endParaRPr sz="5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92647" y="4646290"/>
            <a:ext cx="29337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2015/16</a:t>
            </a:r>
            <a:endParaRPr sz="5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377307" y="4646290"/>
            <a:ext cx="29337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2013/14</a:t>
            </a:r>
            <a:endParaRPr sz="5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64709" y="4646290"/>
            <a:ext cx="28829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2011/12</a:t>
            </a:r>
            <a:endParaRPr sz="5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346549" y="4646290"/>
            <a:ext cx="293370" cy="1149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2009/10</a:t>
            </a:r>
            <a:endParaRPr sz="5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09507" y="3885488"/>
            <a:ext cx="2975610" cy="0"/>
          </a:xfrm>
          <a:custGeom>
            <a:avLst/>
            <a:gdLst/>
            <a:ahLst/>
            <a:cxnLst/>
            <a:rect l="l" t="t" r="r" b="b"/>
            <a:pathLst>
              <a:path w="2975610">
                <a:moveTo>
                  <a:pt x="0" y="0"/>
                </a:moveTo>
                <a:lnTo>
                  <a:pt x="2975495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48058" y="3100789"/>
            <a:ext cx="227965" cy="1541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5,000</a:t>
            </a:r>
            <a:endParaRPr sz="5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47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4,000</a:t>
            </a:r>
            <a:endParaRPr sz="5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465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3,000</a:t>
            </a:r>
            <a:endParaRPr sz="5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465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2,000</a:t>
            </a:r>
            <a:endParaRPr sz="550">
              <a:latin typeface="Arial"/>
              <a:cs typeface="Arial"/>
            </a:endParaRPr>
          </a:p>
          <a:p>
            <a:pPr marL="36195">
              <a:lnSpc>
                <a:spcPct val="100000"/>
              </a:lnSpc>
              <a:spcBef>
                <a:spcPts val="465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1,000</a:t>
            </a:r>
            <a:endParaRPr sz="5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65"/>
              </a:spcBef>
            </a:pPr>
            <a:r>
              <a:rPr sz="550" spc="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1,000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2,000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3,000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4,000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-­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5,000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609612" y="3170547"/>
            <a:ext cx="0" cy="1430020"/>
          </a:xfrm>
          <a:custGeom>
            <a:avLst/>
            <a:gdLst/>
            <a:ahLst/>
            <a:cxnLst/>
            <a:rect l="l" t="t" r="r" b="b"/>
            <a:pathLst>
              <a:path h="1430020">
                <a:moveTo>
                  <a:pt x="0" y="1429880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09612" y="460042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09612" y="445743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09612" y="431444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09612" y="417146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9612" y="402847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09612" y="388549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9612" y="374250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9612" y="359951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9612" y="345652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9612" y="331353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09612" y="317054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8075" y="3885679"/>
            <a:ext cx="99060" cy="631190"/>
          </a:xfrm>
          <a:custGeom>
            <a:avLst/>
            <a:gdLst/>
            <a:ahLst/>
            <a:cxnLst/>
            <a:rect l="l" t="t" r="r" b="b"/>
            <a:pathLst>
              <a:path w="99059" h="631189">
                <a:moveTo>
                  <a:pt x="0" y="630847"/>
                </a:moveTo>
                <a:lnTo>
                  <a:pt x="98780" y="630847"/>
                </a:lnTo>
                <a:lnTo>
                  <a:pt x="98780" y="0"/>
                </a:lnTo>
                <a:lnTo>
                  <a:pt x="0" y="0"/>
                </a:lnTo>
                <a:lnTo>
                  <a:pt x="0" y="630847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303985" y="3885679"/>
            <a:ext cx="99060" cy="349885"/>
          </a:xfrm>
          <a:custGeom>
            <a:avLst/>
            <a:gdLst/>
            <a:ahLst/>
            <a:cxnLst/>
            <a:rect l="l" t="t" r="r" b="b"/>
            <a:pathLst>
              <a:path w="99059" h="349885">
                <a:moveTo>
                  <a:pt x="0" y="349554"/>
                </a:moveTo>
                <a:lnTo>
                  <a:pt x="98780" y="349554"/>
                </a:lnTo>
                <a:lnTo>
                  <a:pt x="98780" y="0"/>
                </a:lnTo>
                <a:lnTo>
                  <a:pt x="0" y="0"/>
                </a:lnTo>
                <a:lnTo>
                  <a:pt x="0" y="349554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99907" y="385888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>
                <a:moveTo>
                  <a:pt x="0" y="0"/>
                </a:moveTo>
                <a:lnTo>
                  <a:pt x="98767" y="0"/>
                </a:lnTo>
              </a:path>
            </a:pathLst>
          </a:custGeom>
          <a:ln w="52819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295817" y="3705060"/>
            <a:ext cx="99060" cy="180340"/>
          </a:xfrm>
          <a:custGeom>
            <a:avLst/>
            <a:gdLst/>
            <a:ahLst/>
            <a:cxnLst/>
            <a:rect l="l" t="t" r="r" b="b"/>
            <a:pathLst>
              <a:path w="99060" h="180339">
                <a:moveTo>
                  <a:pt x="0" y="180238"/>
                </a:moveTo>
                <a:lnTo>
                  <a:pt x="98767" y="180238"/>
                </a:lnTo>
                <a:lnTo>
                  <a:pt x="98767" y="0"/>
                </a:lnTo>
                <a:lnTo>
                  <a:pt x="0" y="0"/>
                </a:lnTo>
                <a:lnTo>
                  <a:pt x="0" y="180238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91739" y="3546894"/>
            <a:ext cx="99060" cy="338455"/>
          </a:xfrm>
          <a:custGeom>
            <a:avLst/>
            <a:gdLst/>
            <a:ahLst/>
            <a:cxnLst/>
            <a:rect l="l" t="t" r="r" b="b"/>
            <a:pathLst>
              <a:path w="99060" h="338454">
                <a:moveTo>
                  <a:pt x="0" y="338404"/>
                </a:moveTo>
                <a:lnTo>
                  <a:pt x="98780" y="338404"/>
                </a:lnTo>
                <a:lnTo>
                  <a:pt x="98780" y="0"/>
                </a:lnTo>
                <a:lnTo>
                  <a:pt x="0" y="0"/>
                </a:lnTo>
                <a:lnTo>
                  <a:pt x="0" y="338404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287648" y="3387293"/>
            <a:ext cx="99060" cy="498475"/>
          </a:xfrm>
          <a:custGeom>
            <a:avLst/>
            <a:gdLst/>
            <a:ahLst/>
            <a:cxnLst/>
            <a:rect l="l" t="t" r="r" b="b"/>
            <a:pathLst>
              <a:path w="99060" h="498475">
                <a:moveTo>
                  <a:pt x="0" y="497992"/>
                </a:moveTo>
                <a:lnTo>
                  <a:pt x="98780" y="497992"/>
                </a:lnTo>
                <a:lnTo>
                  <a:pt x="98780" y="0"/>
                </a:lnTo>
                <a:lnTo>
                  <a:pt x="0" y="0"/>
                </a:lnTo>
                <a:lnTo>
                  <a:pt x="0" y="497992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195421" y="4603366"/>
            <a:ext cx="2832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2017/18</a:t>
            </a:r>
            <a:endParaRPr sz="5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699524" y="4603366"/>
            <a:ext cx="2832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2016/17</a:t>
            </a:r>
            <a:endParaRPr sz="5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203640" y="4603366"/>
            <a:ext cx="2832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2015/16</a:t>
            </a:r>
            <a:endParaRPr sz="5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707743" y="4603366"/>
            <a:ext cx="2832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2014/15</a:t>
            </a:r>
            <a:endParaRPr sz="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211851" y="4603366"/>
            <a:ext cx="283210" cy="111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2013/14</a:t>
            </a:r>
            <a:endParaRPr sz="55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15959" y="4489081"/>
            <a:ext cx="283210" cy="22606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259"/>
              </a:spcBef>
            </a:pPr>
            <a:r>
              <a:rPr sz="450" spc="-25" dirty="0">
                <a:solidFill>
                  <a:srgbClr val="232C64"/>
                </a:solidFill>
                <a:latin typeface="Arial"/>
                <a:cs typeface="Arial"/>
              </a:rPr>
              <a:t>-­4,414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2012/13</a:t>
            </a:r>
            <a:endParaRPr sz="5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258087" y="4223338"/>
            <a:ext cx="18796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25" dirty="0">
                <a:solidFill>
                  <a:srgbClr val="232C64"/>
                </a:solidFill>
                <a:latin typeface="Arial"/>
                <a:cs typeface="Arial"/>
              </a:rPr>
              <a:t>-­2,447</a:t>
            </a:r>
            <a:endParaRPr sz="45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791804" y="3737559"/>
            <a:ext cx="121285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solidFill>
                  <a:srgbClr val="232C64"/>
                </a:solidFill>
                <a:latin typeface="Arial"/>
                <a:cs typeface="Arial"/>
              </a:rPr>
              <a:t>372</a:t>
            </a:r>
            <a:endParaRPr sz="45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261171" y="3615435"/>
            <a:ext cx="16891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solidFill>
                  <a:srgbClr val="232C64"/>
                </a:solidFill>
                <a:latin typeface="Arial"/>
                <a:cs typeface="Arial"/>
              </a:rPr>
              <a:t>1,262</a:t>
            </a:r>
            <a:endParaRPr sz="45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755582" y="3454958"/>
            <a:ext cx="16891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solidFill>
                  <a:srgbClr val="232C64"/>
                </a:solidFill>
                <a:latin typeface="Arial"/>
                <a:cs typeface="Arial"/>
              </a:rPr>
              <a:t>2,369</a:t>
            </a:r>
            <a:endParaRPr sz="45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254781" y="3296361"/>
            <a:ext cx="16891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spc="-5" dirty="0">
                <a:solidFill>
                  <a:srgbClr val="232C64"/>
                </a:solidFill>
                <a:latin typeface="Arial"/>
                <a:cs typeface="Arial"/>
              </a:rPr>
              <a:t>3,485</a:t>
            </a:r>
            <a:endParaRPr sz="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5346" y="2644332"/>
            <a:ext cx="2565400" cy="38671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...which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is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helping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to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take pressure </a:t>
            </a:r>
            <a:r>
              <a:rPr sz="900" spc="-15" dirty="0">
                <a:solidFill>
                  <a:srgbClr val="232C64"/>
                </a:solidFill>
                <a:latin typeface="Arial"/>
                <a:cs typeface="Arial"/>
              </a:rPr>
              <a:t>off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interest</a:t>
            </a:r>
            <a:r>
              <a:rPr sz="900" spc="-14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2C64"/>
                </a:solidFill>
                <a:latin typeface="Arial"/>
                <a:cs typeface="Arial"/>
              </a:rPr>
              <a:t>rates</a:t>
            </a:r>
            <a:endParaRPr sz="900">
              <a:latin typeface="Arial"/>
              <a:cs typeface="Arial"/>
            </a:endParaRPr>
          </a:p>
          <a:p>
            <a:pPr marL="1217930">
              <a:lnSpc>
                <a:spcPct val="100000"/>
              </a:lnSpc>
              <a:spcBef>
                <a:spcPts val="405"/>
              </a:spcBef>
            </a:pPr>
            <a:r>
              <a:rPr sz="700" spc="-40" dirty="0">
                <a:solidFill>
                  <a:srgbClr val="231F20"/>
                </a:solidFill>
                <a:latin typeface="Arial"/>
                <a:cs typeface="Arial"/>
              </a:rPr>
              <a:t>90-­day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interest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rates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4647" y="4249446"/>
            <a:ext cx="3251835" cy="5219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ts val="630"/>
              </a:lnSpc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  <a:p>
            <a:pPr marL="48260">
              <a:lnSpc>
                <a:spcPts val="630"/>
              </a:lnSpc>
            </a:pP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2004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2005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2006</a:t>
            </a:r>
            <a:r>
              <a:rPr sz="5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2007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2008</a:t>
            </a:r>
            <a:r>
              <a:rPr sz="5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2009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r>
              <a:rPr sz="5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r>
              <a:rPr sz="5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sz="5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r>
              <a:rPr sz="5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r>
              <a:rPr sz="5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4647" y="4083961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4647" y="3918477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4647" y="3752996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4647" y="3587502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4647" y="3422021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4647" y="3256540"/>
            <a:ext cx="6667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4647" y="2996107"/>
            <a:ext cx="88265" cy="21018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40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%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66463" y="3163149"/>
            <a:ext cx="0" cy="1489710"/>
          </a:xfrm>
          <a:custGeom>
            <a:avLst/>
            <a:gdLst/>
            <a:ahLst/>
            <a:cxnLst/>
            <a:rect l="l" t="t" r="r" b="b"/>
            <a:pathLst>
              <a:path h="1489710">
                <a:moveTo>
                  <a:pt x="0" y="1489405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66463" y="4652555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66463" y="448706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66463" y="432158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66463" y="415608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66463" y="399059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66463" y="382509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66463" y="3659618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66463" y="349412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66463" y="332864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66463" y="3163149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43246" y="3295777"/>
            <a:ext cx="1978025" cy="926465"/>
          </a:xfrm>
          <a:custGeom>
            <a:avLst/>
            <a:gdLst/>
            <a:ahLst/>
            <a:cxnLst/>
            <a:rect l="l" t="t" r="r" b="b"/>
            <a:pathLst>
              <a:path w="1978025" h="926464">
                <a:moveTo>
                  <a:pt x="1977593" y="545807"/>
                </a:moveTo>
                <a:lnTo>
                  <a:pt x="1919439" y="545807"/>
                </a:lnTo>
                <a:lnTo>
                  <a:pt x="1861273" y="545807"/>
                </a:lnTo>
                <a:lnTo>
                  <a:pt x="1803095" y="545807"/>
                </a:lnTo>
                <a:lnTo>
                  <a:pt x="1744941" y="562356"/>
                </a:lnTo>
                <a:lnTo>
                  <a:pt x="1686775" y="562356"/>
                </a:lnTo>
                <a:lnTo>
                  <a:pt x="1628609" y="578891"/>
                </a:lnTo>
                <a:lnTo>
                  <a:pt x="1570443" y="611962"/>
                </a:lnTo>
                <a:lnTo>
                  <a:pt x="1512277" y="645045"/>
                </a:lnTo>
                <a:lnTo>
                  <a:pt x="1454111" y="694664"/>
                </a:lnTo>
                <a:lnTo>
                  <a:pt x="1395958" y="744283"/>
                </a:lnTo>
                <a:lnTo>
                  <a:pt x="1337792" y="810437"/>
                </a:lnTo>
                <a:lnTo>
                  <a:pt x="1279613" y="860069"/>
                </a:lnTo>
                <a:lnTo>
                  <a:pt x="1221460" y="909675"/>
                </a:lnTo>
                <a:lnTo>
                  <a:pt x="1163294" y="926223"/>
                </a:lnTo>
                <a:lnTo>
                  <a:pt x="1105128" y="926223"/>
                </a:lnTo>
                <a:lnTo>
                  <a:pt x="1046962" y="909675"/>
                </a:lnTo>
                <a:lnTo>
                  <a:pt x="988796" y="926223"/>
                </a:lnTo>
                <a:lnTo>
                  <a:pt x="930630" y="909675"/>
                </a:lnTo>
                <a:lnTo>
                  <a:pt x="872477" y="926223"/>
                </a:lnTo>
                <a:lnTo>
                  <a:pt x="814298" y="909675"/>
                </a:lnTo>
                <a:lnTo>
                  <a:pt x="756145" y="909675"/>
                </a:lnTo>
                <a:lnTo>
                  <a:pt x="697979" y="893140"/>
                </a:lnTo>
                <a:lnTo>
                  <a:pt x="639813" y="909675"/>
                </a:lnTo>
                <a:lnTo>
                  <a:pt x="581647" y="860069"/>
                </a:lnTo>
                <a:lnTo>
                  <a:pt x="523481" y="826985"/>
                </a:lnTo>
                <a:lnTo>
                  <a:pt x="465315" y="826985"/>
                </a:lnTo>
                <a:lnTo>
                  <a:pt x="407162" y="876592"/>
                </a:lnTo>
                <a:lnTo>
                  <a:pt x="348983" y="909675"/>
                </a:lnTo>
                <a:lnTo>
                  <a:pt x="290830" y="893140"/>
                </a:lnTo>
                <a:lnTo>
                  <a:pt x="232664" y="893140"/>
                </a:lnTo>
                <a:lnTo>
                  <a:pt x="174498" y="876592"/>
                </a:lnTo>
                <a:lnTo>
                  <a:pt x="116331" y="744283"/>
                </a:lnTo>
                <a:lnTo>
                  <a:pt x="58166" y="314261"/>
                </a:lnTo>
                <a:lnTo>
                  <a:pt x="0" y="0"/>
                </a:lnTo>
              </a:path>
            </a:pathLst>
          </a:custGeom>
          <a:ln w="2540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95889" y="3196501"/>
            <a:ext cx="1047115" cy="546100"/>
          </a:xfrm>
          <a:custGeom>
            <a:avLst/>
            <a:gdLst/>
            <a:ahLst/>
            <a:cxnLst/>
            <a:rect l="l" t="t" r="r" b="b"/>
            <a:pathLst>
              <a:path w="1047114" h="546100">
                <a:moveTo>
                  <a:pt x="0" y="545579"/>
                </a:moveTo>
                <a:lnTo>
                  <a:pt x="58140" y="479450"/>
                </a:lnTo>
                <a:lnTo>
                  <a:pt x="116281" y="396786"/>
                </a:lnTo>
                <a:lnTo>
                  <a:pt x="174434" y="347192"/>
                </a:lnTo>
                <a:lnTo>
                  <a:pt x="232575" y="314121"/>
                </a:lnTo>
                <a:lnTo>
                  <a:pt x="290715" y="297586"/>
                </a:lnTo>
                <a:lnTo>
                  <a:pt x="348869" y="297586"/>
                </a:lnTo>
                <a:lnTo>
                  <a:pt x="407009" y="214922"/>
                </a:lnTo>
                <a:lnTo>
                  <a:pt x="465150" y="198386"/>
                </a:lnTo>
                <a:lnTo>
                  <a:pt x="523303" y="214922"/>
                </a:lnTo>
                <a:lnTo>
                  <a:pt x="581444" y="214922"/>
                </a:lnTo>
                <a:lnTo>
                  <a:pt x="639584" y="198386"/>
                </a:lnTo>
                <a:lnTo>
                  <a:pt x="697725" y="165328"/>
                </a:lnTo>
                <a:lnTo>
                  <a:pt x="755878" y="115735"/>
                </a:lnTo>
                <a:lnTo>
                  <a:pt x="814019" y="16522"/>
                </a:lnTo>
                <a:lnTo>
                  <a:pt x="872159" y="0"/>
                </a:lnTo>
                <a:lnTo>
                  <a:pt x="930313" y="0"/>
                </a:lnTo>
                <a:lnTo>
                  <a:pt x="988453" y="0"/>
                </a:lnTo>
                <a:lnTo>
                  <a:pt x="1046594" y="99187"/>
                </a:lnTo>
              </a:path>
            </a:pathLst>
          </a:custGeom>
          <a:ln w="254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47299" y="309308"/>
            <a:ext cx="3222625" cy="3931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94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Over the next four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years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Government will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continue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to focus on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achieving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better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results as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main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way of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restraining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future government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expenditure.</a:t>
            </a:r>
            <a:endParaRPr sz="1100">
              <a:latin typeface="Arial"/>
              <a:cs typeface="Arial"/>
            </a:endParaRPr>
          </a:p>
          <a:p>
            <a:pPr marL="12700" marR="40005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improving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fiscal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outlook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means there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room 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future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operating allowances while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remaining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on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 to reduce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debt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 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2019/20.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Operating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allowances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2015 will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$1.5 billion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year,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growing at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 for Budgets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thereafter.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moderate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will provide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options around investment in public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services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modest tax reductions.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Treasury advises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will not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materially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affect interest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rates.</a:t>
            </a:r>
            <a:endParaRPr sz="1000">
              <a:latin typeface="Arial"/>
              <a:cs typeface="Arial"/>
            </a:endParaRPr>
          </a:p>
          <a:p>
            <a:pPr marL="12700" marR="96520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allowances are well below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adopted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mid-­2000s.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means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lower interest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rate rises,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less  pressure on households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debt,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investment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productive business and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less pressure on the 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exchange rate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exporters.</a:t>
            </a:r>
            <a:endParaRPr sz="1000">
              <a:latin typeface="Arial"/>
              <a:cs typeface="Arial"/>
            </a:endParaRPr>
          </a:p>
          <a:p>
            <a:pPr marL="12700" marR="473709">
              <a:lnSpc>
                <a:spcPct val="100000"/>
              </a:lnSpc>
              <a:spcBef>
                <a:spcPts val="565"/>
              </a:spcBef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Longer-­term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projections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show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net debt dropping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 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GDP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2019/20, in line 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Government's target. 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impact of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resuming full contributions 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  Superannuation Fund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2019/20.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65346" y="250331"/>
            <a:ext cx="2884805" cy="46672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Future Budget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allowances are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set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at </a:t>
            </a:r>
            <a:r>
              <a:rPr sz="900" dirty="0">
                <a:solidFill>
                  <a:srgbClr val="232C64"/>
                </a:solidFill>
                <a:latin typeface="Arial"/>
                <a:cs typeface="Arial"/>
              </a:rPr>
              <a:t>sustainable</a:t>
            </a:r>
            <a:r>
              <a:rPr sz="900" spc="-8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2C64"/>
                </a:solidFill>
                <a:latin typeface="Arial"/>
                <a:cs typeface="Arial"/>
              </a:rPr>
              <a:t>levels...</a:t>
            </a:r>
            <a:endParaRPr sz="900">
              <a:latin typeface="Arial"/>
              <a:cs typeface="Arial"/>
            </a:endParaRPr>
          </a:p>
          <a:p>
            <a:pPr marL="1052195">
              <a:lnSpc>
                <a:spcPts val="825"/>
              </a:lnSpc>
              <a:spcBef>
                <a:spcPts val="405"/>
              </a:spcBef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operating</a:t>
            </a:r>
            <a:r>
              <a:rPr sz="7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allowances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45"/>
              </a:lnSpc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$billion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year</a:t>
            </a:r>
            <a:endParaRPr sz="5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90593" y="1968068"/>
            <a:ext cx="3109595" cy="0"/>
          </a:xfrm>
          <a:custGeom>
            <a:avLst/>
            <a:gdLst/>
            <a:ahLst/>
            <a:cxnLst/>
            <a:rect l="l" t="t" r="r" b="b"/>
            <a:pathLst>
              <a:path w="3109595">
                <a:moveTo>
                  <a:pt x="0" y="0"/>
                </a:moveTo>
                <a:lnTo>
                  <a:pt x="3109442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63034" y="704475"/>
            <a:ext cx="92075" cy="16046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3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1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09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1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09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1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09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15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509"/>
              </a:spcBef>
            </a:pP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550" spc="-95" dirty="0">
                <a:solidFill>
                  <a:srgbClr val="231F20"/>
                </a:solidFill>
                <a:latin typeface="Arial"/>
                <a:cs typeface="Arial"/>
              </a:rPr>
              <a:t>­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550" spc="-90" dirty="0">
                <a:solidFill>
                  <a:srgbClr val="231F20"/>
                </a:solidFill>
                <a:latin typeface="Arial"/>
                <a:cs typeface="Arial"/>
              </a:rPr>
              <a:t>-</a:t>
            </a:r>
            <a:r>
              <a:rPr sz="550" spc="-95" dirty="0">
                <a:solidFill>
                  <a:srgbClr val="231F20"/>
                </a:solidFill>
                <a:latin typeface="Arial"/>
                <a:cs typeface="Arial"/>
              </a:rPr>
              <a:t>­</a:t>
            </a:r>
            <a:r>
              <a:rPr sz="550" spc="2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5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90631" y="776541"/>
            <a:ext cx="0" cy="1489710"/>
          </a:xfrm>
          <a:custGeom>
            <a:avLst/>
            <a:gdLst/>
            <a:ahLst/>
            <a:cxnLst/>
            <a:rect l="l" t="t" r="r" b="b"/>
            <a:pathLst>
              <a:path h="1489710">
                <a:moveTo>
                  <a:pt x="0" y="1489405"/>
                </a:moveTo>
                <a:lnTo>
                  <a:pt x="0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0631" y="2265946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90631" y="211700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0631" y="1819122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90631" y="1670177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90631" y="152124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0631" y="137231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90631" y="1223353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90631" y="1074420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90631" y="925474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90631" y="776541"/>
            <a:ext cx="34925" cy="0"/>
          </a:xfrm>
          <a:custGeom>
            <a:avLst/>
            <a:gdLst/>
            <a:ahLst/>
            <a:cxnLst/>
            <a:rect l="l" t="t" r="r" b="b"/>
            <a:pathLst>
              <a:path w="34925">
                <a:moveTo>
                  <a:pt x="0" y="0"/>
                </a:moveTo>
                <a:lnTo>
                  <a:pt x="34404" y="0"/>
                </a:lnTo>
              </a:path>
            </a:pathLst>
          </a:custGeom>
          <a:ln w="3175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46194" y="1399032"/>
            <a:ext cx="111125" cy="569595"/>
          </a:xfrm>
          <a:custGeom>
            <a:avLst/>
            <a:gdLst/>
            <a:ahLst/>
            <a:cxnLst/>
            <a:rect l="l" t="t" r="r" b="b"/>
            <a:pathLst>
              <a:path w="111125" h="569594">
                <a:moveTo>
                  <a:pt x="0" y="568985"/>
                </a:moveTo>
                <a:lnTo>
                  <a:pt x="110921" y="568985"/>
                </a:lnTo>
                <a:lnTo>
                  <a:pt x="110921" y="0"/>
                </a:lnTo>
                <a:lnTo>
                  <a:pt x="0" y="0"/>
                </a:lnTo>
                <a:lnTo>
                  <a:pt x="0" y="568985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68291" y="1567307"/>
            <a:ext cx="111125" cy="401320"/>
          </a:xfrm>
          <a:custGeom>
            <a:avLst/>
            <a:gdLst/>
            <a:ahLst/>
            <a:cxnLst/>
            <a:rect l="l" t="t" r="r" b="b"/>
            <a:pathLst>
              <a:path w="111125" h="401319">
                <a:moveTo>
                  <a:pt x="0" y="400710"/>
                </a:moveTo>
                <a:lnTo>
                  <a:pt x="110909" y="400710"/>
                </a:lnTo>
                <a:lnTo>
                  <a:pt x="110909" y="0"/>
                </a:lnTo>
                <a:lnTo>
                  <a:pt x="0" y="0"/>
                </a:lnTo>
                <a:lnTo>
                  <a:pt x="0" y="40071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0402" y="1599450"/>
            <a:ext cx="111125" cy="368935"/>
          </a:xfrm>
          <a:custGeom>
            <a:avLst/>
            <a:gdLst/>
            <a:ahLst/>
            <a:cxnLst/>
            <a:rect l="l" t="t" r="r" b="b"/>
            <a:pathLst>
              <a:path w="111125" h="368935">
                <a:moveTo>
                  <a:pt x="0" y="368566"/>
                </a:moveTo>
                <a:lnTo>
                  <a:pt x="110921" y="368566"/>
                </a:lnTo>
                <a:lnTo>
                  <a:pt x="110921" y="0"/>
                </a:lnTo>
                <a:lnTo>
                  <a:pt x="0" y="0"/>
                </a:lnTo>
                <a:lnTo>
                  <a:pt x="0" y="368566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12500" y="1500314"/>
            <a:ext cx="111125" cy="467995"/>
          </a:xfrm>
          <a:custGeom>
            <a:avLst/>
            <a:gdLst/>
            <a:ahLst/>
            <a:cxnLst/>
            <a:rect l="l" t="t" r="r" b="b"/>
            <a:pathLst>
              <a:path w="111125" h="467994">
                <a:moveTo>
                  <a:pt x="0" y="467690"/>
                </a:moveTo>
                <a:lnTo>
                  <a:pt x="110909" y="467690"/>
                </a:lnTo>
                <a:lnTo>
                  <a:pt x="110909" y="0"/>
                </a:lnTo>
                <a:lnTo>
                  <a:pt x="0" y="0"/>
                </a:lnTo>
                <a:lnTo>
                  <a:pt x="0" y="46769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4610" y="929652"/>
            <a:ext cx="111125" cy="1038860"/>
          </a:xfrm>
          <a:custGeom>
            <a:avLst/>
            <a:gdLst/>
            <a:ahLst/>
            <a:cxnLst/>
            <a:rect l="l" t="t" r="r" b="b"/>
            <a:pathLst>
              <a:path w="111125" h="1038860">
                <a:moveTo>
                  <a:pt x="0" y="1038364"/>
                </a:moveTo>
                <a:lnTo>
                  <a:pt x="110909" y="1038364"/>
                </a:lnTo>
                <a:lnTo>
                  <a:pt x="110909" y="0"/>
                </a:lnTo>
                <a:lnTo>
                  <a:pt x="0" y="0"/>
                </a:lnTo>
                <a:lnTo>
                  <a:pt x="0" y="1038364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56720" y="1941188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909" y="0"/>
                </a:lnTo>
              </a:path>
            </a:pathLst>
          </a:custGeom>
          <a:ln w="53632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78818" y="1830374"/>
            <a:ext cx="111125" cy="137795"/>
          </a:xfrm>
          <a:custGeom>
            <a:avLst/>
            <a:gdLst/>
            <a:ahLst/>
            <a:cxnLst/>
            <a:rect l="l" t="t" r="r" b="b"/>
            <a:pathLst>
              <a:path w="111125" h="137794">
                <a:moveTo>
                  <a:pt x="0" y="137642"/>
                </a:moveTo>
                <a:lnTo>
                  <a:pt x="110921" y="137642"/>
                </a:lnTo>
                <a:lnTo>
                  <a:pt x="110921" y="0"/>
                </a:lnTo>
                <a:lnTo>
                  <a:pt x="0" y="0"/>
                </a:lnTo>
                <a:lnTo>
                  <a:pt x="0" y="137642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700928" y="2009781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909" y="0"/>
                </a:lnTo>
              </a:path>
            </a:pathLst>
          </a:custGeom>
          <a:ln w="83273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923026" y="1964899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909" y="0"/>
                </a:lnTo>
              </a:path>
            </a:pathLst>
          </a:custGeom>
          <a:ln w="6210">
            <a:solidFill>
              <a:srgbClr val="232C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45123" y="1834553"/>
            <a:ext cx="111125" cy="133985"/>
          </a:xfrm>
          <a:custGeom>
            <a:avLst/>
            <a:gdLst/>
            <a:ahLst/>
            <a:cxnLst/>
            <a:rect l="l" t="t" r="r" b="b"/>
            <a:pathLst>
              <a:path w="111125" h="133985">
                <a:moveTo>
                  <a:pt x="0" y="133464"/>
                </a:moveTo>
                <a:lnTo>
                  <a:pt x="110909" y="133464"/>
                </a:lnTo>
                <a:lnTo>
                  <a:pt x="110909" y="0"/>
                </a:lnTo>
                <a:lnTo>
                  <a:pt x="0" y="0"/>
                </a:lnTo>
                <a:lnTo>
                  <a:pt x="0" y="133464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67233" y="1791208"/>
            <a:ext cx="111125" cy="177165"/>
          </a:xfrm>
          <a:custGeom>
            <a:avLst/>
            <a:gdLst/>
            <a:ahLst/>
            <a:cxnLst/>
            <a:rect l="l" t="t" r="r" b="b"/>
            <a:pathLst>
              <a:path w="111125" h="177164">
                <a:moveTo>
                  <a:pt x="0" y="176809"/>
                </a:moveTo>
                <a:lnTo>
                  <a:pt x="110909" y="176809"/>
                </a:lnTo>
                <a:lnTo>
                  <a:pt x="110909" y="0"/>
                </a:lnTo>
                <a:lnTo>
                  <a:pt x="0" y="0"/>
                </a:lnTo>
                <a:lnTo>
                  <a:pt x="0" y="17680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89331" y="1744726"/>
            <a:ext cx="111125" cy="223520"/>
          </a:xfrm>
          <a:custGeom>
            <a:avLst/>
            <a:gdLst/>
            <a:ahLst/>
            <a:cxnLst/>
            <a:rect l="l" t="t" r="r" b="b"/>
            <a:pathLst>
              <a:path w="111125" h="223519">
                <a:moveTo>
                  <a:pt x="0" y="223278"/>
                </a:moveTo>
                <a:lnTo>
                  <a:pt x="110921" y="223278"/>
                </a:lnTo>
                <a:lnTo>
                  <a:pt x="110921" y="0"/>
                </a:lnTo>
                <a:lnTo>
                  <a:pt x="0" y="0"/>
                </a:lnTo>
                <a:lnTo>
                  <a:pt x="0" y="223278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811429" y="1740255"/>
            <a:ext cx="111125" cy="227965"/>
          </a:xfrm>
          <a:custGeom>
            <a:avLst/>
            <a:gdLst/>
            <a:ahLst/>
            <a:cxnLst/>
            <a:rect l="l" t="t" r="r" b="b"/>
            <a:pathLst>
              <a:path w="111125" h="227964">
                <a:moveTo>
                  <a:pt x="0" y="227749"/>
                </a:moveTo>
                <a:lnTo>
                  <a:pt x="110909" y="227749"/>
                </a:lnTo>
                <a:lnTo>
                  <a:pt x="110909" y="0"/>
                </a:lnTo>
                <a:lnTo>
                  <a:pt x="0" y="0"/>
                </a:lnTo>
                <a:lnTo>
                  <a:pt x="0" y="22774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33539" y="1735709"/>
            <a:ext cx="111125" cy="232410"/>
          </a:xfrm>
          <a:custGeom>
            <a:avLst/>
            <a:gdLst/>
            <a:ahLst/>
            <a:cxnLst/>
            <a:rect l="l" t="t" r="r" b="b"/>
            <a:pathLst>
              <a:path w="111125" h="232410">
                <a:moveTo>
                  <a:pt x="0" y="232308"/>
                </a:moveTo>
                <a:lnTo>
                  <a:pt x="110909" y="232308"/>
                </a:lnTo>
                <a:lnTo>
                  <a:pt x="110909" y="0"/>
                </a:lnTo>
                <a:lnTo>
                  <a:pt x="0" y="0"/>
                </a:lnTo>
                <a:lnTo>
                  <a:pt x="0" y="232308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105681" y="2269470"/>
            <a:ext cx="3079115" cy="114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2004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2005</a:t>
            </a:r>
            <a:r>
              <a:rPr sz="5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2006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2007</a:t>
            </a:r>
            <a:r>
              <a:rPr sz="5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2008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2009</a:t>
            </a:r>
            <a:r>
              <a:rPr sz="5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r>
              <a:rPr sz="5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r>
              <a:rPr sz="5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2013</a:t>
            </a:r>
            <a:r>
              <a:rPr sz="5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r>
              <a:rPr sz="5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2016</a:t>
            </a:r>
            <a:r>
              <a:rPr sz="5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9" y="292036"/>
            <a:ext cx="2746375" cy="523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2. Building </a:t>
            </a:r>
            <a:r>
              <a:rPr sz="1600" b="1" dirty="0">
                <a:latin typeface="Arial"/>
                <a:cs typeface="Arial"/>
              </a:rPr>
              <a:t>a productive</a:t>
            </a:r>
            <a:r>
              <a:rPr sz="1600" b="1" spc="-9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80"/>
              </a:spcBef>
            </a:pPr>
            <a:r>
              <a:rPr sz="1600" b="1" spc="-5" dirty="0">
                <a:latin typeface="Arial"/>
                <a:cs typeface="Arial"/>
              </a:rPr>
              <a:t>competitive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economy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9" y="921182"/>
            <a:ext cx="3187065" cy="142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24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Looking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ahead,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there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are significant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opportunities for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New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Zealand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as countries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in 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Asia-Pacific region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develop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rapidly and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demand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more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of what we</a:t>
            </a:r>
            <a:r>
              <a:rPr sz="1100" b="1" spc="-2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produce.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Government’s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Business Growth Agenda sets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wide-­ranging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programme of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micro-­economic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reforms to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businesses perform well, particularly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tradable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export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sectors.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295" y="309308"/>
            <a:ext cx="3234690" cy="1124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New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Zealand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can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take its opportunities if we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support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people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businesses to invest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 </a:t>
            </a: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grow,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create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new products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services and sell  more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of them to the</a:t>
            </a:r>
            <a:r>
              <a:rPr sz="1100" b="1" spc="-1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world.</a:t>
            </a:r>
            <a:endParaRPr sz="1100">
              <a:latin typeface="Arial"/>
              <a:cs typeface="Arial"/>
            </a:endParaRPr>
          </a:p>
          <a:p>
            <a:pPr marL="12700" marR="37465">
              <a:lnSpc>
                <a:spcPct val="100000"/>
              </a:lnSpc>
              <a:spcBef>
                <a:spcPts val="96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helps businesses and households by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cutting  costs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limiting upwards pressure on interest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rates: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5295" y="1462113"/>
            <a:ext cx="3201035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3340" indent="-179705">
              <a:lnSpc>
                <a:spcPct val="100000"/>
              </a:lnSpc>
              <a:spcBef>
                <a:spcPts val="1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Moderate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spending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allowances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we're 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track  to surplus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debt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reduction.</a:t>
            </a:r>
            <a:endParaRPr sz="1000">
              <a:latin typeface="Arial"/>
              <a:cs typeface="Arial"/>
            </a:endParaRPr>
          </a:p>
          <a:p>
            <a:pPr marL="192405" marR="21844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Freeing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up housing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supply to make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affordable.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Subject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consultation, ACC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levy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reductions of</a:t>
            </a:r>
            <a:r>
              <a:rPr sz="1000" spc="-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endParaRPr sz="1000">
              <a:latin typeface="Arial"/>
              <a:cs typeface="Arial"/>
            </a:endParaRPr>
          </a:p>
          <a:p>
            <a:pPr marL="192405" marR="106680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$480 million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2015/16, mainly through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the motor  vehicle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levy.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 is in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addition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nearly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$1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billion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annual levies have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fallen by since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2011/12.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4998" y="2962618"/>
            <a:ext cx="3222002" cy="2005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3629" y="2495397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78" y="0"/>
                </a:moveTo>
                <a:lnTo>
                  <a:pt x="212255" y="0"/>
                </a:lnTo>
                <a:lnTo>
                  <a:pt x="0" y="362089"/>
                </a:lnTo>
                <a:lnTo>
                  <a:pt x="212255" y="724179"/>
                </a:lnTo>
                <a:lnTo>
                  <a:pt x="636778" y="724179"/>
                </a:lnTo>
                <a:lnTo>
                  <a:pt x="849045" y="362089"/>
                </a:lnTo>
                <a:lnTo>
                  <a:pt x="636778" y="0"/>
                </a:lnTo>
                <a:close/>
              </a:path>
            </a:pathLst>
          </a:custGeom>
          <a:solidFill>
            <a:srgbClr val="F19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3629" y="4235960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78" y="0"/>
                </a:moveTo>
                <a:lnTo>
                  <a:pt x="212255" y="0"/>
                </a:lnTo>
                <a:lnTo>
                  <a:pt x="0" y="362089"/>
                </a:lnTo>
                <a:lnTo>
                  <a:pt x="212255" y="724179"/>
                </a:lnTo>
                <a:lnTo>
                  <a:pt x="636778" y="724179"/>
                </a:lnTo>
                <a:lnTo>
                  <a:pt x="849045" y="362089"/>
                </a:lnTo>
                <a:lnTo>
                  <a:pt x="636778" y="0"/>
                </a:lnTo>
                <a:close/>
              </a:path>
            </a:pathLst>
          </a:custGeom>
          <a:solidFill>
            <a:srgbClr val="C139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1050" y="3806888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93" y="0"/>
                </a:moveTo>
                <a:lnTo>
                  <a:pt x="212267" y="0"/>
                </a:lnTo>
                <a:lnTo>
                  <a:pt x="0" y="362084"/>
                </a:lnTo>
                <a:lnTo>
                  <a:pt x="212267" y="724174"/>
                </a:lnTo>
                <a:lnTo>
                  <a:pt x="636793" y="724174"/>
                </a:lnTo>
                <a:lnTo>
                  <a:pt x="849061" y="362084"/>
                </a:lnTo>
                <a:lnTo>
                  <a:pt x="636793" y="0"/>
                </a:lnTo>
                <a:close/>
              </a:path>
            </a:pathLst>
          </a:custGeom>
          <a:solidFill>
            <a:srgbClr val="0067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66492" y="3806888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90" y="0"/>
                </a:moveTo>
                <a:lnTo>
                  <a:pt x="212267" y="0"/>
                </a:lnTo>
                <a:lnTo>
                  <a:pt x="0" y="362084"/>
                </a:lnTo>
                <a:lnTo>
                  <a:pt x="212267" y="724174"/>
                </a:lnTo>
                <a:lnTo>
                  <a:pt x="636790" y="724174"/>
                </a:lnTo>
                <a:lnTo>
                  <a:pt x="849058" y="362084"/>
                </a:lnTo>
                <a:lnTo>
                  <a:pt x="636790" y="0"/>
                </a:lnTo>
                <a:close/>
              </a:path>
            </a:pathLst>
          </a:custGeom>
          <a:solidFill>
            <a:srgbClr val="129C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6492" y="2918549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90" y="0"/>
                </a:moveTo>
                <a:lnTo>
                  <a:pt x="212267" y="0"/>
                </a:lnTo>
                <a:lnTo>
                  <a:pt x="0" y="362089"/>
                </a:lnTo>
                <a:lnTo>
                  <a:pt x="212267" y="724179"/>
                </a:lnTo>
                <a:lnTo>
                  <a:pt x="636790" y="724179"/>
                </a:lnTo>
                <a:lnTo>
                  <a:pt x="849058" y="362089"/>
                </a:lnTo>
                <a:lnTo>
                  <a:pt x="636790" y="0"/>
                </a:lnTo>
                <a:close/>
              </a:path>
            </a:pathLst>
          </a:custGeom>
          <a:solidFill>
            <a:srgbClr val="77BF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1050" y="2918549"/>
            <a:ext cx="849630" cy="724535"/>
          </a:xfrm>
          <a:custGeom>
            <a:avLst/>
            <a:gdLst/>
            <a:ahLst/>
            <a:cxnLst/>
            <a:rect l="l" t="t" r="r" b="b"/>
            <a:pathLst>
              <a:path w="849630" h="724535">
                <a:moveTo>
                  <a:pt x="636793" y="0"/>
                </a:moveTo>
                <a:lnTo>
                  <a:pt x="212267" y="0"/>
                </a:lnTo>
                <a:lnTo>
                  <a:pt x="0" y="362089"/>
                </a:lnTo>
                <a:lnTo>
                  <a:pt x="212267" y="724179"/>
                </a:lnTo>
                <a:lnTo>
                  <a:pt x="636793" y="724179"/>
                </a:lnTo>
                <a:lnTo>
                  <a:pt x="849061" y="362089"/>
                </a:lnTo>
                <a:lnTo>
                  <a:pt x="636793" y="0"/>
                </a:lnTo>
                <a:close/>
              </a:path>
            </a:pathLst>
          </a:custGeom>
          <a:solidFill>
            <a:srgbClr val="657E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5208" y="2773921"/>
            <a:ext cx="66611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sz="7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Markets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8554" y="3197021"/>
            <a:ext cx="46545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Innovation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36164" y="4043131"/>
            <a:ext cx="7137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Skilled </a:t>
            </a:r>
            <a:r>
              <a:rPr sz="75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75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Safe  </a:t>
            </a:r>
            <a:r>
              <a:rPr sz="750" spc="-10" dirty="0">
                <a:solidFill>
                  <a:srgbClr val="FFFFFF"/>
                </a:solidFill>
                <a:latin typeface="Arial"/>
                <a:cs typeface="Arial"/>
              </a:rPr>
              <a:t>Workplaces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84642" y="4522239"/>
            <a:ext cx="687070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sz="7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Markets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5320" y="4043131"/>
            <a:ext cx="480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660">
              <a:lnSpc>
                <a:spcPct val="100000"/>
              </a:lnSpc>
              <a:spcBef>
                <a:spcPts val="100"/>
              </a:spcBef>
            </a:pPr>
            <a:r>
              <a:rPr sz="750" spc="-5" dirty="0">
                <a:solidFill>
                  <a:srgbClr val="FFFFFF"/>
                </a:solidFill>
                <a:latin typeface="Arial"/>
                <a:cs typeface="Arial"/>
              </a:rPr>
              <a:t>Natural  Resources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2361" y="3197021"/>
            <a:ext cx="58737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5295" y="309308"/>
            <a:ext cx="32238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Government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share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offer programme is now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complete,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with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$4.7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billion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raised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for new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capital  spending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through the Future Investment</a:t>
            </a:r>
            <a:r>
              <a:rPr sz="1100" b="1" spc="-6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Fund.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5295" y="2916885"/>
            <a:ext cx="31388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2014 allocates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further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 billion of 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capital  from the Future Investment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295" y="3221710"/>
            <a:ext cx="2788285" cy="850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5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$200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sector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projects.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$198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KiwiRail.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$172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school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property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expansion.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$40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invest in irrigation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infrastructure.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5295" y="4119200"/>
            <a:ext cx="31597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Almost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$3 billion 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three Budgets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been allocated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the Future Investment Fund. The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remaining</a:t>
            </a:r>
            <a:endParaRPr sz="1000">
              <a:latin typeface="Arial"/>
              <a:cs typeface="Arial"/>
            </a:endParaRPr>
          </a:p>
          <a:p>
            <a:pPr marL="12700" marR="37211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$1.7 billion will be allocated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2015 and 2016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Budgets.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12473" y="1818538"/>
            <a:ext cx="118110" cy="100330"/>
          </a:xfrm>
          <a:custGeom>
            <a:avLst/>
            <a:gdLst/>
            <a:ahLst/>
            <a:cxnLst/>
            <a:rect l="l" t="t" r="r" b="b"/>
            <a:pathLst>
              <a:path w="118110" h="100330">
                <a:moveTo>
                  <a:pt x="117640" y="0"/>
                </a:moveTo>
                <a:lnTo>
                  <a:pt x="0" y="0"/>
                </a:lnTo>
                <a:lnTo>
                  <a:pt x="58826" y="99771"/>
                </a:lnTo>
                <a:lnTo>
                  <a:pt x="117640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71160" y="1517358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5">
                <a:moveTo>
                  <a:pt x="0" y="0"/>
                </a:moveTo>
                <a:lnTo>
                  <a:pt x="0" y="317957"/>
                </a:lnTo>
              </a:path>
            </a:pathLst>
          </a:custGeom>
          <a:ln w="381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44552" y="1806562"/>
            <a:ext cx="118110" cy="100330"/>
          </a:xfrm>
          <a:custGeom>
            <a:avLst/>
            <a:gdLst/>
            <a:ahLst/>
            <a:cxnLst/>
            <a:rect l="l" t="t" r="r" b="b"/>
            <a:pathLst>
              <a:path w="118110" h="100330">
                <a:moveTo>
                  <a:pt x="117640" y="0"/>
                </a:moveTo>
                <a:lnTo>
                  <a:pt x="0" y="0"/>
                </a:lnTo>
                <a:lnTo>
                  <a:pt x="58826" y="99771"/>
                </a:lnTo>
                <a:lnTo>
                  <a:pt x="117640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03378" y="1517358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5">
                <a:moveTo>
                  <a:pt x="0" y="0"/>
                </a:moveTo>
                <a:lnTo>
                  <a:pt x="0" y="317957"/>
                </a:lnTo>
              </a:path>
            </a:pathLst>
          </a:custGeom>
          <a:ln w="381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49801" y="953122"/>
            <a:ext cx="2642870" cy="288290"/>
          </a:xfrm>
          <a:custGeom>
            <a:avLst/>
            <a:gdLst/>
            <a:ahLst/>
            <a:cxnLst/>
            <a:rect l="l" t="t" r="r" b="b"/>
            <a:pathLst>
              <a:path w="2642870" h="288290">
                <a:moveTo>
                  <a:pt x="2624696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270001"/>
                </a:lnTo>
                <a:lnTo>
                  <a:pt x="281" y="280405"/>
                </a:lnTo>
                <a:lnTo>
                  <a:pt x="2249" y="285748"/>
                </a:lnTo>
                <a:lnTo>
                  <a:pt x="7592" y="287716"/>
                </a:lnTo>
                <a:lnTo>
                  <a:pt x="17995" y="287997"/>
                </a:lnTo>
                <a:lnTo>
                  <a:pt x="2624696" y="287997"/>
                </a:lnTo>
                <a:lnTo>
                  <a:pt x="2635100" y="287716"/>
                </a:lnTo>
                <a:lnTo>
                  <a:pt x="2640442" y="285748"/>
                </a:lnTo>
                <a:lnTo>
                  <a:pt x="2642411" y="280405"/>
                </a:lnTo>
                <a:lnTo>
                  <a:pt x="2642692" y="270001"/>
                </a:lnTo>
                <a:lnTo>
                  <a:pt x="2642692" y="17995"/>
                </a:lnTo>
                <a:lnTo>
                  <a:pt x="2642411" y="7592"/>
                </a:lnTo>
                <a:lnTo>
                  <a:pt x="2640442" y="2249"/>
                </a:lnTo>
                <a:lnTo>
                  <a:pt x="2635100" y="281"/>
                </a:lnTo>
                <a:lnTo>
                  <a:pt x="2624696" y="0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782832" y="1011732"/>
            <a:ext cx="15760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Proceeds from the share</a:t>
            </a:r>
            <a:r>
              <a:rPr sz="9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sales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49801" y="1461630"/>
            <a:ext cx="2642870" cy="279400"/>
          </a:xfrm>
          <a:custGeom>
            <a:avLst/>
            <a:gdLst/>
            <a:ahLst/>
            <a:cxnLst/>
            <a:rect l="l" t="t" r="r" b="b"/>
            <a:pathLst>
              <a:path w="2642870" h="279400">
                <a:moveTo>
                  <a:pt x="2624696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260997"/>
                </a:lnTo>
                <a:lnTo>
                  <a:pt x="281" y="271408"/>
                </a:lnTo>
                <a:lnTo>
                  <a:pt x="2249" y="276755"/>
                </a:lnTo>
                <a:lnTo>
                  <a:pt x="7592" y="278724"/>
                </a:lnTo>
                <a:lnTo>
                  <a:pt x="17995" y="279006"/>
                </a:lnTo>
                <a:lnTo>
                  <a:pt x="2624696" y="279006"/>
                </a:lnTo>
                <a:lnTo>
                  <a:pt x="2635100" y="278724"/>
                </a:lnTo>
                <a:lnTo>
                  <a:pt x="2640442" y="276755"/>
                </a:lnTo>
                <a:lnTo>
                  <a:pt x="2642411" y="271408"/>
                </a:lnTo>
                <a:lnTo>
                  <a:pt x="2642692" y="260997"/>
                </a:lnTo>
                <a:lnTo>
                  <a:pt x="2642692" y="17995"/>
                </a:lnTo>
                <a:lnTo>
                  <a:pt x="2642411" y="7592"/>
                </a:lnTo>
                <a:lnTo>
                  <a:pt x="2640442" y="2249"/>
                </a:lnTo>
                <a:lnTo>
                  <a:pt x="2635100" y="281"/>
                </a:lnTo>
                <a:lnTo>
                  <a:pt x="2624696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51183" y="1515732"/>
            <a:ext cx="1240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Future Investment</a:t>
            </a:r>
            <a:r>
              <a:rPr sz="9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Fund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10137" y="1968131"/>
            <a:ext cx="720090" cy="356870"/>
          </a:xfrm>
          <a:custGeom>
            <a:avLst/>
            <a:gdLst/>
            <a:ahLst/>
            <a:cxnLst/>
            <a:rect l="l" t="t" r="r" b="b"/>
            <a:pathLst>
              <a:path w="720089" h="356869">
                <a:moveTo>
                  <a:pt x="701992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356717"/>
                </a:lnTo>
                <a:lnTo>
                  <a:pt x="720001" y="356717"/>
                </a:lnTo>
                <a:lnTo>
                  <a:pt x="720001" y="17995"/>
                </a:lnTo>
                <a:lnTo>
                  <a:pt x="719719" y="7592"/>
                </a:lnTo>
                <a:lnTo>
                  <a:pt x="717750" y="2249"/>
                </a:lnTo>
                <a:lnTo>
                  <a:pt x="712403" y="281"/>
                </a:lnTo>
                <a:lnTo>
                  <a:pt x="701992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898847" y="2061095"/>
            <a:ext cx="5340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Education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78008" y="1968131"/>
            <a:ext cx="720090" cy="356870"/>
          </a:xfrm>
          <a:custGeom>
            <a:avLst/>
            <a:gdLst/>
            <a:ahLst/>
            <a:cxnLst/>
            <a:rect l="l" t="t" r="r" b="b"/>
            <a:pathLst>
              <a:path w="720089" h="356869">
                <a:moveTo>
                  <a:pt x="701992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356717"/>
                </a:lnTo>
                <a:lnTo>
                  <a:pt x="720001" y="356717"/>
                </a:lnTo>
                <a:lnTo>
                  <a:pt x="720001" y="17995"/>
                </a:lnTo>
                <a:lnTo>
                  <a:pt x="719719" y="7592"/>
                </a:lnTo>
                <a:lnTo>
                  <a:pt x="717750" y="2249"/>
                </a:lnTo>
                <a:lnTo>
                  <a:pt x="712403" y="281"/>
                </a:lnTo>
                <a:lnTo>
                  <a:pt x="701992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55706" y="2061095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42267" y="1968131"/>
            <a:ext cx="720090" cy="356870"/>
          </a:xfrm>
          <a:custGeom>
            <a:avLst/>
            <a:gdLst/>
            <a:ahLst/>
            <a:cxnLst/>
            <a:rect l="l" t="t" r="r" b="b"/>
            <a:pathLst>
              <a:path w="720089" h="356869">
                <a:moveTo>
                  <a:pt x="701992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356717"/>
                </a:lnTo>
                <a:lnTo>
                  <a:pt x="720001" y="356717"/>
                </a:lnTo>
                <a:lnTo>
                  <a:pt x="720001" y="17995"/>
                </a:lnTo>
                <a:lnTo>
                  <a:pt x="719719" y="7592"/>
                </a:lnTo>
                <a:lnTo>
                  <a:pt x="717750" y="2249"/>
                </a:lnTo>
                <a:lnTo>
                  <a:pt x="712403" y="281"/>
                </a:lnTo>
                <a:lnTo>
                  <a:pt x="701992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648490" y="2061095"/>
            <a:ext cx="699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75374" y="1968131"/>
            <a:ext cx="720090" cy="356870"/>
          </a:xfrm>
          <a:custGeom>
            <a:avLst/>
            <a:gdLst/>
            <a:ahLst/>
            <a:cxnLst/>
            <a:rect l="l" t="t" r="r" b="b"/>
            <a:pathLst>
              <a:path w="720090" h="356869">
                <a:moveTo>
                  <a:pt x="701992" y="0"/>
                </a:moveTo>
                <a:lnTo>
                  <a:pt x="17995" y="0"/>
                </a:lnTo>
                <a:lnTo>
                  <a:pt x="7592" y="281"/>
                </a:lnTo>
                <a:lnTo>
                  <a:pt x="2249" y="2249"/>
                </a:lnTo>
                <a:lnTo>
                  <a:pt x="281" y="7592"/>
                </a:lnTo>
                <a:lnTo>
                  <a:pt x="0" y="17995"/>
                </a:lnTo>
                <a:lnTo>
                  <a:pt x="0" y="356717"/>
                </a:lnTo>
                <a:lnTo>
                  <a:pt x="720001" y="356717"/>
                </a:lnTo>
                <a:lnTo>
                  <a:pt x="720001" y="17995"/>
                </a:lnTo>
                <a:lnTo>
                  <a:pt x="719719" y="7592"/>
                </a:lnTo>
                <a:lnTo>
                  <a:pt x="717750" y="2249"/>
                </a:lnTo>
                <a:lnTo>
                  <a:pt x="712403" y="281"/>
                </a:lnTo>
                <a:lnTo>
                  <a:pt x="701992" y="0"/>
                </a:lnTo>
                <a:close/>
              </a:path>
            </a:pathLst>
          </a:custGeom>
          <a:solidFill>
            <a:srgbClr val="00B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35559" y="2061095"/>
            <a:ext cx="5911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Canterbury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87153" y="1226477"/>
            <a:ext cx="110853" cy="199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85969" y="1217853"/>
            <a:ext cx="110853" cy="206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80382" y="1817141"/>
            <a:ext cx="118110" cy="100330"/>
          </a:xfrm>
          <a:custGeom>
            <a:avLst/>
            <a:gdLst/>
            <a:ahLst/>
            <a:cxnLst/>
            <a:rect l="l" t="t" r="r" b="b"/>
            <a:pathLst>
              <a:path w="118110" h="100330">
                <a:moveTo>
                  <a:pt x="117640" y="0"/>
                </a:moveTo>
                <a:lnTo>
                  <a:pt x="0" y="0"/>
                </a:lnTo>
                <a:lnTo>
                  <a:pt x="58826" y="99771"/>
                </a:lnTo>
                <a:lnTo>
                  <a:pt x="117640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39082" y="1517358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5">
                <a:moveTo>
                  <a:pt x="0" y="0"/>
                </a:moveTo>
                <a:lnTo>
                  <a:pt x="0" y="317957"/>
                </a:lnTo>
              </a:path>
            </a:pathLst>
          </a:custGeom>
          <a:ln w="381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76631" y="1809038"/>
            <a:ext cx="118110" cy="100330"/>
          </a:xfrm>
          <a:custGeom>
            <a:avLst/>
            <a:gdLst/>
            <a:ahLst/>
            <a:cxnLst/>
            <a:rect l="l" t="t" r="r" b="b"/>
            <a:pathLst>
              <a:path w="118109" h="100330">
                <a:moveTo>
                  <a:pt x="117640" y="0"/>
                </a:moveTo>
                <a:lnTo>
                  <a:pt x="0" y="0"/>
                </a:lnTo>
                <a:lnTo>
                  <a:pt x="58826" y="99771"/>
                </a:lnTo>
                <a:lnTo>
                  <a:pt x="117640" y="0"/>
                </a:lnTo>
                <a:close/>
              </a:path>
            </a:pathLst>
          </a:custGeom>
          <a:solidFill>
            <a:srgbClr val="EF41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35317" y="1536408"/>
            <a:ext cx="0" cy="292100"/>
          </a:xfrm>
          <a:custGeom>
            <a:avLst/>
            <a:gdLst/>
            <a:ahLst/>
            <a:cxnLst/>
            <a:rect l="l" t="t" r="r" b="b"/>
            <a:pathLst>
              <a:path h="292100">
                <a:moveTo>
                  <a:pt x="0" y="0"/>
                </a:moveTo>
                <a:lnTo>
                  <a:pt x="0" y="291553"/>
                </a:lnTo>
              </a:path>
            </a:pathLst>
          </a:custGeom>
          <a:ln w="38100">
            <a:solidFill>
              <a:srgbClr val="EF41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10137" y="2324849"/>
            <a:ext cx="719988" cy="432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75374" y="2324849"/>
            <a:ext cx="719988" cy="4329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78008" y="2324849"/>
            <a:ext cx="719985" cy="4329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42267" y="2324849"/>
            <a:ext cx="720001" cy="432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9299" y="312763"/>
            <a:ext cx="33096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initiatives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policies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boost economic</a:t>
            </a:r>
            <a:r>
              <a:rPr sz="1000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performance: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9299" y="519138"/>
            <a:ext cx="2980690" cy="191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spcBef>
                <a:spcPts val="1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$375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</a:t>
            </a:r>
            <a:r>
              <a:rPr sz="10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Transport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Agency to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kick-­start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$815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Auckland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Transport projects,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further reducing Auckland  congestion.</a:t>
            </a:r>
            <a:endParaRPr sz="1000">
              <a:latin typeface="Arial"/>
              <a:cs typeface="Arial"/>
            </a:endParaRPr>
          </a:p>
          <a:p>
            <a:pPr marL="192405" marR="571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$69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Zealand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Trade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Enterprise.</a:t>
            </a:r>
            <a:endParaRPr sz="1000">
              <a:latin typeface="Arial"/>
              <a:cs typeface="Arial"/>
            </a:endParaRPr>
          </a:p>
          <a:p>
            <a:pPr marL="192405" marR="104139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$57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 for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contestable  science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$58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increased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tax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deductions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for R&amp;D</a:t>
            </a:r>
            <a:r>
              <a:rPr sz="10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endParaRPr sz="1000">
              <a:latin typeface="Arial"/>
              <a:cs typeface="Arial"/>
            </a:endParaRPr>
          </a:p>
          <a:p>
            <a:pPr marL="192405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start-up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firms.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6,000 extra places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apprenticeship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reboot.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9299" y="2483447"/>
            <a:ext cx="29127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Budget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also includes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package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improve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competitiveness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tertiary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education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sector: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9299" y="2842222"/>
            <a:ext cx="3255010" cy="214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33655" indent="-179705">
              <a:lnSpc>
                <a:spcPct val="100000"/>
              </a:lnSpc>
              <a:spcBef>
                <a:spcPts val="1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$83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of additional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science,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agriculture and  health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science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funding.</a:t>
            </a:r>
            <a:endParaRPr sz="1000">
              <a:latin typeface="Arial"/>
              <a:cs typeface="Arial"/>
            </a:endParaRPr>
          </a:p>
          <a:p>
            <a:pPr marL="192405" marR="50609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$53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establish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three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extra Centres of  Research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Excellence from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2016.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We’re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improving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affordable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housing:</a:t>
            </a:r>
            <a:endParaRPr sz="1000">
              <a:latin typeface="Arial"/>
              <a:cs typeface="Arial"/>
            </a:endParaRPr>
          </a:p>
          <a:p>
            <a:pPr marL="192405" marR="14795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Temporarily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removing tariffs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duties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building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materials, reducing construction costs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$3,500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standard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home.</a:t>
            </a:r>
            <a:endParaRPr sz="100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$30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boost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 from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2015/16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community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sector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provide  homes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high-­need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families.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Freeing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up housing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supply.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9" y="287451"/>
            <a:ext cx="32334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0" dirty="0">
                <a:latin typeface="Arial"/>
                <a:cs typeface="Arial"/>
              </a:rPr>
              <a:t>3. </a:t>
            </a:r>
            <a:r>
              <a:rPr sz="1600" b="1" spc="-35" dirty="0">
                <a:latin typeface="Arial"/>
                <a:cs typeface="Arial"/>
              </a:rPr>
              <a:t>Delivering </a:t>
            </a:r>
            <a:r>
              <a:rPr sz="1600" b="1" spc="-30" dirty="0">
                <a:latin typeface="Arial"/>
                <a:cs typeface="Arial"/>
              </a:rPr>
              <a:t>better public</a:t>
            </a:r>
            <a:r>
              <a:rPr sz="1600" b="1" spc="-220" dirty="0">
                <a:latin typeface="Arial"/>
                <a:cs typeface="Arial"/>
              </a:rPr>
              <a:t> </a:t>
            </a:r>
            <a:r>
              <a:rPr sz="1600" b="1" spc="-35" dirty="0"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9" y="662584"/>
            <a:ext cx="3229610" cy="436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28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Budget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provides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significant extra support 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for families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and young children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who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most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need  our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care and</a:t>
            </a:r>
            <a:r>
              <a:rPr sz="1100" b="1" spc="-15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protection.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$500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package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support</a:t>
            </a:r>
            <a:r>
              <a:rPr sz="10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families: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$172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extend paid parental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leave:</a:t>
            </a:r>
            <a:endParaRPr sz="1000">
              <a:latin typeface="Arial"/>
              <a:cs typeface="Arial"/>
            </a:endParaRPr>
          </a:p>
          <a:p>
            <a:pPr marL="372110" marR="215900" lvl="1" indent="-179705">
              <a:lnSpc>
                <a:spcPts val="1180"/>
              </a:lnSpc>
              <a:spcBef>
                <a:spcPts val="315"/>
              </a:spcBef>
              <a:buClr>
                <a:srgbClr val="F68F74"/>
              </a:buClr>
              <a:buChar char="▪"/>
              <a:tabLst>
                <a:tab pos="37274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Additional four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weeks,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starting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two-­week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extension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1 April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2015, and another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two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weeks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1 April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2016.</a:t>
            </a:r>
            <a:endParaRPr sz="1000">
              <a:latin typeface="Arial"/>
              <a:cs typeface="Arial"/>
            </a:endParaRPr>
          </a:p>
          <a:p>
            <a:pPr marL="372110" marR="5080" lvl="1" indent="-179705">
              <a:lnSpc>
                <a:spcPts val="1180"/>
              </a:lnSpc>
              <a:spcBef>
                <a:spcPts val="270"/>
              </a:spcBef>
              <a:buClr>
                <a:srgbClr val="F68F74"/>
              </a:buClr>
              <a:buChar char="▪"/>
              <a:tabLst>
                <a:tab pos="37274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Extend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eligibility of paid parental leave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 caregivers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parents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example,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“Home  for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Life”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caregivers)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extend parental leave  payments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 in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less-­regular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jobs or who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recently changed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jobs.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ts val="1190"/>
              </a:lnSpc>
              <a:spcBef>
                <a:spcPts val="34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$42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parental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tax credit</a:t>
            </a:r>
            <a:r>
              <a:rPr sz="10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endParaRPr sz="1000">
              <a:latin typeface="Arial"/>
              <a:cs typeface="Arial"/>
            </a:endParaRPr>
          </a:p>
          <a:p>
            <a:pPr marL="192405" marR="13335">
              <a:lnSpc>
                <a:spcPts val="1180"/>
              </a:lnSpc>
              <a:spcBef>
                <a:spcPts val="40"/>
              </a:spcBef>
            </a:pP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$150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week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$220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week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payment  period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eight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 10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weeks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1000" spc="-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April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2015.</a:t>
            </a:r>
            <a:endParaRPr sz="1000">
              <a:latin typeface="Arial"/>
              <a:cs typeface="Arial"/>
            </a:endParaRPr>
          </a:p>
          <a:p>
            <a:pPr marL="192405" marR="38735" indent="-179705">
              <a:lnSpc>
                <a:spcPts val="1180"/>
              </a:lnSpc>
              <a:spcBef>
                <a:spcPts val="34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$90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provide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free GP visits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prescriptions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children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aged under 13,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starting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1 July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2015.</a:t>
            </a:r>
            <a:endParaRPr sz="1000">
              <a:latin typeface="Arial"/>
              <a:cs typeface="Arial"/>
            </a:endParaRPr>
          </a:p>
          <a:p>
            <a:pPr marL="192405" marR="170180" indent="-179705">
              <a:lnSpc>
                <a:spcPts val="1180"/>
              </a:lnSpc>
              <a:spcBef>
                <a:spcPts val="34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$156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early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childhood centres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remain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affordable and increase participation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towards the  Government's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98 per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cent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target.</a:t>
            </a:r>
            <a:endParaRPr sz="1000">
              <a:latin typeface="Arial"/>
              <a:cs typeface="Arial"/>
            </a:endParaRPr>
          </a:p>
          <a:p>
            <a:pPr marL="192405" marR="156210" indent="-179705">
              <a:lnSpc>
                <a:spcPct val="98400"/>
              </a:lnSpc>
              <a:spcBef>
                <a:spcPts val="300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$33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2014/15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vulnerable children,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including eight new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Children’s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Teams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identify  and work with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at-­risk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children, screening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people  who work 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children,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additional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resources to  support children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5295" y="304724"/>
            <a:ext cx="3170555" cy="215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Educational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achievement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is</a:t>
            </a:r>
            <a:r>
              <a:rPr sz="1100" b="1" spc="-2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improving.</a:t>
            </a:r>
            <a:endParaRPr sz="1100">
              <a:latin typeface="Arial"/>
              <a:cs typeface="Arial"/>
            </a:endParaRPr>
          </a:p>
          <a:p>
            <a:pPr marL="12700" marR="21590">
              <a:lnSpc>
                <a:spcPct val="100000"/>
              </a:lnSpc>
              <a:spcBef>
                <a:spcPts val="969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New education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$858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2013/14 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next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 (taking total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early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childhood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school spending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$10.1 billion in 2014/15)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lift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achievement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students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strengthen the teaching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profession,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including:</a:t>
            </a:r>
            <a:endParaRPr sz="1000">
              <a:latin typeface="Arial"/>
              <a:cs typeface="Arial"/>
            </a:endParaRPr>
          </a:p>
          <a:p>
            <a:pPr marL="192405" marR="508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$359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invest in educational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success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by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strengthening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leadership and quality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teaching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across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schools.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further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$85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for schools’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operational</a:t>
            </a:r>
            <a:r>
              <a:rPr sz="1000" spc="-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grants.</a:t>
            </a:r>
            <a:endParaRPr sz="1000">
              <a:latin typeface="Arial"/>
              <a:cs typeface="Arial"/>
            </a:endParaRPr>
          </a:p>
          <a:p>
            <a:pPr marL="192405" marR="149860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$111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million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operating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funding to support school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property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development.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77995" y="2754007"/>
            <a:ext cx="3222002" cy="2214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5295" y="309308"/>
            <a:ext cx="319024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We’re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making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good progress in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reducing</a:t>
            </a:r>
            <a:r>
              <a:rPr sz="1100" b="1" spc="-7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crime.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5295" y="654405"/>
            <a:ext cx="32296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Targeted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prevention and addressing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drivers of  reoffending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means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crime rate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has fallen by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20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per 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cent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past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four years. This means fewer victims,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less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distress, and less government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spending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run,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average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prisoner at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$97,000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year.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309308"/>
            <a:ext cx="3237865" cy="173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369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Government has found that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much</a:t>
            </a:r>
            <a:r>
              <a:rPr sz="1100" b="1" spc="-100" dirty="0">
                <a:solidFill>
                  <a:srgbClr val="232C64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more  can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be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achieved,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particularly for 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most  vulnerable and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the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most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dependent, by 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spending </a:t>
            </a:r>
            <a:r>
              <a:rPr sz="1100" b="1" dirty="0">
                <a:solidFill>
                  <a:srgbClr val="232C64"/>
                </a:solidFill>
                <a:latin typeface="Arial"/>
                <a:cs typeface="Arial"/>
              </a:rPr>
              <a:t>taxpayers' </a:t>
            </a:r>
            <a:r>
              <a:rPr sz="1100" b="1" spc="-5" dirty="0">
                <a:solidFill>
                  <a:srgbClr val="232C64"/>
                </a:solidFill>
                <a:latin typeface="Arial"/>
                <a:cs typeface="Arial"/>
              </a:rPr>
              <a:t>money more carefully  and</a:t>
            </a:r>
            <a:r>
              <a:rPr sz="1100" b="1" spc="-10" dirty="0">
                <a:solidFill>
                  <a:srgbClr val="232C64"/>
                </a:solidFill>
                <a:latin typeface="Arial"/>
                <a:cs typeface="Arial"/>
              </a:rPr>
              <a:t> deliberately.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3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committed 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identifying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those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people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need and delivering essential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are  willing and able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spend more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now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improve 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long-­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term social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economic outcomes.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good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 communities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good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Government’s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books.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2140953"/>
            <a:ext cx="3075305" cy="1514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Government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making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progress 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10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challenging Better Public Services results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committed 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itself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achieve over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next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two to four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years.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Reducing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long-­term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welfare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dependence.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Supporting vulnerable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children.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Boosting skills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employment.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Reducing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crime.</a:t>
            </a:r>
            <a:endParaRPr sz="1000">
              <a:latin typeface="Arial"/>
              <a:cs typeface="Arial"/>
            </a:endParaRPr>
          </a:p>
          <a:p>
            <a:pPr marL="192405" indent="-179705">
              <a:lnSpc>
                <a:spcPct val="100000"/>
              </a:lnSpc>
              <a:spcBef>
                <a:spcPts val="425"/>
              </a:spcBef>
              <a:buClr>
                <a:srgbClr val="EF4135"/>
              </a:buClr>
              <a:buChar char="▪"/>
              <a:tabLst>
                <a:tab pos="19304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Improving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interaction with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government.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5569" y="1730235"/>
            <a:ext cx="68135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15" dirty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crime</a:t>
            </a:r>
            <a:r>
              <a:rPr sz="7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5496" y="3362583"/>
            <a:ext cx="6540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6743" y="2890815"/>
            <a:ext cx="14351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40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6743" y="2419061"/>
            <a:ext cx="14351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80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57675" y="1803141"/>
            <a:ext cx="710565" cy="25463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335"/>
              </a:spcBef>
            </a:pP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Per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10,000</a:t>
            </a:r>
            <a:r>
              <a:rPr sz="5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endParaRPr sz="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1,200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92270" y="2015109"/>
            <a:ext cx="35560" cy="1418590"/>
          </a:xfrm>
          <a:custGeom>
            <a:avLst/>
            <a:gdLst/>
            <a:ahLst/>
            <a:cxnLst/>
            <a:rect l="l" t="t" r="r" b="b"/>
            <a:pathLst>
              <a:path w="35560" h="1418589">
                <a:moveTo>
                  <a:pt x="3175" y="1414957"/>
                </a:moveTo>
                <a:lnTo>
                  <a:pt x="1587" y="1414957"/>
                </a:lnTo>
                <a:lnTo>
                  <a:pt x="1587" y="1418132"/>
                </a:lnTo>
                <a:lnTo>
                  <a:pt x="35420" y="1418132"/>
                </a:lnTo>
                <a:lnTo>
                  <a:pt x="35420" y="1416545"/>
                </a:lnTo>
                <a:lnTo>
                  <a:pt x="3175" y="1416545"/>
                </a:lnTo>
                <a:lnTo>
                  <a:pt x="3175" y="1414957"/>
                </a:lnTo>
                <a:close/>
              </a:path>
              <a:path w="35560" h="1418589">
                <a:moveTo>
                  <a:pt x="1587" y="1587"/>
                </a:moveTo>
                <a:lnTo>
                  <a:pt x="0" y="1587"/>
                </a:lnTo>
                <a:lnTo>
                  <a:pt x="0" y="1416545"/>
                </a:lnTo>
                <a:lnTo>
                  <a:pt x="1587" y="1416545"/>
                </a:lnTo>
                <a:lnTo>
                  <a:pt x="1587" y="1414957"/>
                </a:lnTo>
                <a:lnTo>
                  <a:pt x="3175" y="1414957"/>
                </a:lnTo>
                <a:lnTo>
                  <a:pt x="3175" y="946467"/>
                </a:lnTo>
                <a:lnTo>
                  <a:pt x="1587" y="946467"/>
                </a:lnTo>
                <a:lnTo>
                  <a:pt x="1587" y="943292"/>
                </a:lnTo>
                <a:lnTo>
                  <a:pt x="3175" y="943292"/>
                </a:lnTo>
                <a:lnTo>
                  <a:pt x="3175" y="474827"/>
                </a:lnTo>
                <a:lnTo>
                  <a:pt x="1587" y="474827"/>
                </a:lnTo>
                <a:lnTo>
                  <a:pt x="1587" y="471652"/>
                </a:lnTo>
                <a:lnTo>
                  <a:pt x="3175" y="471652"/>
                </a:lnTo>
                <a:lnTo>
                  <a:pt x="3175" y="3175"/>
                </a:lnTo>
                <a:lnTo>
                  <a:pt x="1587" y="3175"/>
                </a:lnTo>
                <a:lnTo>
                  <a:pt x="1587" y="1587"/>
                </a:lnTo>
                <a:close/>
              </a:path>
              <a:path w="35560" h="1418589">
                <a:moveTo>
                  <a:pt x="35420" y="1414957"/>
                </a:moveTo>
                <a:lnTo>
                  <a:pt x="3175" y="1414957"/>
                </a:lnTo>
                <a:lnTo>
                  <a:pt x="3175" y="1416545"/>
                </a:lnTo>
                <a:lnTo>
                  <a:pt x="35420" y="1416545"/>
                </a:lnTo>
                <a:lnTo>
                  <a:pt x="35420" y="1414957"/>
                </a:lnTo>
                <a:close/>
              </a:path>
              <a:path w="35560" h="1418589">
                <a:moveTo>
                  <a:pt x="3175" y="943292"/>
                </a:moveTo>
                <a:lnTo>
                  <a:pt x="1587" y="943292"/>
                </a:lnTo>
                <a:lnTo>
                  <a:pt x="1587" y="946467"/>
                </a:lnTo>
                <a:lnTo>
                  <a:pt x="3175" y="946467"/>
                </a:lnTo>
                <a:lnTo>
                  <a:pt x="3175" y="943292"/>
                </a:lnTo>
                <a:close/>
              </a:path>
              <a:path w="35560" h="1418589">
                <a:moveTo>
                  <a:pt x="35420" y="943292"/>
                </a:moveTo>
                <a:lnTo>
                  <a:pt x="3175" y="943292"/>
                </a:lnTo>
                <a:lnTo>
                  <a:pt x="3175" y="946467"/>
                </a:lnTo>
                <a:lnTo>
                  <a:pt x="35420" y="946467"/>
                </a:lnTo>
                <a:lnTo>
                  <a:pt x="35420" y="943292"/>
                </a:lnTo>
                <a:close/>
              </a:path>
              <a:path w="35560" h="1418589">
                <a:moveTo>
                  <a:pt x="3175" y="471652"/>
                </a:moveTo>
                <a:lnTo>
                  <a:pt x="1587" y="471652"/>
                </a:lnTo>
                <a:lnTo>
                  <a:pt x="1587" y="474827"/>
                </a:lnTo>
                <a:lnTo>
                  <a:pt x="3175" y="474827"/>
                </a:lnTo>
                <a:lnTo>
                  <a:pt x="3175" y="471652"/>
                </a:lnTo>
                <a:close/>
              </a:path>
              <a:path w="35560" h="1418589">
                <a:moveTo>
                  <a:pt x="35420" y="471652"/>
                </a:moveTo>
                <a:lnTo>
                  <a:pt x="3175" y="471652"/>
                </a:lnTo>
                <a:lnTo>
                  <a:pt x="3175" y="474827"/>
                </a:lnTo>
                <a:lnTo>
                  <a:pt x="35420" y="474827"/>
                </a:lnTo>
                <a:lnTo>
                  <a:pt x="35420" y="471652"/>
                </a:lnTo>
                <a:close/>
              </a:path>
              <a:path w="35560" h="1418589">
                <a:moveTo>
                  <a:pt x="35420" y="0"/>
                </a:moveTo>
                <a:lnTo>
                  <a:pt x="1587" y="0"/>
                </a:lnTo>
                <a:lnTo>
                  <a:pt x="1587" y="3175"/>
                </a:lnTo>
                <a:lnTo>
                  <a:pt x="3175" y="3175"/>
                </a:lnTo>
                <a:lnTo>
                  <a:pt x="3175" y="1587"/>
                </a:lnTo>
                <a:lnTo>
                  <a:pt x="35420" y="1587"/>
                </a:lnTo>
                <a:lnTo>
                  <a:pt x="35420" y="0"/>
                </a:lnTo>
                <a:close/>
              </a:path>
              <a:path w="35560" h="1418589">
                <a:moveTo>
                  <a:pt x="35420" y="1587"/>
                </a:moveTo>
                <a:lnTo>
                  <a:pt x="3175" y="1587"/>
                </a:lnTo>
                <a:lnTo>
                  <a:pt x="3175" y="3175"/>
                </a:lnTo>
                <a:lnTo>
                  <a:pt x="35420" y="3175"/>
                </a:lnTo>
                <a:lnTo>
                  <a:pt x="35420" y="1587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29899" y="2140305"/>
            <a:ext cx="1504315" cy="310515"/>
          </a:xfrm>
          <a:custGeom>
            <a:avLst/>
            <a:gdLst/>
            <a:ahLst/>
            <a:cxnLst/>
            <a:rect l="l" t="t" r="r" b="b"/>
            <a:pathLst>
              <a:path w="1504314" h="310514">
                <a:moveTo>
                  <a:pt x="1390633" y="296172"/>
                </a:moveTo>
                <a:lnTo>
                  <a:pt x="1495628" y="309930"/>
                </a:lnTo>
                <a:lnTo>
                  <a:pt x="1502003" y="305028"/>
                </a:lnTo>
                <a:lnTo>
                  <a:pt x="1503088" y="296773"/>
                </a:lnTo>
                <a:lnTo>
                  <a:pt x="1397838" y="296773"/>
                </a:lnTo>
                <a:lnTo>
                  <a:pt x="1390633" y="296172"/>
                </a:lnTo>
                <a:close/>
              </a:path>
              <a:path w="1504314" h="310514">
                <a:moveTo>
                  <a:pt x="1386222" y="270316"/>
                </a:moveTo>
                <a:lnTo>
                  <a:pt x="1380223" y="274929"/>
                </a:lnTo>
                <a:lnTo>
                  <a:pt x="1378394" y="288836"/>
                </a:lnTo>
                <a:lnTo>
                  <a:pt x="1383296" y="295211"/>
                </a:lnTo>
                <a:lnTo>
                  <a:pt x="1390633" y="296172"/>
                </a:lnTo>
                <a:lnTo>
                  <a:pt x="1397838" y="296773"/>
                </a:lnTo>
                <a:lnTo>
                  <a:pt x="1403972" y="291579"/>
                </a:lnTo>
                <a:lnTo>
                  <a:pt x="1405140" y="277596"/>
                </a:lnTo>
                <a:lnTo>
                  <a:pt x="1400245" y="271815"/>
                </a:lnTo>
                <a:lnTo>
                  <a:pt x="1393326" y="270908"/>
                </a:lnTo>
                <a:lnTo>
                  <a:pt x="1386222" y="270316"/>
                </a:lnTo>
                <a:close/>
              </a:path>
              <a:path w="1504314" h="310514">
                <a:moveTo>
                  <a:pt x="1400245" y="271815"/>
                </a:moveTo>
                <a:lnTo>
                  <a:pt x="1405140" y="277596"/>
                </a:lnTo>
                <a:lnTo>
                  <a:pt x="1403972" y="291579"/>
                </a:lnTo>
                <a:lnTo>
                  <a:pt x="1397838" y="296773"/>
                </a:lnTo>
                <a:lnTo>
                  <a:pt x="1503088" y="296773"/>
                </a:lnTo>
                <a:lnTo>
                  <a:pt x="1503832" y="291109"/>
                </a:lnTo>
                <a:lnTo>
                  <a:pt x="1498930" y="284746"/>
                </a:lnTo>
                <a:lnTo>
                  <a:pt x="1400245" y="271815"/>
                </a:lnTo>
                <a:close/>
              </a:path>
              <a:path w="1504314" h="310514">
                <a:moveTo>
                  <a:pt x="1301529" y="263255"/>
                </a:moveTo>
                <a:lnTo>
                  <a:pt x="1306715" y="269392"/>
                </a:lnTo>
                <a:lnTo>
                  <a:pt x="1305560" y="283375"/>
                </a:lnTo>
                <a:lnTo>
                  <a:pt x="1299415" y="288567"/>
                </a:lnTo>
                <a:lnTo>
                  <a:pt x="1390633" y="296172"/>
                </a:lnTo>
                <a:lnTo>
                  <a:pt x="1383296" y="295211"/>
                </a:lnTo>
                <a:lnTo>
                  <a:pt x="1378394" y="288836"/>
                </a:lnTo>
                <a:lnTo>
                  <a:pt x="1380223" y="274929"/>
                </a:lnTo>
                <a:lnTo>
                  <a:pt x="1386222" y="270316"/>
                </a:lnTo>
                <a:lnTo>
                  <a:pt x="1301529" y="263255"/>
                </a:lnTo>
                <a:close/>
              </a:path>
              <a:path w="1504314" h="310514">
                <a:moveTo>
                  <a:pt x="1197042" y="254545"/>
                </a:moveTo>
                <a:lnTo>
                  <a:pt x="1204823" y="256400"/>
                </a:lnTo>
                <a:lnTo>
                  <a:pt x="1209037" y="263255"/>
                </a:lnTo>
                <a:lnTo>
                  <a:pt x="1205788" y="276885"/>
                </a:lnTo>
                <a:lnTo>
                  <a:pt x="1200245" y="280299"/>
                </a:lnTo>
                <a:lnTo>
                  <a:pt x="1299415" y="288567"/>
                </a:lnTo>
                <a:lnTo>
                  <a:pt x="1285430" y="287400"/>
                </a:lnTo>
                <a:lnTo>
                  <a:pt x="1280236" y="281254"/>
                </a:lnTo>
                <a:lnTo>
                  <a:pt x="1281404" y="267284"/>
                </a:lnTo>
                <a:lnTo>
                  <a:pt x="1287549" y="262091"/>
                </a:lnTo>
                <a:lnTo>
                  <a:pt x="1197042" y="254545"/>
                </a:lnTo>
                <a:close/>
              </a:path>
              <a:path w="1504314" h="310514">
                <a:moveTo>
                  <a:pt x="1287549" y="262091"/>
                </a:moveTo>
                <a:lnTo>
                  <a:pt x="1281404" y="267284"/>
                </a:lnTo>
                <a:lnTo>
                  <a:pt x="1280236" y="281254"/>
                </a:lnTo>
                <a:lnTo>
                  <a:pt x="1285430" y="287400"/>
                </a:lnTo>
                <a:lnTo>
                  <a:pt x="1299415" y="288567"/>
                </a:lnTo>
                <a:lnTo>
                  <a:pt x="1305560" y="283375"/>
                </a:lnTo>
                <a:lnTo>
                  <a:pt x="1306715" y="269392"/>
                </a:lnTo>
                <a:lnTo>
                  <a:pt x="1301529" y="263255"/>
                </a:lnTo>
                <a:lnTo>
                  <a:pt x="1287549" y="262091"/>
                </a:lnTo>
                <a:close/>
              </a:path>
              <a:path w="1504314" h="310514">
                <a:moveTo>
                  <a:pt x="1193056" y="279700"/>
                </a:moveTo>
                <a:lnTo>
                  <a:pt x="1198943" y="281101"/>
                </a:lnTo>
                <a:lnTo>
                  <a:pt x="1200245" y="280299"/>
                </a:lnTo>
                <a:lnTo>
                  <a:pt x="1193056" y="279700"/>
                </a:lnTo>
                <a:close/>
              </a:path>
              <a:path w="1504314" h="310514">
                <a:moveTo>
                  <a:pt x="1189126" y="253885"/>
                </a:moveTo>
                <a:lnTo>
                  <a:pt x="1182979" y="259080"/>
                </a:lnTo>
                <a:lnTo>
                  <a:pt x="1181823" y="273062"/>
                </a:lnTo>
                <a:lnTo>
                  <a:pt x="1186027" y="278026"/>
                </a:lnTo>
                <a:lnTo>
                  <a:pt x="1193056" y="279700"/>
                </a:lnTo>
                <a:lnTo>
                  <a:pt x="1200245" y="280299"/>
                </a:lnTo>
                <a:lnTo>
                  <a:pt x="1205788" y="276885"/>
                </a:lnTo>
                <a:lnTo>
                  <a:pt x="1209039" y="263245"/>
                </a:lnTo>
                <a:lnTo>
                  <a:pt x="1204823" y="256400"/>
                </a:lnTo>
                <a:lnTo>
                  <a:pt x="1197042" y="254545"/>
                </a:lnTo>
                <a:lnTo>
                  <a:pt x="1189126" y="253885"/>
                </a:lnTo>
                <a:close/>
              </a:path>
              <a:path w="1504314" h="310514">
                <a:moveTo>
                  <a:pt x="1186027" y="278026"/>
                </a:moveTo>
                <a:lnTo>
                  <a:pt x="1187018" y="279196"/>
                </a:lnTo>
                <a:lnTo>
                  <a:pt x="1193056" y="279700"/>
                </a:lnTo>
                <a:lnTo>
                  <a:pt x="1186027" y="278026"/>
                </a:lnTo>
                <a:close/>
              </a:path>
              <a:path w="1504314" h="310514">
                <a:moveTo>
                  <a:pt x="1093389" y="255972"/>
                </a:moveTo>
                <a:lnTo>
                  <a:pt x="1186027" y="278026"/>
                </a:lnTo>
                <a:lnTo>
                  <a:pt x="1181823" y="273062"/>
                </a:lnTo>
                <a:lnTo>
                  <a:pt x="1182979" y="259080"/>
                </a:lnTo>
                <a:lnTo>
                  <a:pt x="1184707" y="257619"/>
                </a:lnTo>
                <a:lnTo>
                  <a:pt x="1100670" y="257619"/>
                </a:lnTo>
                <a:lnTo>
                  <a:pt x="1093389" y="255972"/>
                </a:lnTo>
                <a:close/>
              </a:path>
              <a:path w="1504314" h="310514">
                <a:moveTo>
                  <a:pt x="1393326" y="270908"/>
                </a:moveTo>
                <a:lnTo>
                  <a:pt x="1400245" y="271815"/>
                </a:lnTo>
                <a:lnTo>
                  <a:pt x="1399946" y="271462"/>
                </a:lnTo>
                <a:lnTo>
                  <a:pt x="1393326" y="270908"/>
                </a:lnTo>
                <a:close/>
              </a:path>
              <a:path w="1504314" h="310514">
                <a:moveTo>
                  <a:pt x="1386598" y="270027"/>
                </a:moveTo>
                <a:lnTo>
                  <a:pt x="1386222" y="270316"/>
                </a:lnTo>
                <a:lnTo>
                  <a:pt x="1393326" y="270908"/>
                </a:lnTo>
                <a:lnTo>
                  <a:pt x="1386598" y="270027"/>
                </a:lnTo>
                <a:close/>
              </a:path>
              <a:path w="1504314" h="310514">
                <a:moveTo>
                  <a:pt x="1287551" y="262089"/>
                </a:moveTo>
                <a:lnTo>
                  <a:pt x="1295716" y="262770"/>
                </a:lnTo>
                <a:lnTo>
                  <a:pt x="1287551" y="262089"/>
                </a:lnTo>
                <a:close/>
              </a:path>
              <a:path w="1504314" h="310514">
                <a:moveTo>
                  <a:pt x="1092658" y="229758"/>
                </a:moveTo>
                <a:lnTo>
                  <a:pt x="1085900" y="233921"/>
                </a:lnTo>
                <a:lnTo>
                  <a:pt x="1082649" y="247561"/>
                </a:lnTo>
                <a:lnTo>
                  <a:pt x="1086865" y="254419"/>
                </a:lnTo>
                <a:lnTo>
                  <a:pt x="1093389" y="255972"/>
                </a:lnTo>
                <a:lnTo>
                  <a:pt x="1100670" y="257619"/>
                </a:lnTo>
                <a:lnTo>
                  <a:pt x="1107465" y="253326"/>
                </a:lnTo>
                <a:lnTo>
                  <a:pt x="1110564" y="239649"/>
                </a:lnTo>
                <a:lnTo>
                  <a:pt x="1106334" y="232941"/>
                </a:lnTo>
                <a:lnTo>
                  <a:pt x="1098888" y="231167"/>
                </a:lnTo>
                <a:lnTo>
                  <a:pt x="1092658" y="229758"/>
                </a:lnTo>
                <a:close/>
              </a:path>
              <a:path w="1504314" h="310514">
                <a:moveTo>
                  <a:pt x="1106334" y="232941"/>
                </a:moveTo>
                <a:lnTo>
                  <a:pt x="1110564" y="239649"/>
                </a:lnTo>
                <a:lnTo>
                  <a:pt x="1107465" y="253326"/>
                </a:lnTo>
                <a:lnTo>
                  <a:pt x="1100670" y="257619"/>
                </a:lnTo>
                <a:lnTo>
                  <a:pt x="1184707" y="257619"/>
                </a:lnTo>
                <a:lnTo>
                  <a:pt x="1189126" y="253885"/>
                </a:lnTo>
                <a:lnTo>
                  <a:pt x="1194271" y="253885"/>
                </a:lnTo>
                <a:lnTo>
                  <a:pt x="1106334" y="232941"/>
                </a:lnTo>
                <a:close/>
              </a:path>
              <a:path w="1504314" h="310514">
                <a:moveTo>
                  <a:pt x="1001240" y="209079"/>
                </a:moveTo>
                <a:lnTo>
                  <a:pt x="1008100" y="210794"/>
                </a:lnTo>
                <a:lnTo>
                  <a:pt x="1012228" y="217690"/>
                </a:lnTo>
                <a:lnTo>
                  <a:pt x="1008824" y="231305"/>
                </a:lnTo>
                <a:lnTo>
                  <a:pt x="1002113" y="235322"/>
                </a:lnTo>
                <a:lnTo>
                  <a:pt x="1093389" y="255972"/>
                </a:lnTo>
                <a:lnTo>
                  <a:pt x="1086865" y="254419"/>
                </a:lnTo>
                <a:lnTo>
                  <a:pt x="1082649" y="247561"/>
                </a:lnTo>
                <a:lnTo>
                  <a:pt x="1085900" y="233921"/>
                </a:lnTo>
                <a:lnTo>
                  <a:pt x="1092658" y="229758"/>
                </a:lnTo>
                <a:lnTo>
                  <a:pt x="1001240" y="209079"/>
                </a:lnTo>
                <a:close/>
              </a:path>
              <a:path w="1504314" h="310514">
                <a:moveTo>
                  <a:pt x="1194271" y="253885"/>
                </a:moveTo>
                <a:lnTo>
                  <a:pt x="1189126" y="253885"/>
                </a:lnTo>
                <a:lnTo>
                  <a:pt x="1197042" y="254545"/>
                </a:lnTo>
                <a:lnTo>
                  <a:pt x="1194271" y="253885"/>
                </a:lnTo>
                <a:close/>
              </a:path>
              <a:path w="1504314" h="310514">
                <a:moveTo>
                  <a:pt x="995538" y="233834"/>
                </a:moveTo>
                <a:lnTo>
                  <a:pt x="1001928" y="235432"/>
                </a:lnTo>
                <a:lnTo>
                  <a:pt x="1002113" y="235322"/>
                </a:lnTo>
                <a:lnTo>
                  <a:pt x="995538" y="233834"/>
                </a:lnTo>
                <a:close/>
              </a:path>
              <a:path w="1504314" h="310514">
                <a:moveTo>
                  <a:pt x="994168" y="207479"/>
                </a:moveTo>
                <a:lnTo>
                  <a:pt x="987374" y="211772"/>
                </a:lnTo>
                <a:lnTo>
                  <a:pt x="984275" y="225450"/>
                </a:lnTo>
                <a:lnTo>
                  <a:pt x="988443" y="232060"/>
                </a:lnTo>
                <a:lnTo>
                  <a:pt x="995538" y="233834"/>
                </a:lnTo>
                <a:lnTo>
                  <a:pt x="1002113" y="235322"/>
                </a:lnTo>
                <a:lnTo>
                  <a:pt x="1008824" y="231305"/>
                </a:lnTo>
                <a:lnTo>
                  <a:pt x="1012228" y="217690"/>
                </a:lnTo>
                <a:lnTo>
                  <a:pt x="1008100" y="210794"/>
                </a:lnTo>
                <a:lnTo>
                  <a:pt x="1001240" y="209079"/>
                </a:lnTo>
                <a:lnTo>
                  <a:pt x="994168" y="207479"/>
                </a:lnTo>
                <a:close/>
              </a:path>
              <a:path w="1504314" h="310514">
                <a:moveTo>
                  <a:pt x="988443" y="232060"/>
                </a:moveTo>
                <a:lnTo>
                  <a:pt x="988568" y="232257"/>
                </a:lnTo>
                <a:lnTo>
                  <a:pt x="995538" y="233834"/>
                </a:lnTo>
                <a:lnTo>
                  <a:pt x="988443" y="232060"/>
                </a:lnTo>
                <a:close/>
              </a:path>
              <a:path w="1504314" h="310514">
                <a:moveTo>
                  <a:pt x="1098888" y="231167"/>
                </a:moveTo>
                <a:lnTo>
                  <a:pt x="1106334" y="232941"/>
                </a:lnTo>
                <a:lnTo>
                  <a:pt x="1098888" y="231167"/>
                </a:lnTo>
                <a:close/>
              </a:path>
              <a:path w="1504314" h="310514">
                <a:moveTo>
                  <a:pt x="902776" y="184457"/>
                </a:moveTo>
                <a:lnTo>
                  <a:pt x="909789" y="186296"/>
                </a:lnTo>
                <a:lnTo>
                  <a:pt x="913853" y="193230"/>
                </a:lnTo>
                <a:lnTo>
                  <a:pt x="910297" y="206806"/>
                </a:lnTo>
                <a:lnTo>
                  <a:pt x="903459" y="210807"/>
                </a:lnTo>
                <a:lnTo>
                  <a:pt x="988443" y="232060"/>
                </a:lnTo>
                <a:lnTo>
                  <a:pt x="984275" y="225450"/>
                </a:lnTo>
                <a:lnTo>
                  <a:pt x="987374" y="211772"/>
                </a:lnTo>
                <a:lnTo>
                  <a:pt x="994168" y="207479"/>
                </a:lnTo>
                <a:lnTo>
                  <a:pt x="994843" y="207479"/>
                </a:lnTo>
                <a:lnTo>
                  <a:pt x="902776" y="184457"/>
                </a:lnTo>
                <a:close/>
              </a:path>
              <a:path w="1504314" h="310514">
                <a:moveTo>
                  <a:pt x="1092746" y="229704"/>
                </a:moveTo>
                <a:lnTo>
                  <a:pt x="1098888" y="231167"/>
                </a:lnTo>
                <a:lnTo>
                  <a:pt x="1092746" y="229704"/>
                </a:lnTo>
                <a:close/>
              </a:path>
              <a:path w="1504314" h="310514">
                <a:moveTo>
                  <a:pt x="895696" y="208865"/>
                </a:moveTo>
                <a:lnTo>
                  <a:pt x="903351" y="210870"/>
                </a:lnTo>
                <a:lnTo>
                  <a:pt x="895696" y="208865"/>
                </a:lnTo>
                <a:close/>
              </a:path>
              <a:path w="1504314" h="310514">
                <a:moveTo>
                  <a:pt x="896061" y="182778"/>
                </a:moveTo>
                <a:lnTo>
                  <a:pt x="889165" y="186918"/>
                </a:lnTo>
                <a:lnTo>
                  <a:pt x="885761" y="200520"/>
                </a:lnTo>
                <a:lnTo>
                  <a:pt x="889852" y="207334"/>
                </a:lnTo>
                <a:lnTo>
                  <a:pt x="896605" y="209092"/>
                </a:lnTo>
                <a:lnTo>
                  <a:pt x="903459" y="210807"/>
                </a:lnTo>
                <a:lnTo>
                  <a:pt x="910297" y="206806"/>
                </a:lnTo>
                <a:lnTo>
                  <a:pt x="913853" y="193230"/>
                </a:lnTo>
                <a:lnTo>
                  <a:pt x="909789" y="186296"/>
                </a:lnTo>
                <a:lnTo>
                  <a:pt x="902776" y="184457"/>
                </a:lnTo>
                <a:lnTo>
                  <a:pt x="896061" y="182778"/>
                </a:lnTo>
                <a:close/>
              </a:path>
              <a:path w="1504314" h="310514">
                <a:moveTo>
                  <a:pt x="994843" y="207479"/>
                </a:moveTo>
                <a:lnTo>
                  <a:pt x="994168" y="207479"/>
                </a:lnTo>
                <a:lnTo>
                  <a:pt x="1001240" y="209079"/>
                </a:lnTo>
                <a:lnTo>
                  <a:pt x="994843" y="207479"/>
                </a:lnTo>
                <a:close/>
              </a:path>
              <a:path w="1504314" h="310514">
                <a:moveTo>
                  <a:pt x="889852" y="207334"/>
                </a:moveTo>
                <a:lnTo>
                  <a:pt x="895696" y="208865"/>
                </a:lnTo>
                <a:lnTo>
                  <a:pt x="889852" y="207334"/>
                </a:lnTo>
                <a:close/>
              </a:path>
              <a:path w="1504314" h="310514">
                <a:moveTo>
                  <a:pt x="799108" y="183563"/>
                </a:moveTo>
                <a:lnTo>
                  <a:pt x="889852" y="207334"/>
                </a:lnTo>
                <a:lnTo>
                  <a:pt x="885761" y="200520"/>
                </a:lnTo>
                <a:lnTo>
                  <a:pt x="889165" y="186918"/>
                </a:lnTo>
                <a:lnTo>
                  <a:pt x="893480" y="184327"/>
                </a:lnTo>
                <a:lnTo>
                  <a:pt x="807135" y="184327"/>
                </a:lnTo>
                <a:lnTo>
                  <a:pt x="799108" y="183563"/>
                </a:lnTo>
                <a:close/>
              </a:path>
              <a:path w="1504314" h="310514">
                <a:moveTo>
                  <a:pt x="896366" y="182778"/>
                </a:moveTo>
                <a:lnTo>
                  <a:pt x="896061" y="182778"/>
                </a:lnTo>
                <a:lnTo>
                  <a:pt x="902776" y="184457"/>
                </a:lnTo>
                <a:lnTo>
                  <a:pt x="896366" y="182778"/>
                </a:lnTo>
                <a:close/>
              </a:path>
              <a:path w="1504314" h="310514">
                <a:moveTo>
                  <a:pt x="796377" y="157792"/>
                </a:moveTo>
                <a:lnTo>
                  <a:pt x="790854" y="161023"/>
                </a:lnTo>
                <a:lnTo>
                  <a:pt x="787298" y="174586"/>
                </a:lnTo>
                <a:lnTo>
                  <a:pt x="791362" y="181533"/>
                </a:lnTo>
                <a:lnTo>
                  <a:pt x="799108" y="183563"/>
                </a:lnTo>
                <a:lnTo>
                  <a:pt x="807135" y="184327"/>
                </a:lnTo>
                <a:lnTo>
                  <a:pt x="813346" y="179209"/>
                </a:lnTo>
                <a:lnTo>
                  <a:pt x="814666" y="165239"/>
                </a:lnTo>
                <a:lnTo>
                  <a:pt x="810596" y="160311"/>
                </a:lnTo>
                <a:lnTo>
                  <a:pt x="803608" y="158480"/>
                </a:lnTo>
                <a:lnTo>
                  <a:pt x="796377" y="157792"/>
                </a:lnTo>
                <a:close/>
              </a:path>
              <a:path w="1504314" h="310514">
                <a:moveTo>
                  <a:pt x="810596" y="160311"/>
                </a:moveTo>
                <a:lnTo>
                  <a:pt x="814666" y="165239"/>
                </a:lnTo>
                <a:lnTo>
                  <a:pt x="813346" y="179209"/>
                </a:lnTo>
                <a:lnTo>
                  <a:pt x="807135" y="184327"/>
                </a:lnTo>
                <a:lnTo>
                  <a:pt x="893480" y="184327"/>
                </a:lnTo>
                <a:lnTo>
                  <a:pt x="896061" y="182778"/>
                </a:lnTo>
                <a:lnTo>
                  <a:pt x="896366" y="182778"/>
                </a:lnTo>
                <a:lnTo>
                  <a:pt x="810596" y="160311"/>
                </a:lnTo>
                <a:close/>
              </a:path>
              <a:path w="1504314" h="310514">
                <a:moveTo>
                  <a:pt x="704237" y="149009"/>
                </a:moveTo>
                <a:lnTo>
                  <a:pt x="711403" y="149860"/>
                </a:lnTo>
                <a:lnTo>
                  <a:pt x="716381" y="156184"/>
                </a:lnTo>
                <a:lnTo>
                  <a:pt x="714717" y="170116"/>
                </a:lnTo>
                <a:lnTo>
                  <a:pt x="708587" y="174939"/>
                </a:lnTo>
                <a:lnTo>
                  <a:pt x="799108" y="183563"/>
                </a:lnTo>
                <a:lnTo>
                  <a:pt x="791362" y="181533"/>
                </a:lnTo>
                <a:lnTo>
                  <a:pt x="787504" y="174939"/>
                </a:lnTo>
                <a:lnTo>
                  <a:pt x="787378" y="174281"/>
                </a:lnTo>
                <a:lnTo>
                  <a:pt x="790854" y="161023"/>
                </a:lnTo>
                <a:lnTo>
                  <a:pt x="796377" y="157792"/>
                </a:lnTo>
                <a:lnTo>
                  <a:pt x="704237" y="149009"/>
                </a:lnTo>
                <a:close/>
              </a:path>
              <a:path w="1504314" h="310514">
                <a:moveTo>
                  <a:pt x="701675" y="174281"/>
                </a:moveTo>
                <a:lnTo>
                  <a:pt x="708406" y="175082"/>
                </a:lnTo>
                <a:lnTo>
                  <a:pt x="708587" y="174939"/>
                </a:lnTo>
                <a:lnTo>
                  <a:pt x="701675" y="174281"/>
                </a:lnTo>
                <a:close/>
              </a:path>
              <a:path w="1504314" h="310514">
                <a:moveTo>
                  <a:pt x="697166" y="148336"/>
                </a:moveTo>
                <a:lnTo>
                  <a:pt x="690956" y="153454"/>
                </a:lnTo>
                <a:lnTo>
                  <a:pt x="689622" y="167424"/>
                </a:lnTo>
                <a:lnTo>
                  <a:pt x="694602" y="173439"/>
                </a:lnTo>
                <a:lnTo>
                  <a:pt x="701675" y="174281"/>
                </a:lnTo>
                <a:lnTo>
                  <a:pt x="708587" y="174939"/>
                </a:lnTo>
                <a:lnTo>
                  <a:pt x="714717" y="170116"/>
                </a:lnTo>
                <a:lnTo>
                  <a:pt x="716381" y="156184"/>
                </a:lnTo>
                <a:lnTo>
                  <a:pt x="711403" y="149860"/>
                </a:lnTo>
                <a:lnTo>
                  <a:pt x="704237" y="149009"/>
                </a:lnTo>
                <a:lnTo>
                  <a:pt x="697166" y="148336"/>
                </a:lnTo>
                <a:close/>
              </a:path>
              <a:path w="1504314" h="310514">
                <a:moveTo>
                  <a:pt x="694602" y="173439"/>
                </a:moveTo>
                <a:lnTo>
                  <a:pt x="694753" y="173621"/>
                </a:lnTo>
                <a:lnTo>
                  <a:pt x="701675" y="174281"/>
                </a:lnTo>
                <a:lnTo>
                  <a:pt x="694602" y="173439"/>
                </a:lnTo>
                <a:close/>
              </a:path>
              <a:path w="1504314" h="310514">
                <a:moveTo>
                  <a:pt x="606652" y="137390"/>
                </a:moveTo>
                <a:lnTo>
                  <a:pt x="614032" y="138976"/>
                </a:lnTo>
                <a:lnTo>
                  <a:pt x="618401" y="145732"/>
                </a:lnTo>
                <a:lnTo>
                  <a:pt x="615467" y="159448"/>
                </a:lnTo>
                <a:lnTo>
                  <a:pt x="609496" y="163309"/>
                </a:lnTo>
                <a:lnTo>
                  <a:pt x="694602" y="173439"/>
                </a:lnTo>
                <a:lnTo>
                  <a:pt x="689622" y="167424"/>
                </a:lnTo>
                <a:lnTo>
                  <a:pt x="690956" y="153454"/>
                </a:lnTo>
                <a:lnTo>
                  <a:pt x="697166" y="148336"/>
                </a:lnTo>
                <a:lnTo>
                  <a:pt x="698577" y="148336"/>
                </a:lnTo>
                <a:lnTo>
                  <a:pt x="606652" y="137390"/>
                </a:lnTo>
                <a:close/>
              </a:path>
              <a:path w="1504314" h="310514">
                <a:moveTo>
                  <a:pt x="602407" y="162465"/>
                </a:moveTo>
                <a:lnTo>
                  <a:pt x="608711" y="163817"/>
                </a:lnTo>
                <a:lnTo>
                  <a:pt x="609496" y="163309"/>
                </a:lnTo>
                <a:lnTo>
                  <a:pt x="602407" y="162465"/>
                </a:lnTo>
                <a:close/>
              </a:path>
              <a:path w="1504314" h="310514">
                <a:moveTo>
                  <a:pt x="599059" y="136486"/>
                </a:moveTo>
                <a:lnTo>
                  <a:pt x="592734" y="141465"/>
                </a:lnTo>
                <a:lnTo>
                  <a:pt x="591070" y="155384"/>
                </a:lnTo>
                <a:lnTo>
                  <a:pt x="595474" y="160979"/>
                </a:lnTo>
                <a:lnTo>
                  <a:pt x="602407" y="162465"/>
                </a:lnTo>
                <a:lnTo>
                  <a:pt x="609496" y="163309"/>
                </a:lnTo>
                <a:lnTo>
                  <a:pt x="615467" y="159448"/>
                </a:lnTo>
                <a:lnTo>
                  <a:pt x="618401" y="145732"/>
                </a:lnTo>
                <a:lnTo>
                  <a:pt x="614032" y="138976"/>
                </a:lnTo>
                <a:lnTo>
                  <a:pt x="606652" y="137390"/>
                </a:lnTo>
                <a:lnTo>
                  <a:pt x="599059" y="136486"/>
                </a:lnTo>
                <a:close/>
              </a:path>
              <a:path w="1504314" h="310514">
                <a:moveTo>
                  <a:pt x="595474" y="160979"/>
                </a:moveTo>
                <a:lnTo>
                  <a:pt x="596049" y="161709"/>
                </a:lnTo>
                <a:lnTo>
                  <a:pt x="602407" y="162465"/>
                </a:lnTo>
                <a:lnTo>
                  <a:pt x="595474" y="160979"/>
                </a:lnTo>
                <a:close/>
              </a:path>
              <a:path w="1504314" h="310514">
                <a:moveTo>
                  <a:pt x="503886" y="141344"/>
                </a:moveTo>
                <a:lnTo>
                  <a:pt x="595474" y="160979"/>
                </a:lnTo>
                <a:lnTo>
                  <a:pt x="591070" y="155384"/>
                </a:lnTo>
                <a:lnTo>
                  <a:pt x="592631" y="142328"/>
                </a:lnTo>
                <a:lnTo>
                  <a:pt x="511403" y="142328"/>
                </a:lnTo>
                <a:lnTo>
                  <a:pt x="503886" y="141344"/>
                </a:lnTo>
                <a:close/>
              </a:path>
              <a:path w="1504314" h="310514">
                <a:moveTo>
                  <a:pt x="803608" y="158480"/>
                </a:moveTo>
                <a:lnTo>
                  <a:pt x="810596" y="160311"/>
                </a:lnTo>
                <a:lnTo>
                  <a:pt x="809548" y="159042"/>
                </a:lnTo>
                <a:lnTo>
                  <a:pt x="803608" y="158480"/>
                </a:lnTo>
                <a:close/>
              </a:path>
              <a:path w="1504314" h="310514">
                <a:moveTo>
                  <a:pt x="797801" y="156959"/>
                </a:moveTo>
                <a:lnTo>
                  <a:pt x="796377" y="157792"/>
                </a:lnTo>
                <a:lnTo>
                  <a:pt x="803608" y="158480"/>
                </a:lnTo>
                <a:lnTo>
                  <a:pt x="797801" y="156959"/>
                </a:lnTo>
                <a:close/>
              </a:path>
              <a:path w="1504314" h="310514">
                <a:moveTo>
                  <a:pt x="698577" y="148336"/>
                </a:moveTo>
                <a:lnTo>
                  <a:pt x="697166" y="148336"/>
                </a:lnTo>
                <a:lnTo>
                  <a:pt x="704237" y="149009"/>
                </a:lnTo>
                <a:lnTo>
                  <a:pt x="698577" y="148336"/>
                </a:lnTo>
                <a:close/>
              </a:path>
              <a:path w="1504314" h="310514">
                <a:moveTo>
                  <a:pt x="501211" y="115375"/>
                </a:moveTo>
                <a:lnTo>
                  <a:pt x="495147" y="119303"/>
                </a:lnTo>
                <a:lnTo>
                  <a:pt x="492201" y="133019"/>
                </a:lnTo>
                <a:lnTo>
                  <a:pt x="496570" y="139776"/>
                </a:lnTo>
                <a:lnTo>
                  <a:pt x="503886" y="141344"/>
                </a:lnTo>
                <a:lnTo>
                  <a:pt x="511403" y="142328"/>
                </a:lnTo>
                <a:lnTo>
                  <a:pt x="517679" y="137502"/>
                </a:lnTo>
                <a:lnTo>
                  <a:pt x="519595" y="123520"/>
                </a:lnTo>
                <a:lnTo>
                  <a:pt x="515184" y="117784"/>
                </a:lnTo>
                <a:lnTo>
                  <a:pt x="508234" y="116294"/>
                </a:lnTo>
                <a:lnTo>
                  <a:pt x="501211" y="115375"/>
                </a:lnTo>
                <a:close/>
              </a:path>
              <a:path w="1504314" h="310514">
                <a:moveTo>
                  <a:pt x="515184" y="117784"/>
                </a:moveTo>
                <a:lnTo>
                  <a:pt x="519595" y="123520"/>
                </a:lnTo>
                <a:lnTo>
                  <a:pt x="517783" y="137390"/>
                </a:lnTo>
                <a:lnTo>
                  <a:pt x="511403" y="142328"/>
                </a:lnTo>
                <a:lnTo>
                  <a:pt x="592631" y="142328"/>
                </a:lnTo>
                <a:lnTo>
                  <a:pt x="592734" y="141465"/>
                </a:lnTo>
                <a:lnTo>
                  <a:pt x="599059" y="136486"/>
                </a:lnTo>
                <a:lnTo>
                  <a:pt x="602434" y="136486"/>
                </a:lnTo>
                <a:lnTo>
                  <a:pt x="515184" y="117784"/>
                </a:lnTo>
                <a:close/>
              </a:path>
              <a:path w="1504314" h="310514">
                <a:moveTo>
                  <a:pt x="410246" y="103470"/>
                </a:moveTo>
                <a:lnTo>
                  <a:pt x="417791" y="105537"/>
                </a:lnTo>
                <a:lnTo>
                  <a:pt x="421767" y="112522"/>
                </a:lnTo>
                <a:lnTo>
                  <a:pt x="418058" y="126060"/>
                </a:lnTo>
                <a:lnTo>
                  <a:pt x="412276" y="129350"/>
                </a:lnTo>
                <a:lnTo>
                  <a:pt x="503886" y="141344"/>
                </a:lnTo>
                <a:lnTo>
                  <a:pt x="496570" y="139776"/>
                </a:lnTo>
                <a:lnTo>
                  <a:pt x="492201" y="133019"/>
                </a:lnTo>
                <a:lnTo>
                  <a:pt x="495147" y="119303"/>
                </a:lnTo>
                <a:lnTo>
                  <a:pt x="501211" y="115375"/>
                </a:lnTo>
                <a:lnTo>
                  <a:pt x="410246" y="103470"/>
                </a:lnTo>
                <a:close/>
              </a:path>
              <a:path w="1504314" h="310514">
                <a:moveTo>
                  <a:pt x="602434" y="136486"/>
                </a:moveTo>
                <a:lnTo>
                  <a:pt x="599059" y="136486"/>
                </a:lnTo>
                <a:lnTo>
                  <a:pt x="606652" y="137390"/>
                </a:lnTo>
                <a:lnTo>
                  <a:pt x="602434" y="136486"/>
                </a:lnTo>
                <a:close/>
              </a:path>
              <a:path w="1504314" h="310514">
                <a:moveTo>
                  <a:pt x="405184" y="128422"/>
                </a:moveTo>
                <a:lnTo>
                  <a:pt x="411073" y="130035"/>
                </a:lnTo>
                <a:lnTo>
                  <a:pt x="412276" y="129350"/>
                </a:lnTo>
                <a:lnTo>
                  <a:pt x="405184" y="128422"/>
                </a:lnTo>
                <a:close/>
              </a:path>
              <a:path w="1504314" h="310514">
                <a:moveTo>
                  <a:pt x="402361" y="102438"/>
                </a:moveTo>
                <a:lnTo>
                  <a:pt x="395986" y="107340"/>
                </a:lnTo>
                <a:lnTo>
                  <a:pt x="394169" y="121246"/>
                </a:lnTo>
                <a:lnTo>
                  <a:pt x="398221" y="126515"/>
                </a:lnTo>
                <a:lnTo>
                  <a:pt x="405184" y="128422"/>
                </a:lnTo>
                <a:lnTo>
                  <a:pt x="412276" y="129350"/>
                </a:lnTo>
                <a:lnTo>
                  <a:pt x="418058" y="126060"/>
                </a:lnTo>
                <a:lnTo>
                  <a:pt x="421767" y="112522"/>
                </a:lnTo>
                <a:lnTo>
                  <a:pt x="417791" y="105537"/>
                </a:lnTo>
                <a:lnTo>
                  <a:pt x="410246" y="103470"/>
                </a:lnTo>
                <a:lnTo>
                  <a:pt x="402361" y="102438"/>
                </a:lnTo>
                <a:close/>
              </a:path>
              <a:path w="1504314" h="310514">
                <a:moveTo>
                  <a:pt x="398221" y="126515"/>
                </a:moveTo>
                <a:lnTo>
                  <a:pt x="399072" y="127622"/>
                </a:lnTo>
                <a:lnTo>
                  <a:pt x="405184" y="128422"/>
                </a:lnTo>
                <a:lnTo>
                  <a:pt x="398221" y="126515"/>
                </a:lnTo>
                <a:close/>
              </a:path>
              <a:path w="1504314" h="310514">
                <a:moveTo>
                  <a:pt x="306011" y="101263"/>
                </a:moveTo>
                <a:lnTo>
                  <a:pt x="398221" y="126515"/>
                </a:lnTo>
                <a:lnTo>
                  <a:pt x="394169" y="121246"/>
                </a:lnTo>
                <a:lnTo>
                  <a:pt x="395986" y="107340"/>
                </a:lnTo>
                <a:lnTo>
                  <a:pt x="401684" y="102958"/>
                </a:lnTo>
                <a:lnTo>
                  <a:pt x="313131" y="102958"/>
                </a:lnTo>
                <a:lnTo>
                  <a:pt x="306011" y="101263"/>
                </a:lnTo>
                <a:close/>
              </a:path>
              <a:path w="1504314" h="310514">
                <a:moveTo>
                  <a:pt x="508234" y="116294"/>
                </a:moveTo>
                <a:lnTo>
                  <a:pt x="515184" y="117784"/>
                </a:lnTo>
                <a:lnTo>
                  <a:pt x="514692" y="117144"/>
                </a:lnTo>
                <a:lnTo>
                  <a:pt x="508234" y="116294"/>
                </a:lnTo>
                <a:close/>
              </a:path>
              <a:path w="1504314" h="310514">
                <a:moveTo>
                  <a:pt x="501891" y="114935"/>
                </a:moveTo>
                <a:lnTo>
                  <a:pt x="501211" y="115375"/>
                </a:lnTo>
                <a:lnTo>
                  <a:pt x="508234" y="116294"/>
                </a:lnTo>
                <a:lnTo>
                  <a:pt x="501891" y="114935"/>
                </a:lnTo>
                <a:close/>
              </a:path>
              <a:path w="1504314" h="310514">
                <a:moveTo>
                  <a:pt x="406477" y="102438"/>
                </a:moveTo>
                <a:lnTo>
                  <a:pt x="402361" y="102438"/>
                </a:lnTo>
                <a:lnTo>
                  <a:pt x="410246" y="103470"/>
                </a:lnTo>
                <a:lnTo>
                  <a:pt x="406477" y="102438"/>
                </a:lnTo>
                <a:close/>
              </a:path>
              <a:path w="1504314" h="310514">
                <a:moveTo>
                  <a:pt x="305544" y="75048"/>
                </a:moveTo>
                <a:lnTo>
                  <a:pt x="298856" y="78867"/>
                </a:lnTo>
                <a:lnTo>
                  <a:pt x="295148" y="92392"/>
                </a:lnTo>
                <a:lnTo>
                  <a:pt x="299123" y="99377"/>
                </a:lnTo>
                <a:lnTo>
                  <a:pt x="306011" y="101263"/>
                </a:lnTo>
                <a:lnTo>
                  <a:pt x="313131" y="102958"/>
                </a:lnTo>
                <a:lnTo>
                  <a:pt x="319976" y="98742"/>
                </a:lnTo>
                <a:lnTo>
                  <a:pt x="323227" y="85102"/>
                </a:lnTo>
                <a:lnTo>
                  <a:pt x="319189" y="78534"/>
                </a:lnTo>
                <a:lnTo>
                  <a:pt x="312557" y="76718"/>
                </a:lnTo>
                <a:lnTo>
                  <a:pt x="305544" y="75048"/>
                </a:lnTo>
                <a:close/>
              </a:path>
              <a:path w="1504314" h="310514">
                <a:moveTo>
                  <a:pt x="319189" y="78534"/>
                </a:moveTo>
                <a:lnTo>
                  <a:pt x="323227" y="85102"/>
                </a:lnTo>
                <a:lnTo>
                  <a:pt x="319976" y="98742"/>
                </a:lnTo>
                <a:lnTo>
                  <a:pt x="313131" y="102958"/>
                </a:lnTo>
                <a:lnTo>
                  <a:pt x="401684" y="102958"/>
                </a:lnTo>
                <a:lnTo>
                  <a:pt x="402361" y="102438"/>
                </a:lnTo>
                <a:lnTo>
                  <a:pt x="406477" y="102438"/>
                </a:lnTo>
                <a:lnTo>
                  <a:pt x="319189" y="78534"/>
                </a:lnTo>
                <a:close/>
              </a:path>
              <a:path w="1504314" h="310514">
                <a:moveTo>
                  <a:pt x="214087" y="53263"/>
                </a:moveTo>
                <a:lnTo>
                  <a:pt x="221056" y="55257"/>
                </a:lnTo>
                <a:lnTo>
                  <a:pt x="224955" y="62293"/>
                </a:lnTo>
                <a:lnTo>
                  <a:pt x="221107" y="75780"/>
                </a:lnTo>
                <a:lnTo>
                  <a:pt x="214455" y="79466"/>
                </a:lnTo>
                <a:lnTo>
                  <a:pt x="306011" y="101263"/>
                </a:lnTo>
                <a:lnTo>
                  <a:pt x="299123" y="99377"/>
                </a:lnTo>
                <a:lnTo>
                  <a:pt x="295148" y="92392"/>
                </a:lnTo>
                <a:lnTo>
                  <a:pt x="298856" y="78867"/>
                </a:lnTo>
                <a:lnTo>
                  <a:pt x="305544" y="75048"/>
                </a:lnTo>
                <a:lnTo>
                  <a:pt x="214087" y="53263"/>
                </a:lnTo>
                <a:close/>
              </a:path>
              <a:path w="1504314" h="310514">
                <a:moveTo>
                  <a:pt x="207703" y="77859"/>
                </a:moveTo>
                <a:lnTo>
                  <a:pt x="214071" y="79679"/>
                </a:lnTo>
                <a:lnTo>
                  <a:pt x="214455" y="79466"/>
                </a:lnTo>
                <a:lnTo>
                  <a:pt x="207703" y="77859"/>
                </a:lnTo>
                <a:close/>
              </a:path>
              <a:path w="1504314" h="310514">
                <a:moveTo>
                  <a:pt x="206946" y="51562"/>
                </a:moveTo>
                <a:lnTo>
                  <a:pt x="200088" y="55778"/>
                </a:lnTo>
                <a:lnTo>
                  <a:pt x="196837" y="69418"/>
                </a:lnTo>
                <a:lnTo>
                  <a:pt x="200816" y="75890"/>
                </a:lnTo>
                <a:lnTo>
                  <a:pt x="207703" y="77859"/>
                </a:lnTo>
                <a:lnTo>
                  <a:pt x="214455" y="79466"/>
                </a:lnTo>
                <a:lnTo>
                  <a:pt x="221107" y="75780"/>
                </a:lnTo>
                <a:lnTo>
                  <a:pt x="224955" y="62293"/>
                </a:lnTo>
                <a:lnTo>
                  <a:pt x="221056" y="55257"/>
                </a:lnTo>
                <a:lnTo>
                  <a:pt x="214087" y="53263"/>
                </a:lnTo>
                <a:lnTo>
                  <a:pt x="206946" y="51562"/>
                </a:lnTo>
                <a:close/>
              </a:path>
              <a:path w="1504314" h="310514">
                <a:moveTo>
                  <a:pt x="312557" y="76718"/>
                </a:moveTo>
                <a:lnTo>
                  <a:pt x="319189" y="78534"/>
                </a:lnTo>
                <a:lnTo>
                  <a:pt x="319011" y="78244"/>
                </a:lnTo>
                <a:lnTo>
                  <a:pt x="312557" y="76718"/>
                </a:lnTo>
                <a:close/>
              </a:path>
              <a:path w="1504314" h="310514">
                <a:moveTo>
                  <a:pt x="200816" y="75890"/>
                </a:moveTo>
                <a:lnTo>
                  <a:pt x="201053" y="76276"/>
                </a:lnTo>
                <a:lnTo>
                  <a:pt x="207703" y="77859"/>
                </a:lnTo>
                <a:lnTo>
                  <a:pt x="200816" y="75890"/>
                </a:lnTo>
                <a:close/>
              </a:path>
              <a:path w="1504314" h="310514">
                <a:moveTo>
                  <a:pt x="305841" y="74879"/>
                </a:moveTo>
                <a:lnTo>
                  <a:pt x="305544" y="75048"/>
                </a:lnTo>
                <a:lnTo>
                  <a:pt x="312557" y="76718"/>
                </a:lnTo>
                <a:lnTo>
                  <a:pt x="305841" y="74879"/>
                </a:lnTo>
                <a:close/>
              </a:path>
              <a:path w="1504314" h="310514">
                <a:moveTo>
                  <a:pt x="109205" y="49699"/>
                </a:moveTo>
                <a:lnTo>
                  <a:pt x="200816" y="75890"/>
                </a:lnTo>
                <a:lnTo>
                  <a:pt x="196837" y="69418"/>
                </a:lnTo>
                <a:lnTo>
                  <a:pt x="200088" y="55778"/>
                </a:lnTo>
                <a:lnTo>
                  <a:pt x="206946" y="51562"/>
                </a:lnTo>
                <a:lnTo>
                  <a:pt x="208133" y="51562"/>
                </a:lnTo>
                <a:lnTo>
                  <a:pt x="207511" y="51384"/>
                </a:lnTo>
                <a:lnTo>
                  <a:pt x="116281" y="51384"/>
                </a:lnTo>
                <a:lnTo>
                  <a:pt x="109205" y="49699"/>
                </a:lnTo>
                <a:close/>
              </a:path>
              <a:path w="1504314" h="310514">
                <a:moveTo>
                  <a:pt x="208133" y="51562"/>
                </a:moveTo>
                <a:lnTo>
                  <a:pt x="206946" y="51562"/>
                </a:lnTo>
                <a:lnTo>
                  <a:pt x="214087" y="53263"/>
                </a:lnTo>
                <a:lnTo>
                  <a:pt x="208133" y="51562"/>
                </a:lnTo>
                <a:close/>
              </a:path>
              <a:path w="1504314" h="310514">
                <a:moveTo>
                  <a:pt x="108762" y="23490"/>
                </a:moveTo>
                <a:lnTo>
                  <a:pt x="102120" y="27177"/>
                </a:lnTo>
                <a:lnTo>
                  <a:pt x="98259" y="40665"/>
                </a:lnTo>
                <a:lnTo>
                  <a:pt x="102171" y="47688"/>
                </a:lnTo>
                <a:lnTo>
                  <a:pt x="109205" y="49699"/>
                </a:lnTo>
                <a:lnTo>
                  <a:pt x="116281" y="51384"/>
                </a:lnTo>
                <a:lnTo>
                  <a:pt x="123126" y="47180"/>
                </a:lnTo>
                <a:lnTo>
                  <a:pt x="126377" y="33527"/>
                </a:lnTo>
                <a:lnTo>
                  <a:pt x="122397" y="27065"/>
                </a:lnTo>
                <a:lnTo>
                  <a:pt x="115494" y="25093"/>
                </a:lnTo>
                <a:lnTo>
                  <a:pt x="108762" y="23490"/>
                </a:lnTo>
                <a:close/>
              </a:path>
              <a:path w="1504314" h="310514">
                <a:moveTo>
                  <a:pt x="122397" y="27065"/>
                </a:moveTo>
                <a:lnTo>
                  <a:pt x="126377" y="33527"/>
                </a:lnTo>
                <a:lnTo>
                  <a:pt x="123126" y="47180"/>
                </a:lnTo>
                <a:lnTo>
                  <a:pt x="116281" y="51384"/>
                </a:lnTo>
                <a:lnTo>
                  <a:pt x="207511" y="51384"/>
                </a:lnTo>
                <a:lnTo>
                  <a:pt x="122397" y="27065"/>
                </a:lnTo>
                <a:close/>
              </a:path>
              <a:path w="1504314" h="310514">
                <a:moveTo>
                  <a:pt x="10096" y="0"/>
                </a:moveTo>
                <a:lnTo>
                  <a:pt x="3251" y="4203"/>
                </a:lnTo>
                <a:lnTo>
                  <a:pt x="0" y="17856"/>
                </a:lnTo>
                <a:lnTo>
                  <a:pt x="4216" y="24701"/>
                </a:lnTo>
                <a:lnTo>
                  <a:pt x="109205" y="49699"/>
                </a:lnTo>
                <a:lnTo>
                  <a:pt x="102171" y="47688"/>
                </a:lnTo>
                <a:lnTo>
                  <a:pt x="98259" y="40665"/>
                </a:lnTo>
                <a:lnTo>
                  <a:pt x="102120" y="27177"/>
                </a:lnTo>
                <a:lnTo>
                  <a:pt x="108762" y="23490"/>
                </a:lnTo>
                <a:lnTo>
                  <a:pt x="10096" y="0"/>
                </a:lnTo>
                <a:close/>
              </a:path>
              <a:path w="1504314" h="310514">
                <a:moveTo>
                  <a:pt x="115494" y="25093"/>
                </a:moveTo>
                <a:lnTo>
                  <a:pt x="122397" y="27065"/>
                </a:lnTo>
                <a:lnTo>
                  <a:pt x="122161" y="26682"/>
                </a:lnTo>
                <a:lnTo>
                  <a:pt x="115494" y="25093"/>
                </a:lnTo>
                <a:close/>
              </a:path>
              <a:path w="1504314" h="310514">
                <a:moveTo>
                  <a:pt x="109143" y="23279"/>
                </a:moveTo>
                <a:lnTo>
                  <a:pt x="108762" y="23490"/>
                </a:lnTo>
                <a:lnTo>
                  <a:pt x="115494" y="25093"/>
                </a:lnTo>
                <a:lnTo>
                  <a:pt x="109143" y="23279"/>
                </a:lnTo>
                <a:close/>
              </a:path>
            </a:pathLst>
          </a:custGeom>
          <a:solidFill>
            <a:srgbClr val="232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908889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14972" y="3434439"/>
            <a:ext cx="18288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21044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endParaRPr sz="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27115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2014</a:t>
            </a:r>
            <a:endParaRPr sz="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3200" y="3434439"/>
            <a:ext cx="182880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</a:t>
            </a:r>
            <a:r>
              <a:rPr sz="550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9271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endParaRPr sz="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7971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2011</a:t>
            </a:r>
            <a:endParaRPr sz="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1426" y="3434439"/>
            <a:ext cx="183515" cy="110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50" spc="-5" dirty="0">
                <a:solidFill>
                  <a:srgbClr val="231F20"/>
                </a:solidFill>
                <a:latin typeface="Arial"/>
                <a:cs typeface="Arial"/>
              </a:rPr>
              <a:t>2010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35583" y="2380107"/>
            <a:ext cx="118745" cy="1187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970750" y="2276462"/>
            <a:ext cx="256540" cy="93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" b="1" spc="-35" dirty="0">
                <a:solidFill>
                  <a:srgbClr val="232C64"/>
                </a:solidFill>
                <a:latin typeface="Arial"/>
                <a:cs typeface="Arial"/>
              </a:rPr>
              <a:t>T</a:t>
            </a:r>
            <a:r>
              <a:rPr sz="450" b="1" spc="-5" dirty="0">
                <a:solidFill>
                  <a:srgbClr val="232C64"/>
                </a:solidFill>
                <a:latin typeface="Arial"/>
                <a:cs typeface="Arial"/>
              </a:rPr>
              <a:t>ARGET</a:t>
            </a:r>
            <a:endParaRPr sz="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3764</Words>
  <Application>Microsoft Office PowerPoint</Application>
  <PresentationFormat>Custom</PresentationFormat>
  <Paragraphs>677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Liberation Sans Narrow</vt:lpstr>
      <vt:lpstr>Times New Roman</vt:lpstr>
      <vt:lpstr>Trebuchet MS</vt:lpstr>
      <vt:lpstr>Office Theme</vt:lpstr>
      <vt:lpstr>Executive Summary</vt:lpstr>
      <vt:lpstr>The economy continues to grow</vt:lpstr>
      <vt:lpstr>PowerPoint Presentation</vt:lpstr>
      <vt:lpstr>1. Responsibly managing the  Government’s finances</vt:lpstr>
      <vt:lpstr>PowerPoint Presentation</vt:lpstr>
      <vt:lpstr>2. Building a productive and competitive economy</vt:lpstr>
      <vt:lpstr>PowerPoint Presentation</vt:lpstr>
      <vt:lpstr>3. Delivering better public services</vt:lpstr>
      <vt:lpstr>PowerPoint Presentation</vt:lpstr>
      <vt:lpstr>PowerPoint Presentation</vt:lpstr>
      <vt:lpstr>4. Rebuilding Christchurch</vt:lpstr>
      <vt:lpstr>Expenses in Budget 2014</vt:lpstr>
      <vt:lpstr>Revenue in Budget 2014</vt:lpstr>
      <vt:lpstr>The Crown’s assets and liabilities</vt:lpstr>
      <vt:lpstr>Guide to the Budget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Nune Aydinyan</dc:creator>
  <cp:lastModifiedBy>info@transparency.am</cp:lastModifiedBy>
  <cp:revision>4</cp:revision>
  <dcterms:created xsi:type="dcterms:W3CDTF">2018-04-04T10:40:03Z</dcterms:created>
  <dcterms:modified xsi:type="dcterms:W3CDTF">2018-04-05T15:57:32Z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2018-04-04T00:00:00Z</vt:filetime>
  </property>
</Properties>
</file>