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9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8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7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8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8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3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9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6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1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2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67ADB-4BD0-4F7C-B427-898CA751D865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CAF9-6631-427B-B584-93605B4B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5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Սահմանադրական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դրույթներ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(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համեմատական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  <a:b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45" y="914400"/>
            <a:ext cx="7010400" cy="5408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67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Նոր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օրենսդրական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դրույթներ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hy-AM" sz="2100" dirty="0"/>
              <a:t>Աուդիտի բարձրագույն մարմինների միջազգային կազմակերպության</a:t>
            </a:r>
            <a:r>
              <a:rPr lang="en-US" sz="2100" dirty="0"/>
              <a:t> (ISSAI)</a:t>
            </a:r>
            <a:r>
              <a:rPr lang="hy-AM" sz="2100" dirty="0"/>
              <a:t> ստանդարտներ</a:t>
            </a:r>
            <a:r>
              <a:rPr lang="en-US" sz="2100" dirty="0" err="1"/>
              <a:t>ով</a:t>
            </a:r>
            <a:r>
              <a:rPr lang="en-US" sz="2100" dirty="0"/>
              <a:t> </a:t>
            </a:r>
            <a:r>
              <a:rPr lang="en-US" sz="2100" dirty="0" err="1"/>
              <a:t>առաջնորդվելու</a:t>
            </a:r>
            <a:r>
              <a:rPr lang="en-US" sz="2100" dirty="0"/>
              <a:t> </a:t>
            </a:r>
            <a:r>
              <a:rPr lang="en-US" sz="2100" dirty="0" err="1"/>
              <a:t>սկզբունքը</a:t>
            </a:r>
            <a:endParaRPr lang="en-US" sz="2100" dirty="0"/>
          </a:p>
          <a:p>
            <a:pPr>
              <a:buFont typeface="Wingdings" pitchFamily="2" charset="2"/>
              <a:buChar char="v"/>
            </a:pPr>
            <a:endParaRPr lang="en-US" sz="21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 err="1"/>
              <a:t>Մասնագիտական</a:t>
            </a:r>
            <a:r>
              <a:rPr lang="en-US" sz="2100" dirty="0"/>
              <a:t> </a:t>
            </a:r>
            <a:r>
              <a:rPr lang="en-US" sz="2100" dirty="0" err="1"/>
              <a:t>կարողությունների</a:t>
            </a:r>
            <a:r>
              <a:rPr lang="en-US" sz="2100" dirty="0"/>
              <a:t> </a:t>
            </a:r>
            <a:r>
              <a:rPr lang="en-US" sz="2100" dirty="0" err="1"/>
              <a:t>ապահովման</a:t>
            </a:r>
            <a:r>
              <a:rPr lang="en-US" sz="2100" dirty="0"/>
              <a:t> և </a:t>
            </a:r>
            <a:r>
              <a:rPr lang="en-US" sz="2100" dirty="0" err="1"/>
              <a:t>շարունակական</a:t>
            </a:r>
            <a:r>
              <a:rPr lang="en-US" sz="2100" dirty="0"/>
              <a:t> </a:t>
            </a:r>
            <a:r>
              <a:rPr lang="en-US" sz="2100" dirty="0" err="1"/>
              <a:t>զարգազման</a:t>
            </a:r>
            <a:r>
              <a:rPr lang="en-US" sz="2100" dirty="0"/>
              <a:t> </a:t>
            </a:r>
            <a:r>
              <a:rPr lang="en-US" sz="2100" dirty="0" err="1"/>
              <a:t>սկզբունքը</a:t>
            </a:r>
            <a:endParaRPr lang="en-US" sz="2100" dirty="0"/>
          </a:p>
          <a:p>
            <a:pPr>
              <a:buFont typeface="Wingdings" pitchFamily="2" charset="2"/>
              <a:buChar char="v"/>
            </a:pPr>
            <a:endParaRPr lang="en-US" sz="21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 err="1"/>
              <a:t>Քաղաքական</a:t>
            </a:r>
            <a:r>
              <a:rPr lang="en-US" sz="2100" dirty="0"/>
              <a:t> </a:t>
            </a:r>
            <a:r>
              <a:rPr lang="en-US" sz="2100" dirty="0" err="1"/>
              <a:t>չեզոքության</a:t>
            </a:r>
            <a:r>
              <a:rPr lang="en-US" sz="2100" dirty="0"/>
              <a:t> </a:t>
            </a:r>
            <a:r>
              <a:rPr lang="en-US" sz="2100" dirty="0" err="1"/>
              <a:t>սկզբունքը</a:t>
            </a:r>
            <a:endParaRPr lang="en-US" sz="21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n-US" sz="21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/>
              <a:t>ՀՊ </a:t>
            </a:r>
            <a:r>
              <a:rPr lang="en-US" sz="2100" dirty="0" err="1"/>
              <a:t>անդամների</a:t>
            </a:r>
            <a:r>
              <a:rPr lang="en-US" sz="2100" dirty="0"/>
              <a:t>, </a:t>
            </a:r>
            <a:r>
              <a:rPr lang="en-US" sz="2100" dirty="0" err="1"/>
              <a:t>ինչպես</a:t>
            </a:r>
            <a:r>
              <a:rPr lang="en-US" sz="2100" dirty="0"/>
              <a:t> </a:t>
            </a:r>
            <a:r>
              <a:rPr lang="en-US" sz="2100" dirty="0" err="1"/>
              <a:t>նաև</a:t>
            </a:r>
            <a:r>
              <a:rPr lang="en-US" sz="2100" dirty="0"/>
              <a:t> </a:t>
            </a:r>
            <a:r>
              <a:rPr lang="en-US" sz="2100" dirty="0" err="1"/>
              <a:t>հաշվեքննություն</a:t>
            </a:r>
            <a:r>
              <a:rPr lang="en-US" sz="2100" dirty="0"/>
              <a:t> </a:t>
            </a:r>
            <a:r>
              <a:rPr lang="en-US" sz="2100" dirty="0" err="1"/>
              <a:t>իրականացնող</a:t>
            </a:r>
            <a:r>
              <a:rPr lang="en-US" sz="2100" dirty="0"/>
              <a:t> </a:t>
            </a:r>
            <a:r>
              <a:rPr lang="en-US" sz="2100" dirty="0" err="1"/>
              <a:t>կառուցվածքային</a:t>
            </a:r>
            <a:r>
              <a:rPr lang="en-US" sz="2100" dirty="0"/>
              <a:t> </a:t>
            </a:r>
            <a:r>
              <a:rPr lang="en-US" sz="2100" dirty="0" err="1"/>
              <a:t>ստորաբաժանումների</a:t>
            </a:r>
            <a:r>
              <a:rPr lang="en-US" sz="2100" dirty="0"/>
              <a:t> </a:t>
            </a:r>
            <a:r>
              <a:rPr lang="en-US" sz="2100" dirty="0" err="1"/>
              <a:t>միջև</a:t>
            </a:r>
            <a:r>
              <a:rPr lang="en-US" sz="2100" dirty="0"/>
              <a:t> </a:t>
            </a:r>
            <a:r>
              <a:rPr lang="en-US" sz="2100" dirty="0" err="1"/>
              <a:t>աշխատանքի</a:t>
            </a:r>
            <a:r>
              <a:rPr lang="en-US" sz="2100" dirty="0"/>
              <a:t> </a:t>
            </a:r>
            <a:r>
              <a:rPr lang="en-US" sz="2100" dirty="0" err="1"/>
              <a:t>պարբերական</a:t>
            </a:r>
            <a:r>
              <a:rPr lang="en-US" sz="2100" dirty="0"/>
              <a:t> </a:t>
            </a:r>
            <a:r>
              <a:rPr lang="en-US" sz="2100" dirty="0" err="1"/>
              <a:t>վերաբաշխման</a:t>
            </a:r>
            <a:r>
              <a:rPr lang="en-US" sz="2100" dirty="0"/>
              <a:t> </a:t>
            </a:r>
            <a:r>
              <a:rPr lang="en-US" sz="2100" dirty="0" err="1"/>
              <a:t>սկզբունքը</a:t>
            </a:r>
            <a:r>
              <a:rPr lang="en-US" sz="2100" dirty="0"/>
              <a:t> (</a:t>
            </a:r>
            <a:r>
              <a:rPr lang="en-US" sz="2100" dirty="0" err="1"/>
              <a:t>երկու</a:t>
            </a:r>
            <a:r>
              <a:rPr lang="en-US" sz="2100" dirty="0"/>
              <a:t> </a:t>
            </a:r>
            <a:r>
              <a:rPr lang="en-US" sz="2100" dirty="0" err="1"/>
              <a:t>տարի</a:t>
            </a:r>
            <a:r>
              <a:rPr lang="en-US" sz="2100" dirty="0"/>
              <a:t>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n-US" sz="21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/>
              <a:t>ՀՊ </a:t>
            </a:r>
            <a:r>
              <a:rPr lang="en-US" sz="2100" dirty="0" err="1">
                <a:effectLst/>
                <a:ea typeface="Calibri"/>
                <a:cs typeface="Sylfaen"/>
              </a:rPr>
              <a:t>աշխատակազմում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ծառայությունը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սահմանվում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>
                <a:effectLst/>
                <a:ea typeface="Calibri"/>
                <a:cs typeface="Sylfaen"/>
              </a:rPr>
              <a:t>է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որպես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մասնագիտական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գործունեություն</a:t>
            </a:r>
            <a:r>
              <a:rPr lang="en-US" sz="2100" dirty="0">
                <a:ea typeface="Calibri"/>
                <a:cs typeface="Times New Roman"/>
              </a:rPr>
              <a:t>, </a:t>
            </a:r>
            <a:r>
              <a:rPr lang="en-US" sz="2100" dirty="0" err="1">
                <a:effectLst/>
                <a:ea typeface="Calibri"/>
                <a:cs typeface="Sylfaen"/>
              </a:rPr>
              <a:t>իսկ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հաշվեքննություն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իրականացնող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աշխատակիցները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չեն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հանդիսանում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քաղաքացիական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ծառայողներ</a:t>
            </a:r>
            <a:r>
              <a:rPr lang="en-US" sz="2100" dirty="0">
                <a:ea typeface="Calibri"/>
                <a:cs typeface="Times New Roman"/>
              </a:rPr>
              <a:t> </a:t>
            </a:r>
            <a:endParaRPr lang="en-US" sz="21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n-US" sz="2100" dirty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2100" dirty="0">
                <a:effectLst/>
                <a:ea typeface="Calibri"/>
                <a:cs typeface="Sylfaen"/>
              </a:rPr>
              <a:t>ՀՊ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անդամը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պիտի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ունենա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աուդիտորի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նվազագույնը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հինգ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տարվա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աշխատանքային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ստաժ</a:t>
            </a:r>
            <a:r>
              <a:rPr lang="en-US" sz="2100" dirty="0">
                <a:ea typeface="Calibri"/>
                <a:cs typeface="Times New Roman"/>
              </a:rPr>
              <a:t>, </a:t>
            </a:r>
            <a:r>
              <a:rPr lang="en-US" sz="2100" dirty="0" err="1">
                <a:effectLst/>
                <a:ea typeface="Calibri"/>
                <a:cs typeface="Sylfaen"/>
              </a:rPr>
              <a:t>որից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առնվազն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մեկ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տարին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աուդիտորական</a:t>
            </a:r>
            <a:r>
              <a:rPr lang="en-US" sz="2100" dirty="0">
                <a:ea typeface="Calibri"/>
                <a:cs typeface="Times New Roman"/>
              </a:rPr>
              <a:t>  </a:t>
            </a:r>
            <a:r>
              <a:rPr lang="en-US" sz="2100" dirty="0" err="1">
                <a:effectLst/>
                <a:ea typeface="Calibri"/>
                <a:cs typeface="Sylfaen"/>
              </a:rPr>
              <a:t>ծառայությունների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իրականացման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լիցենզիա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ունեցող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իրավաբանական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անձի</a:t>
            </a:r>
            <a:r>
              <a:rPr lang="en-US" sz="2100" dirty="0">
                <a:ea typeface="Calibri"/>
                <a:cs typeface="Times New Roman"/>
              </a:rPr>
              <a:t>  </a:t>
            </a:r>
            <a:r>
              <a:rPr lang="en-US" sz="2100" dirty="0" err="1">
                <a:effectLst/>
                <a:ea typeface="Calibri"/>
                <a:cs typeface="Sylfaen"/>
              </a:rPr>
              <a:t>ղեկավար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պաշտոնի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աշխատանքային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ստաժ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կամ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>
                <a:effectLst/>
                <a:ea typeface="Calibri"/>
                <a:cs typeface="Sylfaen"/>
              </a:rPr>
              <a:t>ՀՊ </a:t>
            </a:r>
            <a:r>
              <a:rPr lang="en-US" sz="2100" dirty="0" err="1">
                <a:effectLst/>
                <a:ea typeface="Calibri"/>
                <a:cs typeface="Sylfaen"/>
              </a:rPr>
              <a:t>անդամի</a:t>
            </a:r>
            <a:r>
              <a:rPr lang="en-US" sz="2100" dirty="0">
                <a:ea typeface="Calibri"/>
                <a:cs typeface="Times New Roman"/>
              </a:rPr>
              <a:t>  </a:t>
            </a:r>
            <a:r>
              <a:rPr lang="en-US" sz="2100" dirty="0" err="1">
                <a:effectLst/>
                <a:ea typeface="Calibri"/>
                <a:cs typeface="Sylfaen"/>
              </a:rPr>
              <a:t>նվազագույնը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երեք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տարվա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աշխատանքային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ստաժ</a:t>
            </a:r>
            <a:r>
              <a:rPr lang="en-US" sz="2100" dirty="0">
                <a:ea typeface="Calibri"/>
                <a:cs typeface="Times New Roman"/>
              </a:rPr>
              <a:t>: </a:t>
            </a:r>
            <a:r>
              <a:rPr lang="en-US" sz="2100" dirty="0" err="1">
                <a:ea typeface="Calibri"/>
                <a:cs typeface="Times New Roman"/>
              </a:rPr>
              <a:t>Հ</a:t>
            </a:r>
            <a:r>
              <a:rPr lang="en-US" sz="2100" dirty="0" err="1">
                <a:effectLst/>
                <a:ea typeface="Calibri"/>
                <a:cs typeface="Sylfaen"/>
              </a:rPr>
              <a:t>աշվեքննություն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իրականացնող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ծառայողների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համար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նույնպես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նախատեսված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են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ստաժի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պարտադիր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պահանջներ</a:t>
            </a:r>
            <a:r>
              <a:rPr lang="en-US" sz="2100" dirty="0">
                <a:ea typeface="Calibri"/>
                <a:cs typeface="Times New Roman"/>
              </a:rPr>
              <a:t> : </a:t>
            </a:r>
            <a:r>
              <a:rPr lang="en-US" sz="2100" dirty="0" err="1">
                <a:effectLst/>
                <a:ea typeface="Calibri"/>
                <a:cs typeface="Sylfaen"/>
              </a:rPr>
              <a:t>Այս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պահանջները</a:t>
            </a:r>
            <a:r>
              <a:rPr lang="en-US" sz="2100" dirty="0">
                <a:ea typeface="Calibri"/>
                <a:cs typeface="Times New Roman"/>
              </a:rPr>
              <a:t>, </a:t>
            </a:r>
            <a:r>
              <a:rPr lang="en-US" sz="2100" dirty="0" err="1">
                <a:effectLst/>
                <a:ea typeface="Calibri"/>
                <a:cs typeface="Sylfaen"/>
              </a:rPr>
              <a:t>այսուամենայնիվ</a:t>
            </a:r>
            <a:r>
              <a:rPr lang="en-US" sz="2100" dirty="0">
                <a:ea typeface="Calibri"/>
                <a:cs typeface="Times New Roman"/>
              </a:rPr>
              <a:t>, </a:t>
            </a:r>
            <a:r>
              <a:rPr lang="en-US" sz="2100" dirty="0" err="1">
                <a:effectLst/>
                <a:ea typeface="Calibri"/>
                <a:cs typeface="Sylfaen"/>
              </a:rPr>
              <a:t>ուժի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մեջ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են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մտնում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միայն</a:t>
            </a:r>
            <a:r>
              <a:rPr lang="en-US" sz="2100" dirty="0">
                <a:ea typeface="Calibri"/>
                <a:cs typeface="Times New Roman"/>
              </a:rPr>
              <a:t> 2024 </a:t>
            </a:r>
            <a:r>
              <a:rPr lang="en-US" sz="2100" dirty="0" err="1">
                <a:effectLst/>
                <a:ea typeface="Calibri"/>
                <a:cs typeface="Sylfaen"/>
              </a:rPr>
              <a:t>թվականի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հունվարի</a:t>
            </a:r>
            <a:r>
              <a:rPr lang="en-US" sz="2100" dirty="0">
                <a:ea typeface="Calibri"/>
                <a:cs typeface="Times New Roman"/>
              </a:rPr>
              <a:t> </a:t>
            </a:r>
            <a:r>
              <a:rPr lang="en-US" sz="2100" dirty="0" err="1">
                <a:effectLst/>
                <a:ea typeface="Calibri"/>
                <a:cs typeface="Sylfaen"/>
              </a:rPr>
              <a:t>մեկից</a:t>
            </a:r>
            <a:endParaRPr lang="en-US" sz="2100" dirty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endParaRPr lang="en-US" sz="2000" dirty="0"/>
          </a:p>
          <a:p>
            <a:pPr>
              <a:buFont typeface="Wingdings" pitchFamily="2" charset="2"/>
              <a:buChar char="v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352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rgbClr val="1F497D">
                    <a:lumMod val="75000"/>
                  </a:srgbClr>
                </a:solidFill>
              </a:rPr>
              <a:t>Հաշվեքննության</a:t>
            </a:r>
            <a:r>
              <a:rPr lang="en-US" sz="20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sz="2000" b="1" dirty="0" err="1">
                <a:solidFill>
                  <a:srgbClr val="1F497D">
                    <a:lumMod val="75000"/>
                  </a:srgbClr>
                </a:solidFill>
              </a:rPr>
              <a:t>տեսակները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Ֆինանսական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հաշվեքննություն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(financial audit)</a:t>
            </a:r>
            <a:r>
              <a:rPr lang="en-US" sz="1600" dirty="0"/>
              <a:t>-</a:t>
            </a:r>
            <a:r>
              <a:rPr lang="en-US" sz="1600" dirty="0" err="1"/>
              <a:t>որի</a:t>
            </a:r>
            <a:r>
              <a:rPr lang="en-US" sz="1600" dirty="0"/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միջոցով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որոշվում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պետական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բյուջեի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համայնքային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բյուջեների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միջոցների</a:t>
            </a:r>
            <a:r>
              <a:rPr lang="en-US" sz="1600" dirty="0">
                <a:effectLst/>
                <a:ea typeface="Calibri"/>
                <a:cs typeface="Times New Roman"/>
              </a:rPr>
              <a:t>, </a:t>
            </a:r>
            <a:r>
              <a:rPr lang="en-US" sz="1600" dirty="0" err="1">
                <a:effectLst/>
                <a:ea typeface="Calibri"/>
                <a:cs typeface="Times New Roman"/>
              </a:rPr>
              <a:t>ստացած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փոխառությունների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ու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վարկերի</a:t>
            </a:r>
            <a:r>
              <a:rPr lang="en-US" sz="1600" dirty="0">
                <a:effectLst/>
                <a:ea typeface="Calibri"/>
                <a:cs typeface="Times New Roman"/>
              </a:rPr>
              <a:t>, </a:t>
            </a:r>
            <a:r>
              <a:rPr lang="en-US" sz="1600" dirty="0" err="1">
                <a:effectLst/>
                <a:ea typeface="Calibri"/>
                <a:cs typeface="Times New Roman"/>
              </a:rPr>
              <a:t>պետական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համայնքային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սեփականության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օգտագործման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ֆինանսական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փաստաթղթերի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վարման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պահանջների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կատարումը</a:t>
            </a:r>
            <a:endParaRPr lang="en-US" sz="1600" dirty="0">
              <a:effectLst/>
              <a:ea typeface="Calibri"/>
              <a:cs typeface="Times New Roman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n-US" sz="1600" dirty="0">
              <a:effectLst/>
              <a:ea typeface="Calibri"/>
              <a:cs typeface="Times New Roman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Համապատասխանության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հաշվեքննություն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effectLst/>
                <a:ea typeface="Calibri"/>
                <a:cs typeface="Times New Roman"/>
              </a:rPr>
              <a:t> (compliance audit)</a:t>
            </a:r>
            <a:r>
              <a:rPr lang="en-US" sz="1600" dirty="0">
                <a:effectLst/>
                <a:ea typeface="Calibri"/>
                <a:cs typeface="Times New Roman"/>
              </a:rPr>
              <a:t>-</a:t>
            </a:r>
            <a:r>
              <a:rPr lang="en-US" sz="1600" dirty="0" err="1">
                <a:effectLst/>
                <a:ea typeface="Calibri"/>
                <a:cs typeface="Times New Roman"/>
              </a:rPr>
              <a:t>որի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միջոցով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որոշվում</a:t>
            </a:r>
            <a:r>
              <a:rPr lang="en-US" sz="1600" dirty="0">
                <a:effectLst/>
                <a:ea typeface="Calibri"/>
                <a:cs typeface="Times New Roman"/>
              </a:rPr>
              <a:t> է </a:t>
            </a:r>
            <a:r>
              <a:rPr lang="en-US" sz="1600" dirty="0" err="1">
                <a:effectLst/>
                <a:ea typeface="Calibri"/>
                <a:cs typeface="Times New Roman"/>
              </a:rPr>
              <a:t>պետական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բյուջեի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համայնքային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բյուջեների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միջոցների</a:t>
            </a:r>
            <a:r>
              <a:rPr lang="en-US" sz="1600" dirty="0">
                <a:effectLst/>
                <a:ea typeface="Calibri"/>
                <a:cs typeface="Times New Roman"/>
              </a:rPr>
              <a:t>, </a:t>
            </a:r>
            <a:r>
              <a:rPr lang="en-US" sz="1600" dirty="0" err="1">
                <a:effectLst/>
                <a:ea typeface="Calibri"/>
                <a:cs typeface="Times New Roman"/>
              </a:rPr>
              <a:t>ստացած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փոխառությունների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ու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վարկերի</a:t>
            </a:r>
            <a:r>
              <a:rPr lang="en-US" sz="1600" dirty="0">
                <a:effectLst/>
                <a:ea typeface="Calibri"/>
                <a:cs typeface="Times New Roman"/>
              </a:rPr>
              <a:t>, </a:t>
            </a:r>
            <a:r>
              <a:rPr lang="en-US" sz="1600" dirty="0" err="1">
                <a:effectLst/>
                <a:ea typeface="Calibri"/>
                <a:cs typeface="Times New Roman"/>
              </a:rPr>
              <a:t>պետական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համայնքային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սեփականության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օգտագործման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համապատաuխանությունն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իրավական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ակտերին</a:t>
            </a:r>
            <a:r>
              <a:rPr lang="en-US" sz="1600" dirty="0">
                <a:effectLst/>
                <a:ea typeface="Calibri"/>
                <a:cs typeface="Times New Roman"/>
              </a:rPr>
              <a:t>, </a:t>
            </a:r>
            <a:r>
              <a:rPr lang="en-US" sz="1600" dirty="0" err="1">
                <a:effectLst/>
                <a:ea typeface="Calibri"/>
                <a:cs typeface="Times New Roman"/>
              </a:rPr>
              <a:t>ինչպես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նաեւ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քաղաքացիաիրավական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հարաբերությունների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շրջանակներում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կնքված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այլ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գործարքներով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սահմանված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չափանիշներին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պահանջներին</a:t>
            </a:r>
            <a:endParaRPr lang="en-US" sz="1600" dirty="0">
              <a:effectLst/>
              <a:ea typeface="Calibri"/>
              <a:cs typeface="Times New Roman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n-US" sz="1600" dirty="0">
              <a:effectLst/>
              <a:ea typeface="Calibri"/>
              <a:cs typeface="Times New Roman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Կատարողականի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հաշվեքննություն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 (performance audit)-</a:t>
            </a:r>
            <a:r>
              <a:rPr lang="en-US" sz="1600" dirty="0" err="1">
                <a:effectLst/>
                <a:ea typeface="Calibri"/>
                <a:cs typeface="Times New Roman"/>
              </a:rPr>
              <a:t>որի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միջոցով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որոշվում</a:t>
            </a:r>
            <a:r>
              <a:rPr lang="en-US" sz="1600" dirty="0">
                <a:effectLst/>
                <a:ea typeface="Calibri"/>
                <a:cs typeface="Times New Roman"/>
              </a:rPr>
              <a:t> է </a:t>
            </a:r>
            <a:r>
              <a:rPr lang="en-US" sz="1600" dirty="0" err="1">
                <a:effectLst/>
                <a:ea typeface="Calibri"/>
                <a:cs typeface="Times New Roman"/>
              </a:rPr>
              <a:t>պետական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բյուջեի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համայնքային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բյուջեների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միջոցների</a:t>
            </a:r>
            <a:r>
              <a:rPr lang="en-US" sz="1600" dirty="0">
                <a:effectLst/>
                <a:ea typeface="Calibri"/>
                <a:cs typeface="Times New Roman"/>
              </a:rPr>
              <a:t>, </a:t>
            </a:r>
            <a:r>
              <a:rPr lang="en-US" sz="1600" dirty="0" err="1">
                <a:effectLst/>
                <a:ea typeface="Calibri"/>
                <a:cs typeface="Times New Roman"/>
              </a:rPr>
              <a:t>ստացած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փոխառությունների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ու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վարկերի</a:t>
            </a:r>
            <a:r>
              <a:rPr lang="en-US" sz="1600" dirty="0">
                <a:effectLst/>
                <a:ea typeface="Calibri"/>
                <a:cs typeface="Times New Roman"/>
              </a:rPr>
              <a:t>, </a:t>
            </a:r>
            <a:r>
              <a:rPr lang="en-US" sz="1600" dirty="0" err="1">
                <a:effectLst/>
                <a:ea typeface="Calibri"/>
                <a:cs typeface="Times New Roman"/>
              </a:rPr>
              <a:t>պետական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համայնքային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սեփականության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օգտագործման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տնտեսող</a:t>
            </a:r>
            <a:r>
              <a:rPr lang="en-US" sz="1600" dirty="0">
                <a:effectLst/>
                <a:ea typeface="Calibri"/>
                <a:cs typeface="Times New Roman"/>
              </a:rPr>
              <a:t>, </a:t>
            </a:r>
            <a:r>
              <a:rPr lang="en-US" sz="1600" dirty="0" err="1">
                <a:effectLst/>
                <a:ea typeface="Calibri"/>
                <a:cs typeface="Times New Roman"/>
              </a:rPr>
              <a:t>նպատակային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եւ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ծախսային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արդյունավետ</a:t>
            </a:r>
            <a:r>
              <a:rPr lang="en-US" sz="1600" dirty="0">
                <a:effectLst/>
                <a:ea typeface="Calibri"/>
                <a:cs typeface="Times New Roman"/>
              </a:rPr>
              <a:t> </a:t>
            </a:r>
            <a:r>
              <a:rPr lang="en-US" sz="1600" dirty="0" err="1">
                <a:effectLst/>
                <a:ea typeface="Calibri"/>
                <a:cs typeface="Times New Roman"/>
              </a:rPr>
              <a:t>լինելը</a:t>
            </a:r>
            <a:endParaRPr lang="en-US" sz="1600" dirty="0">
              <a:effectLst/>
              <a:ea typeface="Calibri"/>
              <a:cs typeface="Times New Roman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endParaRPr lang="en-US" sz="1600" dirty="0">
              <a:solidFill>
                <a:schemeClr val="accent2">
                  <a:lumMod val="75000"/>
                </a:schemeClr>
              </a:solidFill>
              <a:cs typeface="Times New Roman"/>
            </a:endParaRPr>
          </a:p>
          <a:p>
            <a:pPr marL="0" indent="0" algn="just">
              <a:buClr>
                <a:schemeClr val="accent2">
                  <a:lumMod val="75000"/>
                </a:schemeClr>
              </a:buClr>
              <a:buNone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>       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2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Իրավաբանական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անձանց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մոտ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ստուգումներ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կատարելու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իրավասությունը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61085"/>
              </p:ext>
            </p:extLst>
          </p:nvPr>
        </p:nvGraphicFramePr>
        <p:xfrm>
          <a:off x="685800" y="1371600"/>
          <a:ext cx="7391400" cy="4495800"/>
        </p:xfrm>
        <a:graphic>
          <a:graphicData uri="http://schemas.openxmlformats.org/drawingml/2006/table">
            <a:tbl>
              <a:tblPr firstRow="1" firstCol="1" bandRow="1"/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6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Վերահսկիչ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օրենք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(2006)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Պալատը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ստուգումներ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է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անցկացնում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միայն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կանոնադրական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կապիտալում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50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և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ավելի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տոկոս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պետական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համայնքային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մասնակցությամբ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իրավաբանական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անձանց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մոտ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Հաշվեքննիչ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օրենք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(2018)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Պալատը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կարող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է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ստուգումներ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անցկացնել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նաև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պետական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բյուջեից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վարկեր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ինչպես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նաեւ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ՀՀ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պետական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երաշխիքով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ապահովված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վարկեր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այլ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ֆինանսական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միջոցներ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պետական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տեղական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ինքնակառավարման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մարմինների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հիմնարկների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կողմից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դրամաշնորհներ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սուբսիդիաներ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ստացած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իրավաբանական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անձանց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մոտ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(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միայն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այդ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միջոցների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օգտագործման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հետ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կապված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ylfaen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Sylfae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Ֆինանսական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անկախությունը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և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պալատի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գործունեության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անկախ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աուդիտը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913119"/>
              </p:ext>
            </p:extLst>
          </p:nvPr>
        </p:nvGraphicFramePr>
        <p:xfrm>
          <a:off x="609600" y="1219200"/>
          <a:ext cx="7391400" cy="4572000"/>
        </p:xfrm>
        <a:graphic>
          <a:graphicData uri="http://schemas.openxmlformats.org/drawingml/2006/table">
            <a:tbl>
              <a:tblPr firstRow="1" firstCol="1" bandRow="1"/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3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Վերահսկիչ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օրենք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(2006)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ծախսերը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հանդիսանում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են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պետական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բյուջեի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ծախսերի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բաղկացուցիչ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մաս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ֆինանսական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գործունեությունը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յուրաքանչյուր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տարի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ենթարկվում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է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անկախ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աուդիտի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աուդիտի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ՎՊ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խորհրդի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ընտրած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անկախ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միջազգային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աուդիտորական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կազմակերպության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կողմից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Հաշվեքննիչ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օրենք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(2018)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Նոր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օրենքում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ավելացված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է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նաև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ՀՊ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բնականոն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գործունեության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ապահովման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համար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ստեղծված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պահուստային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ֆոնդերից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աուդիտորի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որակավորում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ունեցող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հաշվեքննիչ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անդամներին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եւ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աշխատակազմի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ծառայողներին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դրամական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պարգեւներ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տրամադրելու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դրույթը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ֆինանսական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գործունեությունը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յուրաքանչյուր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տարի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ենթարկվում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է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անկախ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աուդիտի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աուդիտի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մրցութային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հիմունքներով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ընտրված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արտաքին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աուդիտորական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կազմակերպությունը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6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536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Պետական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բյուջեի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կատարման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վերաբերյալ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հաշվետվություն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316592"/>
              </p:ext>
            </p:extLst>
          </p:nvPr>
        </p:nvGraphicFramePr>
        <p:xfrm>
          <a:off x="685800" y="1295400"/>
          <a:ext cx="7086600" cy="3733800"/>
        </p:xfrm>
        <a:graphic>
          <a:graphicData uri="http://schemas.openxmlformats.org/drawingml/2006/table">
            <a:tbl>
              <a:tblPr firstRow="1" firstCol="1" bandRow="1"/>
              <a:tblGrid>
                <a:gridCol w="354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Վերահսկիչ</a:t>
                      </a:r>
                      <a:r>
                        <a:rPr lang="en-US" sz="1100" b="1" dirty="0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 b="1" dirty="0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 b="1" dirty="0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օրենք</a:t>
                      </a:r>
                      <a:r>
                        <a:rPr lang="en-US" sz="1100" b="1" dirty="0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(2006)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Պալատը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եզրակացություն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Sylfaen"/>
                          <a:ea typeface="Calibri"/>
                          <a:cs typeface="Sylfaen"/>
                        </a:rPr>
                        <a:t>է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տալիս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պետական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բյուջեի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կատարման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կառավարության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տարեկան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հաշվետվության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Sylfaen"/>
                          <a:ea typeface="Calibri"/>
                          <a:cs typeface="Sylfaen"/>
                        </a:rPr>
                        <a:t>եզրակացություն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Հաշվեքննիչ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պալատի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Sylfaen"/>
                          <a:ea typeface="Calibri"/>
                          <a:cs typeface="Sylfaen"/>
                        </a:rPr>
                        <a:t>օրենք</a:t>
                      </a:r>
                      <a:r>
                        <a:rPr lang="en-US" sz="1100" b="1">
                          <a:solidFill>
                            <a:srgbClr val="953735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(2018)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Պալատն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ուղղակիորեն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եզրակացություն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է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տալիս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պետական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բյուջեի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կատարման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(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ներառում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է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հայտնաբերված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անհամապատասխանությունների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,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խեղաթյուրումների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ու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առաջարկությունների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վերաբերյալ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տեղեկատվություն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), 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ինչպես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նաև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պետական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բյուջեի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կատարման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մասին</a:t>
                      </a: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100">
                          <a:effectLst/>
                          <a:latin typeface="Sylfaen"/>
                          <a:ea typeface="Calibri"/>
                          <a:cs typeface="Sylfaen"/>
                        </a:rPr>
                        <a:t>կարծիք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84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Հաշվեքննության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օբյեկտին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պատասխանատվության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</a:rPr>
              <a:t>ենթարկելը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18" y="1447800"/>
            <a:ext cx="7740982" cy="449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076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Գործունեության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ծրագիրը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614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98" y="1219200"/>
            <a:ext cx="7645602" cy="4624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395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Գործունեության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b="1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հրապարակայնությունը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550272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38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261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Sylfaen</vt:lpstr>
      <vt:lpstr>Times New Roman</vt:lpstr>
      <vt:lpstr>Wingdings</vt:lpstr>
      <vt:lpstr>Office Theme</vt:lpstr>
      <vt:lpstr>Սահմանադրական դրույթներ (համեմատական) </vt:lpstr>
      <vt:lpstr>Նոր օրենսդրական դրույթներ</vt:lpstr>
      <vt:lpstr>Հաշվեքննության տեսակները</vt:lpstr>
      <vt:lpstr>Իրավաբանական անձանց մոտ ստուգումներ կատարելու իրավասությունը</vt:lpstr>
      <vt:lpstr>Ֆինանսական անկախությունը և պալատի գործունեության անկախ աուդիտը</vt:lpstr>
      <vt:lpstr>Պետական բյուջեի կատարման վերաբերյալ  հաշվետվություն</vt:lpstr>
      <vt:lpstr>Հաշվեքննության օբյեկտին պատասխանատվության ենթարկելը</vt:lpstr>
      <vt:lpstr>Գործունեության ծրագիրը</vt:lpstr>
      <vt:lpstr>Գործունեության հրապարակայնությունը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Սահմանադրական դրույթներ (համեմատական)</dc:title>
  <dc:creator>Sony</dc:creator>
  <cp:lastModifiedBy>info@transparency.am</cp:lastModifiedBy>
  <cp:revision>24</cp:revision>
  <dcterms:created xsi:type="dcterms:W3CDTF">2018-04-04T18:26:12Z</dcterms:created>
  <dcterms:modified xsi:type="dcterms:W3CDTF">2018-04-05T15:57:15Z</dcterms:modified>
</cp:coreProperties>
</file>