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8CDA-449D-43BB-A0E2-0FDCB5751BCE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84B8D-69AA-48BB-AAE2-2C782FA2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5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84B8D-69AA-48BB-AAE2-2C782FA2A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0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6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1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4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2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8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2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6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F0FB-42B3-466B-A4C4-8CF3A5187DF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5434-D130-4726-AA93-B1010CD42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gov/budgeting/oecdnetworkofparliamentarybudgetofficialspbo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Բյուջետային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ինստիտուտներ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(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համեմատական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աղյուսակ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6858000" cy="487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29210"/>
            <a:ext cx="8213725" cy="507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6224972"/>
            <a:ext cx="3276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ym typeface="Symbol"/>
              </a:rPr>
              <a:t>-</a:t>
            </a:r>
            <a:r>
              <a:rPr lang="en-US" sz="1000" dirty="0" err="1">
                <a:sym typeface="Symbol"/>
              </a:rPr>
              <a:t>այո</a:t>
            </a:r>
            <a:r>
              <a:rPr lang="en-US" sz="1000" dirty="0">
                <a:sym typeface="Symbol"/>
              </a:rPr>
              <a:t>, -</a:t>
            </a:r>
            <a:r>
              <a:rPr lang="en-US" sz="1000" dirty="0" err="1">
                <a:sym typeface="Symbol"/>
              </a:rPr>
              <a:t>ոչ</a:t>
            </a:r>
            <a:r>
              <a:rPr lang="en-US" sz="1000" dirty="0">
                <a:sym typeface="Symbol"/>
              </a:rPr>
              <a:t>, (1)-</a:t>
            </a:r>
            <a:r>
              <a:rPr lang="en-US" sz="1000" dirty="0" err="1">
                <a:sym typeface="Symbol"/>
              </a:rPr>
              <a:t>մեկ</a:t>
            </a:r>
            <a:r>
              <a:rPr lang="en-US" sz="1000" dirty="0">
                <a:sym typeface="Symbol"/>
              </a:rPr>
              <a:t> </a:t>
            </a:r>
            <a:r>
              <a:rPr lang="en-US" sz="1000" dirty="0" err="1">
                <a:sym typeface="Symbol"/>
              </a:rPr>
              <a:t>անգամ</a:t>
            </a:r>
            <a:r>
              <a:rPr lang="en-US" sz="1000" dirty="0">
                <a:sym typeface="Symbol"/>
              </a:rPr>
              <a:t>, (-)-</a:t>
            </a:r>
            <a:r>
              <a:rPr lang="en-US" sz="1000" dirty="0" err="1">
                <a:sym typeface="Symbol"/>
              </a:rPr>
              <a:t>հստակեցված</a:t>
            </a:r>
            <a:r>
              <a:rPr lang="en-US" sz="1000" dirty="0">
                <a:sym typeface="Symbol"/>
              </a:rPr>
              <a:t> </a:t>
            </a:r>
            <a:r>
              <a:rPr lang="en-US" sz="1000" dirty="0" err="1">
                <a:sym typeface="Symbol"/>
              </a:rPr>
              <a:t>չէ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442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Գործառույթները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667453"/>
              </p:ext>
            </p:extLst>
          </p:nvPr>
        </p:nvGraphicFramePr>
        <p:xfrm>
          <a:off x="609594" y="1143000"/>
          <a:ext cx="8229605" cy="3886201"/>
        </p:xfrm>
        <a:graphic>
          <a:graphicData uri="http://schemas.openxmlformats.org/drawingml/2006/table">
            <a:tbl>
              <a:tblPr firstRow="1" firstCol="1" bandRow="1"/>
              <a:tblGrid>
                <a:gridCol w="106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4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17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Գործառույթ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Բյուջետային գործընթացի վերաբերյալ ամփոփ տեղեկության տրամադրում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Մասնագիտական աջակցություն մշտական հանձաժողովներին, խմբակցություննրին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Բյուջեի նախագծում փոփոխություններ կատարելու առաջարկների վերլուծություն/աջակցություն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Մակրոտնտեսական ցուցանիշների կանխատեսում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Երկարաժամկետ ֆիսկալ կայունության վերլուծություն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Ֆիսկալ կանոնների համապատասխանության մոնիտորինգ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Օրենսդրական նախաձեռնությունների ծախսերի գնահատում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Առաջարկություններ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ԱՄՆ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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Ավստրալիա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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Ավստրիա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Էստոնիա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Իտալիա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Wingdings 2"/>
                        </a:rPr>
                        <a:t>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Հվ. Կորեա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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Հայաստան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×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lang="en-US" sz="1000">
                          <a:effectLst/>
                          <a:latin typeface="Calibri"/>
                          <a:ea typeface="Calibri"/>
                          <a:cs typeface="Calibri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Հունաստան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Wingdings 2"/>
                        </a:rPr>
                        <a:t>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Նիդերլանդներ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Վրաստան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67535"/>
            <a:ext cx="6858000" cy="45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-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այո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, -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ոչ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, -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այլընտրանքային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կանխատեսումներ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Symbol"/>
              </a:rPr>
              <a:t>, 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-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կատարված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կանխատեսման</a:t>
            </a:r>
            <a:r>
              <a:rPr lang="en-US" sz="1000" dirty="0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/>
                <a:cs typeface="Times New Roman"/>
                <a:sym typeface="Wingdings 2"/>
              </a:rPr>
              <a:t>գնահատում</a:t>
            </a:r>
            <a:endParaRPr lang="en-US" sz="1000" dirty="0">
              <a:solidFill>
                <a:srgbClr val="000000"/>
              </a:solidFill>
              <a:ea typeface="Times New Roman"/>
              <a:cs typeface="Times New Roman"/>
              <a:sym typeface="Wingdings 2"/>
            </a:endParaRPr>
          </a:p>
          <a:p>
            <a:pPr lvl="0">
              <a:lnSpc>
                <a:spcPct val="115000"/>
              </a:lnSpc>
            </a:pPr>
            <a:r>
              <a:rPr lang="en-US" sz="1000" i="1" dirty="0" err="1">
                <a:solidFill>
                  <a:srgbClr val="000000"/>
                </a:solidFill>
                <a:ea typeface="Calibri"/>
                <a:cs typeface="Times New Roman"/>
                <a:sym typeface="Wingdings 2"/>
              </a:rPr>
              <a:t>Աղբյուրը</a:t>
            </a:r>
            <a:r>
              <a:rPr lang="en-US" sz="1000" i="1" dirty="0">
                <a:solidFill>
                  <a:srgbClr val="000000"/>
                </a:solidFill>
                <a:ea typeface="Calibri"/>
                <a:cs typeface="Times New Roman"/>
                <a:sym typeface="Wingdings 2"/>
              </a:rPr>
              <a:t>՝ </a:t>
            </a:r>
            <a:r>
              <a:rPr lang="en-US" sz="1000" i="1" dirty="0">
                <a:solidFill>
                  <a:srgbClr val="000000"/>
                </a:solidFill>
                <a:ea typeface="Calibri"/>
                <a:cs typeface="Times New Roman"/>
                <a:sym typeface="Wingdings 2"/>
                <a:hlinkClick r:id="rId3"/>
              </a:rPr>
              <a:t>http://www.oecd.org/gov/budgeting/oecdnetworkofparliamentarybudgetofficialspbo.htm</a:t>
            </a:r>
            <a:r>
              <a:rPr lang="en-US" sz="1000" i="1" dirty="0">
                <a:solidFill>
                  <a:srgbClr val="000000"/>
                </a:solidFill>
                <a:ea typeface="Calibri"/>
                <a:cs typeface="Times New Roman"/>
                <a:sym typeface="Wingdings 2"/>
              </a:rPr>
              <a:t> </a:t>
            </a:r>
            <a:endParaRPr lang="en-US" sz="1100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53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ՀՀ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բյուջետային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գրասենյակ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Իրավական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հիմքը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՝ ԱԺ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Կանոնակարգ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օրենք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85000"/>
                    <a:lumOff val="15000"/>
                  </a:schemeClr>
                </a:solidFill>
              </a:rPr>
              <a:t>(2016)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Կազմը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՝ 1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համակարգող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փորձագետ+4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այլ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փորձագետներ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Ընտրությունը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՝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մրցութային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կարգով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5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տարի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ժամկետով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Նույն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ժամկետով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կարող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է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երկարաձգվել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Աշխատակարգը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՝ </a:t>
            </a:r>
            <a:r>
              <a:rPr lang="hy-AM" sz="1500" dirty="0">
                <a:solidFill>
                  <a:srgbClr val="000000"/>
                </a:solidFill>
              </a:rPr>
              <a:t>աշխատակարգը, փորձագետների պաշտոնավարման պայմանների, ընտրության (նշանակման), ինչպես նաև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hy-AM" sz="1500" dirty="0">
                <a:solidFill>
                  <a:srgbClr val="000000"/>
                </a:solidFill>
              </a:rPr>
              <a:t>փորձագետներին կարգապահական պատասխանատվության ենթարկելու կարգերը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հաստատում</a:t>
            </a:r>
            <a:r>
              <a:rPr lang="en-US" sz="1500" dirty="0">
                <a:solidFill>
                  <a:srgbClr val="000000"/>
                </a:solidFill>
              </a:rPr>
              <a:t> է ԱԺ </a:t>
            </a:r>
            <a:r>
              <a:rPr lang="en-US" sz="1500" dirty="0" err="1">
                <a:solidFill>
                  <a:srgbClr val="000000"/>
                </a:solidFill>
              </a:rPr>
              <a:t>խորհուրդը</a:t>
            </a:r>
            <a:r>
              <a:rPr lang="en-US" sz="1500" dirty="0">
                <a:solidFill>
                  <a:srgbClr val="000000"/>
                </a:solidFill>
              </a:rPr>
              <a:t> (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ֆինանսավարկային</a:t>
            </a: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և 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բյուջետային</a:t>
            </a: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հարցերով</a:t>
            </a:r>
            <a:r>
              <a:rPr lang="hy-AM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մշտական հանձնաժողովը</a:t>
            </a:r>
            <a:r>
              <a:rPr lang="en-US" sz="1500" dirty="0">
                <a:solidFill>
                  <a:srgbClr val="000000"/>
                </a:solidFill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rgbClr val="00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rgbClr val="C0504D">
                    <a:lumMod val="75000"/>
                  </a:srgbClr>
                </a:solidFill>
              </a:rPr>
              <a:t>Համակարգումը</a:t>
            </a: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՝ </a:t>
            </a:r>
            <a:r>
              <a:rPr lang="hy-AM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գործունեության ընդհանուր համակարգումը և մշտադիտարկումը իրականացնում է 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ֆինանսավարկային</a:t>
            </a: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և 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բյուջետային</a:t>
            </a: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15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հարցերով</a:t>
            </a:r>
            <a:r>
              <a:rPr lang="hy-AM" sz="1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մշտական հանձնաժողովը</a:t>
            </a:r>
            <a:endParaRPr lang="en-US" sz="15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Հիմնական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գործառույթը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՝</a:t>
            </a:r>
            <a:r>
              <a:rPr lang="hy-AM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պետական բյուջեի նախագծի, պետ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ական</a:t>
            </a:r>
            <a:r>
              <a:rPr lang="hy-AM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բյուջեի կատարման տարեկան հաշվետվության, բյուջեի կատարման ընթացքի, ինչպես նաև   սոցիալ-տնտեսական հիմնական ցուցանիշների, պետական պարտքի վերաբերյալ տեղեկանքների տրամադր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ումն</a:t>
            </a:r>
            <a:r>
              <a:rPr lang="hy-AM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է հանձնաժողովներին, խմբակցություններին և առանձին պատգամավորներ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ի</a:t>
            </a:r>
            <a:r>
              <a:rPr lang="hy-AM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ն նախապես ուղարկված գրավոր հարցումների ու դիմումների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հիման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վրա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օրինակ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՝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ըստ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2017թ. </a:t>
            </a:r>
            <a:r>
              <a:rPr lang="hy-AM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Տ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արեական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հաշվետվության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՝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գրասենյակը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ստացել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է 61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գրավոր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հարցում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և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տրամադրել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420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տեղեկանք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):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Հաշվեքննիչ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պալատի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մասին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օրենքի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ուժի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մտնելուց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հետո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գրասենյակը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տեղեկանք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կտրամադրի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նաև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պալատի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գործունեության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տարեկան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հաղորդման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վերաբերյալ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Հրապարակումներ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</a:rPr>
              <a:t>ինքնաշխատ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)՝</a:t>
            </a:r>
            <a:r>
              <a:rPr lang="en-US" sz="1500" dirty="0">
                <a:ea typeface="Calibri"/>
                <a:cs typeface="Times New Roman"/>
              </a:rPr>
              <a:t>ՀՀ </a:t>
            </a:r>
            <a:r>
              <a:rPr lang="en-US" sz="1500" dirty="0" err="1">
                <a:ea typeface="Calibri"/>
                <a:cs typeface="Times New Roman"/>
              </a:rPr>
              <a:t>պետական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բյուջեի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նախագծի</a:t>
            </a:r>
            <a:r>
              <a:rPr lang="en-US" sz="1500" dirty="0">
                <a:ea typeface="Calibri"/>
                <a:cs typeface="Times New Roman"/>
              </a:rPr>
              <a:t>, </a:t>
            </a:r>
            <a:r>
              <a:rPr lang="en-US" sz="1500" dirty="0" err="1">
                <a:ea typeface="Calibri"/>
                <a:cs typeface="Times New Roman"/>
              </a:rPr>
              <a:t>ինչպես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նաև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պետական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բյուջեի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hy-AM" sz="1500" dirty="0">
                <a:ea typeface="Calibri"/>
                <a:cs typeface="Times New Roman"/>
              </a:rPr>
              <a:t>կատարման մասին տարեկան հաշվետվության ամփոփ </a:t>
            </a:r>
            <a:r>
              <a:rPr lang="en-US" sz="1500" dirty="0" err="1">
                <a:ea typeface="Calibri"/>
                <a:cs typeface="Times New Roman"/>
              </a:rPr>
              <a:t>նկարագրերը</a:t>
            </a:r>
            <a:r>
              <a:rPr lang="en-US" sz="1500" dirty="0">
                <a:ea typeface="Calibri"/>
                <a:cs typeface="Times New Roman"/>
              </a:rPr>
              <a:t> և </a:t>
            </a:r>
            <a:r>
              <a:rPr lang="hy-AM" sz="1500" dirty="0">
                <a:ea typeface="Calibri"/>
                <a:cs typeface="Times New Roman"/>
              </a:rPr>
              <a:t>պետական բյուջեի կատարման ընթացքի վերաբերյալ Կառավարության ներկայացրած տեղեկանք</a:t>
            </a:r>
            <a:r>
              <a:rPr lang="en-US" sz="1500" dirty="0" err="1">
                <a:ea typeface="Calibri"/>
                <a:cs typeface="Times New Roman"/>
              </a:rPr>
              <a:t>ների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hy-AM" sz="1500" dirty="0">
                <a:ea typeface="Calibri"/>
                <a:cs typeface="Times New Roman"/>
              </a:rPr>
              <a:t>ամփոփ նկարագրերը</a:t>
            </a:r>
            <a:r>
              <a:rPr lang="en-US" sz="1500" dirty="0">
                <a:ea typeface="Calibri"/>
                <a:cs typeface="Times New Roman"/>
              </a:rPr>
              <a:t> (</a:t>
            </a:r>
            <a:r>
              <a:rPr lang="hy-AM" sz="1500" dirty="0">
                <a:ea typeface="Calibri"/>
                <a:cs typeface="Times New Roman"/>
              </a:rPr>
              <a:t>առաջին եռամսյակի</a:t>
            </a:r>
            <a:r>
              <a:rPr lang="en-US" sz="1500" dirty="0">
                <a:ea typeface="Calibri"/>
                <a:cs typeface="Times New Roman"/>
              </a:rPr>
              <a:t>, </a:t>
            </a:r>
            <a:r>
              <a:rPr lang="en-US" sz="1500" dirty="0" err="1">
                <a:ea typeface="Calibri"/>
                <a:cs typeface="Times New Roman"/>
              </a:rPr>
              <a:t>առաջին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կիսամյակի</a:t>
            </a:r>
            <a:r>
              <a:rPr lang="en-US" sz="1500" dirty="0">
                <a:ea typeface="Calibri"/>
                <a:cs typeface="Times New Roman"/>
              </a:rPr>
              <a:t> և </a:t>
            </a:r>
            <a:r>
              <a:rPr lang="en-US" sz="1500" dirty="0" err="1">
                <a:ea typeface="Calibri"/>
                <a:cs typeface="Times New Roman"/>
              </a:rPr>
              <a:t>ինն</a:t>
            </a:r>
            <a:r>
              <a:rPr lang="en-US" sz="1500" dirty="0">
                <a:ea typeface="Calibri"/>
                <a:cs typeface="Times New Roman"/>
              </a:rPr>
              <a:t> </a:t>
            </a:r>
            <a:r>
              <a:rPr lang="en-US" sz="1500" dirty="0" err="1">
                <a:ea typeface="Calibri"/>
                <a:cs typeface="Times New Roman"/>
              </a:rPr>
              <a:t>ամիսների</a:t>
            </a:r>
            <a:r>
              <a:rPr lang="en-US" sz="1500" dirty="0">
                <a:ea typeface="Calibri"/>
                <a:cs typeface="Times New Roman"/>
              </a:rPr>
              <a:t>)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1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397</Words>
  <Application>Microsoft Office PowerPoint</Application>
  <PresentationFormat>On-screen Show (4:3)</PresentationFormat>
  <Paragraphs>119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Sylfaen</vt:lpstr>
      <vt:lpstr>Symbol</vt:lpstr>
      <vt:lpstr>Times New Roman</vt:lpstr>
      <vt:lpstr>Wingdings</vt:lpstr>
      <vt:lpstr>Wingdings 2</vt:lpstr>
      <vt:lpstr>Office Theme</vt:lpstr>
      <vt:lpstr>Բյուջետային ինստիտուտներ (համեմատական աղյուսակ)</vt:lpstr>
      <vt:lpstr> Գործառույթները</vt:lpstr>
      <vt:lpstr>ՀՀ բյուջետային գրասենյակ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Բյուջետային ինստիտուտներ (համեմատական աղյուսակ)</dc:title>
  <dc:creator>Sony</dc:creator>
  <cp:lastModifiedBy>info@transparency.am</cp:lastModifiedBy>
  <cp:revision>19</cp:revision>
  <dcterms:created xsi:type="dcterms:W3CDTF">2018-04-04T17:37:38Z</dcterms:created>
  <dcterms:modified xsi:type="dcterms:W3CDTF">2018-04-05T15:56:44Z</dcterms:modified>
</cp:coreProperties>
</file>