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2"/>
  </p:handoutMasterIdLst>
  <p:sldIdLst>
    <p:sldId id="256" r:id="rId2"/>
    <p:sldId id="259" r:id="rId3"/>
    <p:sldId id="260" r:id="rId4"/>
    <p:sldId id="262" r:id="rId5"/>
    <p:sldId id="261" r:id="rId6"/>
    <p:sldId id="264" r:id="rId7"/>
    <p:sldId id="257" r:id="rId8"/>
    <p:sldId id="258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uneh.Hayrapetyan\Desktop\Copy%20of%20TI_FinancialPart_AnnualReport_2016_25Jul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uneh.Hayrapetyan\Desktop\Copy%20of%20TI_FinancialPart_AnnualReport_2016_25Jul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 i="0" u="none" strike="noStrike" baseline="0">
                <a:solidFill>
                  <a:srgbClr val="000000"/>
                </a:solidFill>
                <a:latin typeface="Sylfaen" pitchFamily="18" charset="0"/>
                <a:ea typeface="Arial LatArm"/>
                <a:cs typeface="Arial LatArm"/>
              </a:defRPr>
            </a:pPr>
            <a:r>
              <a:rPr lang="hy-AM" sz="1400" b="1" i="0" baseline="0">
                <a:latin typeface="Sylfaen" pitchFamily="18" charset="0"/>
              </a:rPr>
              <a:t>201</a:t>
            </a:r>
            <a:r>
              <a:rPr lang="en-US" sz="1400" b="1" i="0" baseline="0">
                <a:latin typeface="Sylfaen" pitchFamily="18" charset="0"/>
              </a:rPr>
              <a:t>6</a:t>
            </a:r>
            <a:r>
              <a:rPr lang="hy-AM" sz="1400" b="1" i="0" baseline="0">
                <a:latin typeface="Sylfaen" pitchFamily="18" charset="0"/>
              </a:rPr>
              <a:t>թ. </a:t>
            </a:r>
            <a:r>
              <a:rPr lang="en-US" sz="1400" b="1" i="0" baseline="0">
                <a:latin typeface="Sylfaen" pitchFamily="18" charset="0"/>
              </a:rPr>
              <a:t>ե</a:t>
            </a:r>
            <a:r>
              <a:rPr lang="hy-AM" sz="1400" b="1" i="0" baseline="0">
                <a:latin typeface="Sylfaen" pitchFamily="18" charset="0"/>
              </a:rPr>
              <a:t>կամուտներն ըստ շնորհատուների (ՀՀ դրամով)*</a:t>
            </a:r>
            <a:endParaRPr lang="en-US" sz="1400" baseline="0">
              <a:latin typeface="Sylfaen" pitchFamily="18" charset="0"/>
            </a:endParaRPr>
          </a:p>
          <a:p>
            <a:pPr>
              <a:defRPr sz="2800" b="0" i="0" u="none" strike="noStrike" baseline="0">
                <a:solidFill>
                  <a:srgbClr val="000000"/>
                </a:solidFill>
                <a:latin typeface="Sylfaen" pitchFamily="18" charset="0"/>
                <a:ea typeface="Arial LatArm"/>
                <a:cs typeface="Arial LatArm"/>
              </a:defRPr>
            </a:pPr>
            <a:r>
              <a:rPr lang="hy-AM" sz="1400" b="1" i="0" baseline="0">
                <a:latin typeface="Sylfaen" pitchFamily="18" charset="0"/>
              </a:rPr>
              <a:t> 201</a:t>
            </a:r>
            <a:r>
              <a:rPr lang="en-US" sz="1400" b="1" i="0" baseline="0">
                <a:latin typeface="Sylfaen" pitchFamily="18" charset="0"/>
              </a:rPr>
              <a:t>6</a:t>
            </a:r>
            <a:r>
              <a:rPr lang="hy-AM" sz="1400" b="1" i="0" baseline="0">
                <a:latin typeface="Sylfaen" pitchFamily="18" charset="0"/>
              </a:rPr>
              <a:t> </a:t>
            </a:r>
            <a:r>
              <a:rPr lang="en-US" sz="1400" b="1" i="0" baseline="0">
                <a:latin typeface="Sylfaen" pitchFamily="18" charset="0"/>
              </a:rPr>
              <a:t>Revenues  by Donors  (in AMD)*</a:t>
            </a:r>
            <a:endParaRPr lang="en-US" sz="1400" baseline="0">
              <a:latin typeface="Sylfaen" pitchFamily="18" charset="0"/>
            </a:endParaRPr>
          </a:p>
        </c:rich>
      </c:tx>
      <c:layout>
        <c:manualLayout>
          <c:xMode val="edge"/>
          <c:yMode val="edge"/>
          <c:x val="0.27486856329398396"/>
          <c:y val="4.4379369292935213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61691447265942E-2"/>
          <c:y val="0.23778114805987674"/>
          <c:w val="0.92217508171422247"/>
          <c:h val="0.55187320203162515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8"/>
          <c:dPt>
            <c:idx val="0"/>
            <c:bubble3D val="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F8-47E6-8E6F-4611562AB48C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F8-47E6-8E6F-4611562AB48C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F8-47E6-8E6F-4611562AB48C}"/>
              </c:ext>
            </c:extLst>
          </c:dPt>
          <c:dPt>
            <c:idx val="3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6F8-47E6-8E6F-4611562AB48C}"/>
              </c:ext>
            </c:extLst>
          </c:dPt>
          <c:dPt>
            <c:idx val="4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6F8-47E6-8E6F-4611562AB48C}"/>
              </c:ext>
            </c:extLst>
          </c:dPt>
          <c:dPt>
            <c:idx val="5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6F8-47E6-8E6F-4611562AB48C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6F8-47E6-8E6F-4611562AB48C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6F8-47E6-8E6F-4611562AB48C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6F8-47E6-8E6F-4611562AB48C}"/>
              </c:ext>
            </c:extLst>
          </c:dPt>
          <c:dPt>
            <c:idx val="9"/>
            <c:bubble3D val="0"/>
            <c:spPr>
              <a:solidFill>
                <a:srgbClr val="66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6F8-47E6-8E6F-4611562AB48C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6F8-47E6-8E6F-4611562AB48C}"/>
              </c:ext>
            </c:extLst>
          </c:dPt>
          <c:dLbls>
            <c:dLbl>
              <c:idx val="0"/>
              <c:layout>
                <c:manualLayout>
                  <c:x val="-7.4413097561301933E-2"/>
                  <c:y val="-1.8408463859215875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3016370914646763E-2"/>
                  <c:y val="-5.7745837111172274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22599994213648"/>
                  <c:y val="2.2196917203098025E-3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257256296882527"/>
                  <c:y val="1.555501936416585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426633163901091"/>
                  <c:y val="5.000469111659222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7596662913834287E-2"/>
                  <c:y val="5.8234135135900741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1337896669664575E-2"/>
                  <c:y val="6.524137753684435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9.9373840072514447E-3"/>
                  <c:y val="6.641244899791923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6700140396788135E-2"/>
                  <c:y val="6.7291706889391914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21330325675128739"/>
                  <c:y val="4.331969929440378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4837490121464639"/>
                  <c:y val="6.3770556784308791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24925599242506494"/>
                  <c:y val="2.4007366760736733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24075233763918741"/>
                  <c:y val="-3.7328932456560007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0.24964185286429047"/>
                  <c:y val="-5.116431102966848E-3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66F8-47E6-8E6F-4611562AB48C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0.1833081813716203"/>
                  <c:y val="-5.953087226842910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66F8-47E6-8E6F-4611562AB48C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 b="0" i="0" u="none" strike="noStrike" baseline="0">
                    <a:solidFill>
                      <a:srgbClr val="000000"/>
                    </a:solidFill>
                    <a:latin typeface="Sylfaen" pitchFamily="18" charset="0"/>
                    <a:ea typeface="Arial"/>
                    <a:cs typeface="Arial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TI_IncomesByDonors!$B$3:$B$17</c:f>
              <c:strCache>
                <c:ptCount val="15"/>
                <c:pt idx="0">
                  <c:v>ԱՄՆ Միջազգային զարգացման գործակալության
U.S. Agency for International Development (USAID)</c:v>
                </c:pt>
                <c:pt idx="1">
                  <c:v>Բաց հասարակության հիմնադրամներ-Հայաստան, Երևան
Open Society Foundations-Armenia, Yerevan</c:v>
                </c:pt>
                <c:pt idx="2">
                  <c:v>Ժողովրդավարության ազգային հիմնադրամ, Վաշինգտոն
National Endowment for Democracy Foundation, Washington</c:v>
                </c:pt>
                <c:pt idx="3">
                  <c:v>Մեծ Բրիտանիայի դեսպանություն, Երևան
British Embassy Yerevan</c:v>
                </c:pt>
                <c:pt idx="4">
                  <c:v>Գերմանիայի դեսպանատուն, Երևան
German Embassy, Yerevan</c:v>
                </c:pt>
                <c:pt idx="5">
                  <c:v>Եվրահանձնաժողով Հանրային քաղաքականության ասոցիացիա հանուն բաց հասարակության (PASOS-ի) միջոցով, Պրագա
European Commission through PASOS (Policy Association for an Open Society), Praha</c:v>
                </c:pt>
                <c:pt idx="6">
                  <c:v>Թուֆենկյան Բարեգործական Հիմնադրամ
Tufenkyan Charitable Fund</c:v>
                </c:pt>
                <c:pt idx="7">
                  <c:v>Եվրոպական հանձնաժողով/Թրանսփարենսի Ինթերնեշնլ քարտուղարություն, Բեռլին
European Commission/Transparency International Secretariat, Berlin</c:v>
                </c:pt>
                <c:pt idx="8">
                  <c:v>Փոլիսի Ֆորում Արմենիա ՇՉ ՀԿ
PFA non profit NGO </c:v>
                </c:pt>
                <c:pt idx="9">
                  <c:v>Ժողովրդավարության եվրոպական հիմնադրամ, Բրյուսել
European Endowment for Democracy Foundation, Brussel</c:v>
                </c:pt>
                <c:pt idx="10">
                  <c:v>Եվրոպական հանձնաժողով/Թրանսփարենսի Ինթերնեշնլ Մոլդովա, Քիշնև
European Commission/Transparency International Moldova, Chisinau</c:v>
                </c:pt>
                <c:pt idx="11">
                  <c:v>Եկամուտներ երկարաժամկետ ակտիվներից 
Incomes from non-current actives</c:v>
                </c:pt>
                <c:pt idx="12">
                  <c:v>Եկամուտներին վերաբերող շնորհ-չճանաչված շնորհատուներ
Other Incomes-from Unrecognized Donors</c:v>
                </c:pt>
                <c:pt idx="13">
                  <c:v>Այլ եկամուտներ-անդամավճարներից
Other Incomes-from membership</c:v>
                </c:pt>
                <c:pt idx="14">
                  <c:v>Այլ եկամուտներ-արտարժույթի փոխարկումներից և վերագնահատումից
Other Incomes-from other currency conversions and currency revaluations</c:v>
                </c:pt>
              </c:strCache>
            </c:strRef>
          </c:cat>
          <c:val>
            <c:numRef>
              <c:f>TI_IncomesByDonors!$D$3:$D$17</c:f>
              <c:numCache>
                <c:formatCode>#,##0.00</c:formatCode>
                <c:ptCount val="15"/>
                <c:pt idx="0">
                  <c:v>309427467.04000002</c:v>
                </c:pt>
                <c:pt idx="1">
                  <c:v>35338405.25</c:v>
                </c:pt>
                <c:pt idx="2">
                  <c:v>33692709.920000002</c:v>
                </c:pt>
                <c:pt idx="3">
                  <c:v>16131031.970000001</c:v>
                </c:pt>
                <c:pt idx="4">
                  <c:v>15611636</c:v>
                </c:pt>
                <c:pt idx="5">
                  <c:v>6186975</c:v>
                </c:pt>
                <c:pt idx="6">
                  <c:v>3891050</c:v>
                </c:pt>
                <c:pt idx="7">
                  <c:v>2191405</c:v>
                </c:pt>
                <c:pt idx="8">
                  <c:v>461184.27</c:v>
                </c:pt>
                <c:pt idx="9">
                  <c:v>110836.4</c:v>
                </c:pt>
                <c:pt idx="10">
                  <c:v>6147.79</c:v>
                </c:pt>
                <c:pt idx="11">
                  <c:v>8184737.5499999998</c:v>
                </c:pt>
                <c:pt idx="12">
                  <c:v>6610.2</c:v>
                </c:pt>
                <c:pt idx="13">
                  <c:v>221519</c:v>
                </c:pt>
                <c:pt idx="14">
                  <c:v>27114120.239999998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66F8-47E6-8E6F-4611562AB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2800" b="0" i="0" u="none" strike="noStrike" baseline="0">
          <a:solidFill>
            <a:srgbClr val="000000"/>
          </a:solidFill>
          <a:latin typeface="Arial LatArm"/>
          <a:ea typeface="Arial LatArm"/>
          <a:cs typeface="Arial LatArm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Sylfaen" pitchFamily="18" charset="0"/>
                <a:ea typeface="Times Armenian"/>
                <a:cs typeface="Times Armenian"/>
              </a:defRPr>
            </a:pPr>
            <a:r>
              <a:rPr lang="hy-AM" sz="1200" b="1" i="0" u="none" strike="noStrike" baseline="0">
                <a:solidFill>
                  <a:srgbClr val="000000"/>
                </a:solidFill>
                <a:latin typeface="Sylfaen" pitchFamily="18" charset="0"/>
              </a:rPr>
              <a:t>201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Sylfaen" pitchFamily="18" charset="0"/>
              </a:rPr>
              <a:t>6</a:t>
            </a:r>
            <a:r>
              <a:rPr lang="hy-AM" sz="1200" b="1" i="0" u="none" strike="noStrike" baseline="0">
                <a:solidFill>
                  <a:srgbClr val="000000"/>
                </a:solidFill>
                <a:latin typeface="Sylfaen" pitchFamily="18" charset="0"/>
              </a:rPr>
              <a:t>թ. ԹԻՀԿ-ի ծախսերի կառուցվածքը տեղական արժույթով (ՀՀ դրամ)* 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Sylfaen" pitchFamily="18" charset="0"/>
                <a:ea typeface="Times Armenian"/>
                <a:cs typeface="Times Armenian"/>
              </a:defRPr>
            </a:pPr>
            <a:r>
              <a:rPr lang="en-US" sz="1200" b="1" i="0" u="none" strike="noStrike" baseline="0">
                <a:solidFill>
                  <a:srgbClr val="000000"/>
                </a:solidFill>
                <a:latin typeface="Sylfaen" pitchFamily="18" charset="0"/>
              </a:rPr>
              <a:t>The Categories of TI AC Expenditures for 2016 in Local Currency (AMD)* </a:t>
            </a:r>
          </a:p>
        </c:rich>
      </c:tx>
      <c:layout>
        <c:manualLayout>
          <c:xMode val="edge"/>
          <c:yMode val="edge"/>
          <c:x val="0.11518324607329865"/>
          <c:y val="2.152080344332855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2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52356020942409"/>
          <c:y val="0.15638461457629177"/>
          <c:w val="0.84947643808504103"/>
          <c:h val="0.4590747085773537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1"/>
          <c:dPt>
            <c:idx val="0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A3-4396-9597-E11CE07505E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A3-4396-9597-E11CE07505EE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2A3-4396-9597-E11CE07505EE}"/>
              </c:ext>
            </c:extLst>
          </c:dPt>
          <c:dPt>
            <c:idx val="3"/>
            <c:bubble3D val="0"/>
            <c:spPr>
              <a:solidFill>
                <a:srgbClr val="339933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2A3-4396-9597-E11CE07505EE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2A3-4396-9597-E11CE07505EE}"/>
              </c:ext>
            </c:extLst>
          </c:dPt>
          <c:dPt>
            <c:idx val="5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2A3-4396-9597-E11CE07505EE}"/>
              </c:ext>
            </c:extLst>
          </c:dPt>
          <c:dPt>
            <c:idx val="6"/>
            <c:bubble3D val="0"/>
            <c:spPr>
              <a:solidFill>
                <a:srgbClr val="CC99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2A3-4396-9597-E11CE07505EE}"/>
              </c:ext>
            </c:extLst>
          </c:dPt>
          <c:dPt>
            <c:idx val="7"/>
            <c:bubble3D val="0"/>
            <c:spPr>
              <a:solidFill>
                <a:srgbClr val="66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2A3-4396-9597-E11CE07505EE}"/>
              </c:ext>
            </c:extLst>
          </c:dPt>
          <c:dLbls>
            <c:dLbl>
              <c:idx val="0"/>
              <c:layout>
                <c:manualLayout>
                  <c:x val="-4.6521182911122512E-2"/>
                  <c:y val="-0.104217709628401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2A3-4396-9597-E11CE07505E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3984631047394813E-2"/>
                  <c:y val="-5.49227793894184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2A3-4396-9597-E11CE07505E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5672205705922467E-2"/>
                  <c:y val="-6.1863240779113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2A3-4396-9597-E11CE07505E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3632950637648339E-2"/>
                  <c:y val="-4.2891835888934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2A3-4396-9597-E11CE07505E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9847224468765734E-2"/>
                  <c:y val="-1.8297140489017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2A3-4396-9597-E11CE07505E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5495455831128344"/>
                  <c:y val="4.47154303080535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2A3-4396-9597-E11CE07505E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137465397223014E-2"/>
                  <c:y val="6.52921674264401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2A3-4396-9597-E11CE07505E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3338857667940779E-2"/>
                  <c:y val="-2.022102500345351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2A3-4396-9597-E11CE07505EE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 b="0" i="0" u="none" strike="noStrike" baseline="0">
                    <a:solidFill>
                      <a:srgbClr val="000000"/>
                    </a:solidFill>
                    <a:latin typeface="Sylfaen" pitchFamily="18" charset="0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ExpensesByTypes!$B$2:$C$9</c:f>
              <c:strCache>
                <c:ptCount val="8"/>
                <c:pt idx="0">
                  <c:v>Վարչական աշխատակազմի համախառն աշխատավարձ 
Administrative staff gross salaries</c:v>
                </c:pt>
                <c:pt idx="1">
                  <c:v>Ծրագրերում ներգրավված աշխատակազմի համախառն աշխատավարձ
Project staff gross salaries</c:v>
                </c:pt>
                <c:pt idx="2">
                  <c:v>Պայմանագրային աշխատողների համախառն աշխատավարձ 
Service contractors gross salaries</c:v>
                </c:pt>
                <c:pt idx="3">
                  <c:v>Վարչական ծախսեր
Administration cost</c:v>
                </c:pt>
                <c:pt idx="4">
                  <c:v>Ծրագրային ծախսեր` իրականացված կազմակերպության կողմից
Program Costs implemented by the organization</c:v>
                </c:pt>
                <c:pt idx="5">
                  <c:v>Ծրագրային ծախսեր, իրականցված համագործակիցների կողմից 
Program Costs implemented by the partner organizations</c:v>
                </c:pt>
                <c:pt idx="6">
                  <c:v>Արտարժույթի փոխարկումներից և վերագնահատումից ծախս 
Other currency conversions and currency revaluations expenses</c:v>
                </c:pt>
                <c:pt idx="7">
                  <c:v>Հիմնական միջոցների մաշվածություն
Fixed assets depreciation</c:v>
                </c:pt>
              </c:strCache>
            </c:strRef>
          </c:cat>
          <c:val>
            <c:numRef>
              <c:f>ExpensesByTypes!$D$2:$D$9</c:f>
              <c:numCache>
                <c:formatCode>#,##0.00</c:formatCode>
                <c:ptCount val="8"/>
                <c:pt idx="0">
                  <c:v>39622991</c:v>
                </c:pt>
                <c:pt idx="1">
                  <c:v>96297772.299999997</c:v>
                </c:pt>
                <c:pt idx="2">
                  <c:v>45790516</c:v>
                </c:pt>
                <c:pt idx="3">
                  <c:v>32346684.000000004</c:v>
                </c:pt>
                <c:pt idx="4">
                  <c:v>36039696.099999994</c:v>
                </c:pt>
                <c:pt idx="5">
                  <c:v>173236174.71000004</c:v>
                </c:pt>
                <c:pt idx="6">
                  <c:v>27109661.380000003</c:v>
                </c:pt>
                <c:pt idx="7">
                  <c:v>8132340.1399999997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2A3-4396-9597-E11CE07505E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2050" b="0" i="0" u="none" strike="noStrike" baseline="0">
          <a:solidFill>
            <a:srgbClr val="000000"/>
          </a:solidFill>
          <a:latin typeface="Arial LatArm"/>
          <a:ea typeface="Arial LatArm"/>
          <a:cs typeface="Arial LatArm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FE3A2-9D12-4C63-B9A2-4583DA74874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03030-A8A9-45A8-87D5-49C18401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5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8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0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806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31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5311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53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97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6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7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0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1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2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7D88-5C47-432F-B509-1E904779139E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A180E6-2A03-428D-9402-2EB04A05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192104" cy="205605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rian AMU" panose="01000000000000000000" pitchFamily="2" charset="0"/>
                <a:ea typeface="+mj-ea"/>
                <a:cs typeface="Arian AMU" panose="01000000000000000000" pitchFamily="2" charset="0"/>
              </a:rPr>
              <a:t>2016թ.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Arian AMU" panose="01000000000000000000" pitchFamily="2" charset="0"/>
                <a:ea typeface="+mj-ea"/>
                <a:cs typeface="Arian AMU" panose="01000000000000000000" pitchFamily="2" charset="0"/>
              </a:rPr>
              <a:t>հաշվետվություն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Arian AMU" panose="01000000000000000000" pitchFamily="2" charset="0"/>
              <a:ea typeface="+mj-ea"/>
              <a:cs typeface="Arian AMU" panose="01000000000000000000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49077" y="54910"/>
            <a:ext cx="5715007" cy="185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ՆԵՐԿԱՅԻՍ ԳՈՐԾՈՒՆԵՈՒԹՅՈՒՆ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6915"/>
            <a:ext cx="9577009" cy="4604448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Հանրային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քաղաքականություն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Անդամակցություն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հակակոռուպցիոն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խորհդրին</a:t>
            </a:r>
            <a:endParaRPr lang="en-US" sz="22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Հակակոռուպցիոն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օրենսդրության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մեջ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ներդրում</a:t>
            </a:r>
            <a:endParaRPr lang="en-US" sz="22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hy-AM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Կ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ոռուպցիոն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ռիսկերի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գնահատում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երեխաների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պաշտպանության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ոլորտում</a:t>
            </a:r>
            <a:endParaRPr lang="en-US" sz="22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Ընտրություններ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Անդամակցություն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ընտրական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մոնիտորինգային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կազմակերպությունների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ENEMO և GNDEM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ցանցերին</a:t>
            </a:r>
            <a:endParaRPr lang="en-US" sz="22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Հանրային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ծառայություններ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գույք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ֆինանսներ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10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ենթադրամաշնորհ</a:t>
            </a:r>
            <a:endParaRPr lang="en-US" sz="22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hy-AM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անրային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գնումների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օրենսդրության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մեջ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ներդրում</a:t>
            </a:r>
            <a:endParaRPr lang="en-US" sz="22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ԿԱՐԵՎՈՐ ԻՐԱԴԱՐՁՈՒԹՅՈՒՆՆԵՐ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11160881" cy="4535718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2016-2020 </a:t>
            </a:r>
            <a:r>
              <a:rPr lang="en-US" sz="3600" b="1" dirty="0" err="1">
                <a:latin typeface="Arian AMU" panose="01000000000000000000" pitchFamily="2" charset="0"/>
                <a:cs typeface="Arian AMU" panose="01000000000000000000" pitchFamily="2" charset="0"/>
              </a:rPr>
              <a:t>ռազմավարության</a:t>
            </a:r>
            <a:r>
              <a:rPr lang="en-US" sz="3600" b="1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3600" b="1" dirty="0" err="1">
                <a:latin typeface="Arian AMU" panose="01000000000000000000" pitchFamily="2" charset="0"/>
                <a:cs typeface="Arian AMU" panose="01000000000000000000" pitchFamily="2" charset="0"/>
              </a:rPr>
              <a:t>ընդունում</a:t>
            </a:r>
            <a:endParaRPr lang="en-US" sz="3600" b="1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endParaRPr lang="en-US" sz="3600" b="1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en-US" sz="36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Վերահավատարմագրում</a:t>
            </a:r>
            <a:r>
              <a:rPr lang="en-US" sz="36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3600" b="1" dirty="0">
                <a:latin typeface="Arian AMU" panose="01000000000000000000" pitchFamily="2" charset="0"/>
                <a:cs typeface="Arian AMU" panose="01000000000000000000" pitchFamily="2" charset="0"/>
              </a:rPr>
              <a:t>ԹԻ </a:t>
            </a:r>
            <a:r>
              <a:rPr lang="en-US" sz="36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կողմից</a:t>
            </a:r>
            <a:endParaRPr lang="en-US" sz="3600" b="1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endParaRPr lang="en-US" sz="3600" b="1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en-US" sz="36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Կոռուպցիայի</a:t>
            </a:r>
            <a:r>
              <a:rPr lang="en-US" sz="36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36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վերաբերյալ</a:t>
            </a:r>
            <a:r>
              <a:rPr lang="en-US" sz="36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36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կրթական</a:t>
            </a:r>
            <a:r>
              <a:rPr lang="en-US" sz="36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36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ծրագրերի</a:t>
            </a:r>
            <a:r>
              <a:rPr lang="en-US" sz="36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36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իրականացում</a:t>
            </a:r>
            <a:r>
              <a:rPr lang="en-US" sz="36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endParaRPr lang="en-US" sz="3600" b="1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en-US" sz="3600" b="1" dirty="0">
                <a:latin typeface="Arian AMU" panose="01000000000000000000" pitchFamily="2" charset="0"/>
                <a:cs typeface="Arian AMU" panose="01000000000000000000" pitchFamily="2" charset="0"/>
              </a:rPr>
              <a:t>13 </a:t>
            </a:r>
            <a:r>
              <a:rPr lang="en-US" sz="3600" b="1" dirty="0" err="1">
                <a:latin typeface="Arian AMU" panose="01000000000000000000" pitchFamily="2" charset="0"/>
                <a:cs typeface="Arian AMU" panose="01000000000000000000" pitchFamily="2" charset="0"/>
              </a:rPr>
              <a:t>դրամաշնորհային</a:t>
            </a:r>
            <a:r>
              <a:rPr lang="en-US" sz="3600" b="1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3600" b="1" dirty="0" err="1">
                <a:latin typeface="Arian AMU" panose="01000000000000000000" pitchFamily="2" charset="0"/>
                <a:cs typeface="Arian AMU" panose="01000000000000000000" pitchFamily="2" charset="0"/>
              </a:rPr>
              <a:t>ծրագիր</a:t>
            </a:r>
            <a:endParaRPr lang="en-US" sz="3600" b="1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endParaRPr lang="en-US" sz="3600" b="1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en-US" sz="3600" b="1" dirty="0">
                <a:latin typeface="Arian AMU" panose="01000000000000000000" pitchFamily="2" charset="0"/>
                <a:cs typeface="Arian AMU" panose="01000000000000000000" pitchFamily="2" charset="0"/>
              </a:rPr>
              <a:t>9 </a:t>
            </a:r>
            <a:r>
              <a:rPr lang="en-US" sz="3600" b="1" dirty="0" err="1">
                <a:latin typeface="Arian AMU" panose="01000000000000000000" pitchFamily="2" charset="0"/>
                <a:cs typeface="Arian AMU" panose="01000000000000000000" pitchFamily="2" charset="0"/>
              </a:rPr>
              <a:t>կազմակերպությունների</a:t>
            </a:r>
            <a:r>
              <a:rPr lang="en-US" sz="3600" b="1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3600" b="1" dirty="0" err="1">
                <a:latin typeface="Arian AMU" panose="01000000000000000000" pitchFamily="2" charset="0"/>
                <a:cs typeface="Arian AMU" panose="01000000000000000000" pitchFamily="2" charset="0"/>
              </a:rPr>
              <a:t>ենթադրամաշնորհներ</a:t>
            </a:r>
            <a:endParaRPr lang="en-US" sz="3600" b="1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endParaRPr lang="en-US" sz="3600" b="1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0"/>
            <a:endParaRPr lang="en-US" sz="32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4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50537" cy="13208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ՀԱՆՐԱՅԻՆ ՔԱՂԱՔԱԿԱՆՈՒԹՅՈՒՆ 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744" y="1796143"/>
            <a:ext cx="7968342" cy="4245220"/>
          </a:xfrm>
        </p:spPr>
        <p:txBody>
          <a:bodyPr>
            <a:normAutofit/>
          </a:bodyPr>
          <a:lstStyle/>
          <a:p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«2015թ. կոռուպցիայի իրավիճակը Հայաստանում 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   </a:t>
            </a:r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և </a:t>
            </a:r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դրա դեմ պայքարը</a:t>
            </a:r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»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առաջին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հրապարակումը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Կոռուպցիոն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ռիսկերի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գնահատում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հետևյալ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ոլորտներում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lvl="1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Ա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ռողջապահություն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Պաշտպանություն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Կրթություն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Հանքարդյունաբերություն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118" y="1796143"/>
            <a:ext cx="1122579" cy="16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345" y="2703498"/>
            <a:ext cx="1152525" cy="1619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118" y="4876778"/>
            <a:ext cx="1143000" cy="1619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68" y="4876778"/>
            <a:ext cx="1143000" cy="16192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18" y="4876778"/>
            <a:ext cx="11430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8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ՀԱՆՐԱՅԻՆ ԾԱՌԱՅՈՒԹՅՈՒՆՆԵՐ, ԳՈՒՅՔ ԵՎ ՖԻՆԱՆՍՆԵՐ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66766" cy="388077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Մոնիտորինգ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հետևյալ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ոլորտներում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r>
              <a:rPr lang="hy-AM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պետական գնումներ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(</a:t>
            </a:r>
            <a:r>
              <a:rPr lang="hy-AM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բողոքարկման համակարգ, </a:t>
            </a:r>
            <a:r>
              <a:rPr lang="hy-AM" sz="2200" dirty="0">
                <a:latin typeface="Arian AMU" panose="01000000000000000000" pitchFamily="2" charset="0"/>
                <a:cs typeface="Arian AMU" panose="01000000000000000000" pitchFamily="2" charset="0"/>
              </a:rPr>
              <a:t>շրջանակային համաձայնագրերի կատարման, մեկ անձից </a:t>
            </a:r>
            <a:r>
              <a:rPr lang="hy-AM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)</a:t>
            </a:r>
          </a:p>
          <a:p>
            <a:pPr lvl="1"/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hանրային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ծառայությունների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որակ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(5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ենթադրամաշնորհ</a:t>
            </a:r>
            <a:r>
              <a:rPr lang="en-US" sz="2200" dirty="0" smtClean="0">
                <a:latin typeface="Arian AMU" panose="01000000000000000000" pitchFamily="2" charset="0"/>
                <a:cs typeface="Arian AMU" panose="01000000000000000000" pitchFamily="2" charset="0"/>
              </a:rPr>
              <a:t>)</a:t>
            </a:r>
          </a:p>
          <a:p>
            <a:pPr lvl="1"/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կրթության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առողջապահության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ոլորտի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ծախսեր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ծառայությունների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որակ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մարզերում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՝ ԺԱԱ ՔԵԿ-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եր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)</a:t>
            </a:r>
          </a:p>
          <a:p>
            <a:pPr lvl="1"/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բյուջե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/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ծախսեր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 (2 </a:t>
            </a:r>
            <a:r>
              <a:rPr lang="en-US" sz="2200" dirty="0" err="1">
                <a:latin typeface="Arian AMU" panose="01000000000000000000" pitchFamily="2" charset="0"/>
                <a:cs typeface="Arian AMU" panose="01000000000000000000" pitchFamily="2" charset="0"/>
              </a:rPr>
              <a:t>ենթադրամաշնորհ</a:t>
            </a:r>
            <a:r>
              <a:rPr lang="en-US" sz="2200" dirty="0">
                <a:latin typeface="Arian AMU" panose="01000000000000000000" pitchFamily="2" charset="0"/>
                <a:cs typeface="Arian AMU" panose="01000000000000000000" pitchFamily="2" charset="0"/>
              </a:rPr>
              <a:t>)</a:t>
            </a:r>
          </a:p>
          <a:p>
            <a:pPr lvl="1"/>
            <a:endParaRPr lang="en-US" sz="22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100" y="2113182"/>
            <a:ext cx="128587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4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ԸՆՏՐՈՒԹՅՈՒՆՆԵՐ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758" y="1669139"/>
            <a:ext cx="9315433" cy="41109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2015թ. </a:t>
            </a:r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Ս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ահմանադրական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հանրաքվեի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մոնիտորինգի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/    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դիտարկման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արդյունքների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ամփոփում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0"/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ՏԻՄ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ընտրությունների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դիտարկում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(ՔԴՆ), 40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համայնք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, 221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տեղամաս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, 431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դիտորդ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0"/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Ընտրական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օրենսգրքի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նախագծում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փոփոխությունների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ջատագովություն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(4+4+4), 81-ից 15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առաջարկ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ընդունվել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է</a:t>
            </a:r>
          </a:p>
          <a:p>
            <a:pPr lvl="0"/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«Հայաստանի կուսակցություններին արված  մասնավոր նվիրատվությունների օրենսդրության և պրակտիկայի գնահատումը»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ուսումնասիրություն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0"/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«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Կուսակցությունների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մասին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»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օրենքի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նախագծում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փոփոխությունների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ջատագովություն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, 23-ից 3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առաջարկ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ընդունվել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/>
              <a:t>է</a:t>
            </a:r>
          </a:p>
          <a:p>
            <a:pPr lvl="0"/>
            <a:endParaRPr lang="en-US" sz="2400" dirty="0"/>
          </a:p>
          <a:p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60" y="708781"/>
            <a:ext cx="1188478" cy="16552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15" y="708782"/>
            <a:ext cx="1265769" cy="165523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91" y="2828381"/>
            <a:ext cx="1159510" cy="152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ԱՅԼ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00200"/>
            <a:ext cx="9642323" cy="4441162"/>
          </a:xfrm>
        </p:spPr>
        <p:txBody>
          <a:bodyPr>
            <a:normAutofit/>
          </a:bodyPr>
          <a:lstStyle/>
          <a:p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«Հասարակական կազմակերպությունների մասին» օրենքի նախագծի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ջատագովություն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7</a:t>
            </a:r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6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-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ից</a:t>
            </a:r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67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առաջարկ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ընդունվել է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Կ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ոռուպցիայի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վերաբերյալ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կրթական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13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դասընթացներ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երիտասարդների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համար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, 313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մասնակից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0" indent="0">
              <a:buNone/>
            </a:pP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ԵԿԱՄՈՒՏՆԵՐ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00000000-0008-0000-0000-0000050C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797708"/>
              </p:ext>
            </p:extLst>
          </p:nvPr>
        </p:nvGraphicFramePr>
        <p:xfrm>
          <a:off x="838200" y="1273630"/>
          <a:ext cx="8779329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68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ԾԱԽՍԵՐ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00000000-0008-0000-0200-00000514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918351"/>
              </p:ext>
            </p:extLst>
          </p:nvPr>
        </p:nvGraphicFramePr>
        <p:xfrm>
          <a:off x="391886" y="1690689"/>
          <a:ext cx="9192985" cy="4759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43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ԱՆԴԱՄԱՎՃԱՐՆԵՐ</a:t>
            </a:r>
            <a:endParaRPr lang="en-US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42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անդամ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Ա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նդամավճարները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՝ 168,500 ՀՀ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դրամ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(57%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հավաքագրում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)</a:t>
            </a:r>
          </a:p>
          <a:p>
            <a:pPr lvl="1"/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Ա.Կոստանյանի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անվան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մրցանակ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 </a:t>
            </a:r>
          </a:p>
          <a:p>
            <a:pPr lvl="1"/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Ը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նդհանուր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ժողովի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Խ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որհրդի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նիստերի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կազմակերպման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ծախսեր</a:t>
            </a:r>
            <a:endParaRPr lang="en-US" sz="24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/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</TotalTime>
  <Words>305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LatArm</vt:lpstr>
      <vt:lpstr>Arian AMU</vt:lpstr>
      <vt:lpstr>Calibri</vt:lpstr>
      <vt:lpstr>Sylfaen</vt:lpstr>
      <vt:lpstr>Times Armenian</vt:lpstr>
      <vt:lpstr>Trebuchet MS</vt:lpstr>
      <vt:lpstr>Wingdings 3</vt:lpstr>
      <vt:lpstr>Facet</vt:lpstr>
      <vt:lpstr>PowerPoint Presentation</vt:lpstr>
      <vt:lpstr>ԿԱՐԵՎՈՐ ԻՐԱԴԱՐՁՈՒԹՅՈՒՆՆԵՐ</vt:lpstr>
      <vt:lpstr>ՀԱՆՐԱՅԻՆ ՔԱՂԱՔԱԿԱՆՈՒԹՅՈՒՆ </vt:lpstr>
      <vt:lpstr>ՀԱՆՐԱՅԻՆ ԾԱՌԱՅՈՒԹՅՈՒՆՆԵՐ, ԳՈՒՅՔ ԵՎ ՖԻՆԱՆՍՆԵՐ</vt:lpstr>
      <vt:lpstr>ԸՆՏՐՈՒԹՅՈՒՆՆԵՐ</vt:lpstr>
      <vt:lpstr>ԱՅԼ</vt:lpstr>
      <vt:lpstr>ԵԿԱՄՈՒՏՆԵՐ</vt:lpstr>
      <vt:lpstr>ԾԱԽՍԵՐ</vt:lpstr>
      <vt:lpstr>ԱՆԴԱՄԱՎՃԱՐՆԵՐ</vt:lpstr>
      <vt:lpstr>ՆԵՐԿԱՅԻՍ ԳՈՐԾՈՒՆԵՈՒԹՅՈՒՆ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 Ayvazyan</dc:creator>
  <cp:lastModifiedBy>Nune Aydinyan</cp:lastModifiedBy>
  <cp:revision>26</cp:revision>
  <cp:lastPrinted>2017-08-25T12:35:07Z</cp:lastPrinted>
  <dcterms:created xsi:type="dcterms:W3CDTF">2017-08-25T06:54:34Z</dcterms:created>
  <dcterms:modified xsi:type="dcterms:W3CDTF">2017-08-26T14:10:57Z</dcterms:modified>
</cp:coreProperties>
</file>