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4"/>
  </p:handoutMasterIdLst>
  <p:sldIdLst>
    <p:sldId id="267" r:id="rId2"/>
    <p:sldId id="268" r:id="rId3"/>
    <p:sldId id="256" r:id="rId4"/>
    <p:sldId id="260" r:id="rId5"/>
    <p:sldId id="259" r:id="rId6"/>
    <p:sldId id="258" r:id="rId7"/>
    <p:sldId id="269" r:id="rId8"/>
    <p:sldId id="263" r:id="rId9"/>
    <p:sldId id="270" r:id="rId10"/>
    <p:sldId id="272" r:id="rId11"/>
    <p:sldId id="271" r:id="rId12"/>
    <p:sldId id="265" r:id="rId13"/>
  </p:sldIdLst>
  <p:sldSz cx="9144000" cy="6858000" type="screen4x3"/>
  <p:notesSz cx="6794500" cy="9906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B2B682-C5B1-43B7-8F42-77EE5F33A694}" type="datetimeFigureOut">
              <a:rPr lang="en-US" smtClean="0"/>
              <a:t>5/22/2017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9113"/>
            <a:ext cx="294481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100" y="9409113"/>
            <a:ext cx="294481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0D6B5C-C4DE-42D9-B4FD-52F17C404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4517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980728"/>
            <a:ext cx="8136903" cy="5616624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lnSpc>
                <a:spcPct val="170000"/>
              </a:lnSpc>
              <a:buNone/>
            </a:pPr>
            <a:endParaRPr lang="en-US" sz="4300" b="1" dirty="0">
              <a:solidFill>
                <a:schemeClr val="accent2">
                  <a:lumMod val="50000"/>
                </a:schemeClr>
              </a:solidFill>
              <a:latin typeface="Sylfaen" panose="010A0502050306030303" pitchFamily="18" charset="0"/>
            </a:endParaRPr>
          </a:p>
          <a:p>
            <a:pPr marL="0" indent="0" algn="ctr">
              <a:lnSpc>
                <a:spcPct val="170000"/>
              </a:lnSpc>
              <a:buNone/>
            </a:pPr>
            <a:r>
              <a:rPr lang="hy-AM" sz="4300" b="1" dirty="0">
                <a:solidFill>
                  <a:schemeClr val="accent2">
                    <a:lumMod val="50000"/>
                  </a:schemeClr>
                </a:solidFill>
                <a:latin typeface="Sylfaen" panose="010A0502050306030303" pitchFamily="18" charset="0"/>
              </a:rPr>
              <a:t>ՍԱՀՄԱՆԱԴՐԱԿԱՆ ՓՈՓՈԽՈՒԹՅՈՒՆ</a:t>
            </a:r>
            <a:r>
              <a:rPr lang="en-US" sz="4300" b="1" dirty="0">
                <a:solidFill>
                  <a:schemeClr val="accent2">
                    <a:lumMod val="50000"/>
                  </a:schemeClr>
                </a:solidFill>
                <a:latin typeface="Sylfaen" panose="010A0502050306030303" pitchFamily="18" charset="0"/>
              </a:rPr>
              <a:t>Ն</a:t>
            </a:r>
            <a:r>
              <a:rPr lang="hy-AM" sz="4300" b="1" dirty="0">
                <a:solidFill>
                  <a:schemeClr val="accent2">
                    <a:lumMod val="50000"/>
                  </a:schemeClr>
                </a:solidFill>
                <a:latin typeface="Sylfaen" panose="010A0502050306030303" pitchFamily="18" charset="0"/>
              </a:rPr>
              <a:t>ԵՐԸ</a:t>
            </a:r>
          </a:p>
          <a:p>
            <a:pPr marL="0" indent="0" algn="ctr">
              <a:lnSpc>
                <a:spcPct val="170000"/>
              </a:lnSpc>
              <a:buNone/>
            </a:pPr>
            <a:r>
              <a:rPr lang="hy-AM" sz="4300" b="1" dirty="0">
                <a:solidFill>
                  <a:schemeClr val="accent2">
                    <a:lumMod val="50000"/>
                  </a:schemeClr>
                </a:solidFill>
                <a:latin typeface="Sylfaen" panose="010A0502050306030303" pitchFamily="18" charset="0"/>
              </a:rPr>
              <a:t>ՍՈՑԻԱԼԱԿԱՆ ԵՎ ՏՆՏԵՍԱԿԱՆ ԻՐԱՎՈՒՆՔՆԵՐԻ </a:t>
            </a:r>
            <a:r>
              <a:rPr lang="en-US" sz="4300" b="1" dirty="0">
                <a:solidFill>
                  <a:schemeClr val="accent2">
                    <a:lumMod val="50000"/>
                  </a:schemeClr>
                </a:solidFill>
                <a:latin typeface="Sylfaen" panose="010A0502050306030303" pitchFamily="18" charset="0"/>
              </a:rPr>
              <a:t> </a:t>
            </a:r>
            <a:r>
              <a:rPr lang="hy-AM" sz="4300" b="1" dirty="0">
                <a:solidFill>
                  <a:schemeClr val="accent2">
                    <a:lumMod val="50000"/>
                  </a:schemeClr>
                </a:solidFill>
                <a:latin typeface="Sylfaen" panose="010A0502050306030303" pitchFamily="18" charset="0"/>
              </a:rPr>
              <a:t>ԴԻՏԱՆԿՅՈՒՆԻՑ </a:t>
            </a:r>
          </a:p>
          <a:p>
            <a:pPr marL="0" indent="0" algn="ctr">
              <a:buNone/>
            </a:pPr>
            <a:endParaRPr lang="en-US" sz="4400" b="1" dirty="0">
              <a:solidFill>
                <a:schemeClr val="accent2">
                  <a:lumMod val="50000"/>
                </a:schemeClr>
              </a:solidFill>
              <a:latin typeface="Sylfaen" panose="010A0502050306030303" pitchFamily="18" charset="0"/>
            </a:endParaRPr>
          </a:p>
          <a:p>
            <a:pPr marL="0" indent="0" algn="ctr">
              <a:buNone/>
            </a:pPr>
            <a:r>
              <a:rPr lang="hy-AM" sz="2000" b="1" dirty="0">
                <a:solidFill>
                  <a:schemeClr val="accent2">
                    <a:lumMod val="50000"/>
                  </a:schemeClr>
                </a:solidFill>
                <a:latin typeface="Sylfaen" panose="010A0502050306030303" pitchFamily="18" charset="0"/>
              </a:rPr>
              <a:t>Հ</a:t>
            </a:r>
            <a:r>
              <a:rPr lang="en-US" sz="2000" b="1" dirty="0" err="1">
                <a:solidFill>
                  <a:schemeClr val="accent2">
                    <a:lumMod val="50000"/>
                  </a:schemeClr>
                </a:solidFill>
                <a:latin typeface="Sylfaen" panose="010A0502050306030303" pitchFamily="18" charset="0"/>
              </a:rPr>
              <a:t>երիքնազ</a:t>
            </a: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Sylfaen" panose="010A0502050306030303" pitchFamily="18" charset="0"/>
              </a:rPr>
              <a:t> </a:t>
            </a:r>
            <a:r>
              <a:rPr lang="en-US" sz="2000" b="1" dirty="0" err="1">
                <a:solidFill>
                  <a:schemeClr val="accent2">
                    <a:lumMod val="50000"/>
                  </a:schemeClr>
                </a:solidFill>
                <a:latin typeface="Sylfaen" panose="010A0502050306030303" pitchFamily="18" charset="0"/>
              </a:rPr>
              <a:t>Տիգրանյան</a:t>
            </a: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Sylfaen" panose="010A0502050306030303" pitchFamily="18" charset="0"/>
              </a:rPr>
              <a:t> </a:t>
            </a:r>
          </a:p>
          <a:p>
            <a:pPr marL="0" indent="0" algn="ctr">
              <a:buNone/>
            </a:pP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Sylfaen" panose="010A0502050306030303" pitchFamily="18" charset="0"/>
              </a:rPr>
              <a:t>201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Sylfaen" panose="010A0502050306030303" pitchFamily="18" charset="0"/>
              </a:rPr>
              <a:t>7</a:t>
            </a:r>
            <a:endParaRPr lang="hy-AM" sz="2000" b="1" dirty="0">
              <a:solidFill>
                <a:schemeClr val="accent2">
                  <a:lumMod val="50000"/>
                </a:schemeClr>
              </a:solidFill>
              <a:latin typeface="Sylfaen" panose="010A0502050306030303" pitchFamily="18" charset="0"/>
            </a:endParaRPr>
          </a:p>
          <a:p>
            <a:pPr marL="0" indent="0" algn="ctr">
              <a:buNone/>
            </a:pPr>
            <a:r>
              <a:rPr lang="hy-AM" sz="2000" b="1" dirty="0">
                <a:solidFill>
                  <a:schemeClr val="accent2">
                    <a:lumMod val="50000"/>
                  </a:schemeClr>
                </a:solidFill>
                <a:latin typeface="Sylfaen" panose="010A0502050306030303" pitchFamily="18" charset="0"/>
              </a:rPr>
              <a:t>ՄԱՐՏՈՒՆԻ</a:t>
            </a:r>
          </a:p>
          <a:p>
            <a:pPr marL="0" indent="0" algn="ctr">
              <a:buNone/>
            </a:pPr>
            <a:endParaRPr lang="en-US" sz="2000" dirty="0">
              <a:latin typeface="Sylfaen" panose="010A0502050306030303" pitchFamily="18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35292"/>
            <a:ext cx="1325682" cy="1152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3746" y="435292"/>
            <a:ext cx="1736725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35309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1" y="1844824"/>
            <a:ext cx="8229600" cy="42813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y-AM" dirty="0">
                <a:latin typeface="Sylfaen" panose="010A0502050306030303" pitchFamily="18" charset="0"/>
              </a:rPr>
              <a:t>Բժշկության և կենսաբանության ոլորտներում մասնավորապես արգելվում են եվգենիկական փորձերը, մարդու օրգաններն ու հյուսվածքները շահույթի աղբյուր դարձնելը, մարդու վերարտադրողական կլոնավորումը:</a:t>
            </a:r>
          </a:p>
          <a:p>
            <a:pPr marL="0" indent="0">
              <a:buNone/>
            </a:pPr>
            <a:r>
              <a:rPr lang="hy-AM" dirty="0">
                <a:latin typeface="Sylfaen" panose="010A0502050306030303" pitchFamily="18" charset="0"/>
              </a:rPr>
              <a:t> </a:t>
            </a:r>
          </a:p>
          <a:p>
            <a:pPr marL="0" indent="0">
              <a:buNone/>
            </a:pPr>
            <a:r>
              <a:rPr lang="hy-AM" dirty="0">
                <a:latin typeface="Sylfaen" panose="010A0502050306030303" pitchFamily="18" charset="0"/>
              </a:rPr>
              <a:t>Ոչ ոք չի կարող առանց իր ազատ և հստակ արտահայտած համաձայնության ենթարկվել գիտական, բժշկական կամ այլ փորձերի: Մարդը նախապես տեղեկացվում է նման փորձերի հնարավոր հետևանքների մասին:</a:t>
            </a:r>
          </a:p>
          <a:p>
            <a:pPr marL="0" indent="0" algn="r">
              <a:buNone/>
            </a:pPr>
            <a:r>
              <a:rPr lang="hy-AM" sz="2000" i="1" dirty="0">
                <a:latin typeface="Sylfaen" panose="010A0502050306030303" pitchFamily="18" charset="0"/>
              </a:rPr>
              <a:t>ՀՀ Սահմանդրություն, հոդված 25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y-AM" sz="4000" b="1" dirty="0">
                <a:solidFill>
                  <a:schemeClr val="tx1"/>
                </a:solidFill>
                <a:latin typeface="Sylfaen" pitchFamily="18" charset="0"/>
              </a:rPr>
              <a:t>ՖԻԶԻԿԱԿԱՆ ԵՎ ՀՈԳԵԿԱՆ ԱՆՁԵՌՆՄԽԵԼԻՈՒԹՅՈՒՆ</a:t>
            </a:r>
            <a:endParaRPr lang="en-GB" sz="4000" b="1" dirty="0">
              <a:solidFill>
                <a:schemeClr val="tx1"/>
              </a:solidFill>
              <a:latin typeface="Sylfae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6850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13485" y="1844824"/>
            <a:ext cx="7884864" cy="43533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latin typeface="Sylfaen" pitchFamily="18" charset="0"/>
              </a:rPr>
              <a:t>ՈՒՐ ԴԻՄԵԼ ?</a:t>
            </a:r>
          </a:p>
          <a:p>
            <a:pPr marL="0" indent="0">
              <a:buNone/>
            </a:pPr>
            <a:endParaRPr lang="en-US" sz="3200" b="1" dirty="0">
              <a:latin typeface="Sylfaen" pitchFamily="18" charset="0"/>
            </a:endParaRPr>
          </a:p>
          <a:p>
            <a:pPr marL="0" indent="0">
              <a:buNone/>
            </a:pPr>
            <a:r>
              <a:rPr lang="en-US" sz="3200" b="1" dirty="0">
                <a:latin typeface="Sylfaen" pitchFamily="18" charset="0"/>
              </a:rPr>
              <a:t> </a:t>
            </a:r>
            <a:r>
              <a:rPr lang="en-US" sz="3200" b="1" dirty="0" err="1">
                <a:latin typeface="Sylfaen" pitchFamily="18" charset="0"/>
              </a:rPr>
              <a:t>Պ</a:t>
            </a:r>
            <a:r>
              <a:rPr lang="en-US" sz="3200" b="1" dirty="0" err="1">
                <a:solidFill>
                  <a:schemeClr val="accent2">
                    <a:lumMod val="75000"/>
                  </a:schemeClr>
                </a:solidFill>
                <a:latin typeface="Sylfaen" pitchFamily="18" charset="0"/>
              </a:rPr>
              <a:t>ետական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Sylfaen" pitchFamily="18" charset="0"/>
              </a:rPr>
              <a:t> </a:t>
            </a:r>
            <a:r>
              <a:rPr lang="en-US" sz="3200" b="1" dirty="0" err="1">
                <a:solidFill>
                  <a:schemeClr val="accent2">
                    <a:lumMod val="75000"/>
                  </a:schemeClr>
                </a:solidFill>
                <a:latin typeface="Sylfaen" pitchFamily="18" charset="0"/>
              </a:rPr>
              <a:t>մարմիններ</a:t>
            </a:r>
            <a:endParaRPr lang="en-US" sz="3200" b="1" dirty="0">
              <a:solidFill>
                <a:schemeClr val="accent2">
                  <a:lumMod val="75000"/>
                </a:schemeClr>
              </a:solidFill>
              <a:latin typeface="Sylfaen" pitchFamily="18" charset="0"/>
            </a:endParaRPr>
          </a:p>
          <a:p>
            <a:pPr marL="0" indent="0">
              <a:buNone/>
            </a:pP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Sylfaen" pitchFamily="18" charset="0"/>
              </a:rPr>
              <a:t> ՄԻՊ</a:t>
            </a:r>
          </a:p>
          <a:p>
            <a:pPr marL="0" indent="0">
              <a:buNone/>
            </a:pP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Sylfaen" pitchFamily="18" charset="0"/>
              </a:rPr>
              <a:t> </a:t>
            </a:r>
            <a:r>
              <a:rPr lang="en-US" sz="3200" b="1" dirty="0" err="1">
                <a:solidFill>
                  <a:schemeClr val="accent2">
                    <a:lumMod val="75000"/>
                  </a:schemeClr>
                </a:solidFill>
                <a:latin typeface="Sylfaen" pitchFamily="18" charset="0"/>
              </a:rPr>
              <a:t>Դատարան</a:t>
            </a:r>
            <a:endParaRPr lang="en-US" sz="3200" b="1" dirty="0">
              <a:solidFill>
                <a:schemeClr val="accent2">
                  <a:lumMod val="75000"/>
                </a:schemeClr>
              </a:solidFill>
              <a:latin typeface="Sylfaen" pitchFamily="18" charset="0"/>
            </a:endParaRPr>
          </a:p>
          <a:p>
            <a:pPr marL="0" indent="0">
              <a:buNone/>
            </a:pP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Sylfaen" pitchFamily="18" charset="0"/>
              </a:rPr>
              <a:t> </a:t>
            </a:r>
            <a:r>
              <a:rPr lang="en-US" sz="3200" b="1" dirty="0" err="1">
                <a:solidFill>
                  <a:schemeClr val="accent2">
                    <a:lumMod val="75000"/>
                  </a:schemeClr>
                </a:solidFill>
                <a:latin typeface="Sylfaen" pitchFamily="18" charset="0"/>
              </a:rPr>
              <a:t>Սահմանադրական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Sylfaen" pitchFamily="18" charset="0"/>
              </a:rPr>
              <a:t> </a:t>
            </a:r>
            <a:r>
              <a:rPr lang="en-US" sz="3200" b="1" dirty="0" err="1">
                <a:solidFill>
                  <a:schemeClr val="accent2">
                    <a:lumMod val="75000"/>
                  </a:schemeClr>
                </a:solidFill>
                <a:latin typeface="Sylfaen" pitchFamily="18" charset="0"/>
              </a:rPr>
              <a:t>դատարան</a:t>
            </a:r>
            <a:r>
              <a:rPr lang="hy-AM" sz="3200" b="1" dirty="0">
                <a:solidFill>
                  <a:schemeClr val="accent2">
                    <a:lumMod val="75000"/>
                  </a:schemeClr>
                </a:solidFill>
                <a:latin typeface="Sylfaen" pitchFamily="18" charset="0"/>
              </a:rPr>
              <a:t> </a:t>
            </a:r>
            <a:r>
              <a:rPr lang="en-GB" sz="3200" b="1" dirty="0">
                <a:solidFill>
                  <a:schemeClr val="accent2">
                    <a:lumMod val="75000"/>
                  </a:schemeClr>
                </a:solidFill>
                <a:latin typeface="Sylfaen" pitchFamily="18" charset="0"/>
              </a:rPr>
              <a:t>?</a:t>
            </a:r>
            <a:endParaRPr lang="en-US" sz="3200" b="1" dirty="0">
              <a:solidFill>
                <a:schemeClr val="accent2">
                  <a:lumMod val="75000"/>
                </a:schemeClr>
              </a:solidFill>
              <a:latin typeface="Sylfaen" pitchFamily="18" charset="0"/>
            </a:endParaRPr>
          </a:p>
          <a:p>
            <a:pPr marL="0" indent="0">
              <a:buNone/>
            </a:pPr>
            <a:endParaRPr lang="ru-RU" sz="3200" b="1" dirty="0">
              <a:solidFill>
                <a:schemeClr val="accent2">
                  <a:lumMod val="75000"/>
                </a:schemeClr>
              </a:solidFill>
              <a:latin typeface="Sylfae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1"/>
                </a:solidFill>
                <a:latin typeface="Sylfaen" pitchFamily="18" charset="0"/>
              </a:rPr>
              <a:t>ԻՐԱՎՈՒՆՔԻ ՊԱՇՏՊԱՆՈՒԹՅՈԻՆ</a:t>
            </a:r>
            <a:endParaRPr lang="ru-RU" b="1" dirty="0">
              <a:solidFill>
                <a:schemeClr val="tx1"/>
              </a:solidFill>
              <a:latin typeface="Sylfaen" pitchFamily="18" charset="0"/>
            </a:endParaRPr>
          </a:p>
        </p:txBody>
      </p:sp>
      <p:pic>
        <p:nvPicPr>
          <p:cNvPr id="4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399" y="152400"/>
            <a:ext cx="1613901" cy="56386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7020" y="2852936"/>
            <a:ext cx="3145460" cy="165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67791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3951" y="152401"/>
            <a:ext cx="3401349" cy="118836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771800" y="3161000"/>
            <a:ext cx="617443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en-US" b="1" dirty="0">
              <a:solidFill>
                <a:schemeClr val="accent1">
                  <a:lumMod val="50000"/>
                </a:schemeClr>
              </a:solidFill>
              <a:latin typeface="Arian AMU" panose="01000000000000000000" pitchFamily="2" charset="0"/>
              <a:cs typeface="Arian AMU" panose="01000000000000000000" pitchFamily="2" charset="0"/>
            </a:endParaRPr>
          </a:p>
          <a:p>
            <a:pPr algn="r"/>
            <a:endParaRPr lang="en-US" b="1" dirty="0">
              <a:solidFill>
                <a:schemeClr val="accent1">
                  <a:lumMod val="50000"/>
                </a:schemeClr>
              </a:solidFill>
              <a:latin typeface="Arian AMU" panose="01000000000000000000" pitchFamily="2" charset="0"/>
              <a:cs typeface="Arian AMU" panose="01000000000000000000" pitchFamily="2" charset="0"/>
            </a:endParaRPr>
          </a:p>
          <a:p>
            <a:pPr algn="r"/>
            <a:endParaRPr lang="en-US" b="1" dirty="0">
              <a:solidFill>
                <a:schemeClr val="accent1">
                  <a:lumMod val="50000"/>
                </a:schemeClr>
              </a:solidFill>
              <a:latin typeface="Arian AMU" panose="01000000000000000000" pitchFamily="2" charset="0"/>
              <a:cs typeface="Arian AMU" panose="01000000000000000000" pitchFamily="2" charset="0"/>
            </a:endParaRPr>
          </a:p>
          <a:p>
            <a:pPr algn="r"/>
            <a:endParaRPr lang="en-US" b="1" dirty="0">
              <a:solidFill>
                <a:schemeClr val="accent1">
                  <a:lumMod val="50000"/>
                </a:schemeClr>
              </a:solidFill>
              <a:latin typeface="Arian AMU" panose="01000000000000000000" pitchFamily="2" charset="0"/>
              <a:cs typeface="Arian AMU" panose="01000000000000000000" pitchFamily="2" charset="0"/>
            </a:endParaRPr>
          </a:p>
          <a:p>
            <a:pPr algn="r"/>
            <a:endParaRPr lang="en-US" b="1" dirty="0">
              <a:solidFill>
                <a:schemeClr val="accent1">
                  <a:lumMod val="50000"/>
                </a:schemeClr>
              </a:solidFill>
              <a:latin typeface="Arian AMU" panose="01000000000000000000" pitchFamily="2" charset="0"/>
              <a:cs typeface="Arian AMU" panose="01000000000000000000" pitchFamily="2" charset="0"/>
            </a:endParaRPr>
          </a:p>
          <a:p>
            <a:pPr algn="r"/>
            <a:endParaRPr lang="en-US" b="1" dirty="0">
              <a:solidFill>
                <a:schemeClr val="accent1">
                  <a:lumMod val="50000"/>
                </a:schemeClr>
              </a:solidFill>
              <a:latin typeface="Arian AMU" panose="01000000000000000000" pitchFamily="2" charset="0"/>
              <a:cs typeface="Arian AMU" panose="01000000000000000000" pitchFamily="2" charset="0"/>
            </a:endParaRPr>
          </a:p>
          <a:p>
            <a:pPr algn="r"/>
            <a:endParaRPr lang="en-US" b="1" dirty="0">
              <a:solidFill>
                <a:schemeClr val="accent1">
                  <a:lumMod val="50000"/>
                </a:schemeClr>
              </a:solidFill>
              <a:latin typeface="Arian AMU" panose="01000000000000000000" pitchFamily="2" charset="0"/>
              <a:cs typeface="Arian AMU" panose="01000000000000000000" pitchFamily="2" charset="0"/>
            </a:endParaRPr>
          </a:p>
          <a:p>
            <a:pPr algn="r"/>
            <a:endParaRPr lang="en-US" b="1" dirty="0">
              <a:solidFill>
                <a:schemeClr val="accent1">
                  <a:lumMod val="50000"/>
                </a:schemeClr>
              </a:solidFill>
              <a:latin typeface="Arian AMU" panose="01000000000000000000" pitchFamily="2" charset="0"/>
              <a:cs typeface="Arian AMU" panose="01000000000000000000" pitchFamily="2" charset="0"/>
            </a:endParaRPr>
          </a:p>
          <a:p>
            <a:pPr algn="r"/>
            <a:endParaRPr lang="en-US" b="1" dirty="0">
              <a:solidFill>
                <a:schemeClr val="accent1">
                  <a:lumMod val="50000"/>
                </a:schemeClr>
              </a:solidFill>
              <a:latin typeface="Arian AMU" panose="01000000000000000000" pitchFamily="2" charset="0"/>
              <a:cs typeface="Arian AMU" panose="01000000000000000000" pitchFamily="2" charset="0"/>
            </a:endParaRPr>
          </a:p>
          <a:p>
            <a:pPr algn="r"/>
            <a:endParaRPr lang="en-US" b="1" dirty="0">
              <a:solidFill>
                <a:schemeClr val="accent1">
                  <a:lumMod val="50000"/>
                </a:schemeClr>
              </a:solidFill>
              <a:latin typeface="Arian AMU" panose="01000000000000000000" pitchFamily="2" charset="0"/>
              <a:cs typeface="Arian AMU" panose="01000000000000000000" pitchFamily="2" charset="0"/>
            </a:endParaRPr>
          </a:p>
          <a:p>
            <a:pPr algn="r"/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Arian AMU" panose="01000000000000000000" pitchFamily="2" charset="0"/>
                <a:cs typeface="Arian AMU" panose="01000000000000000000" pitchFamily="2" charset="0"/>
              </a:rPr>
              <a:t>www.transparency.am</a:t>
            </a:r>
          </a:p>
          <a:p>
            <a:pPr algn="r"/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Arian AMU" panose="01000000000000000000" pitchFamily="2" charset="0"/>
                <a:cs typeface="Arian AMU" panose="01000000000000000000" pitchFamily="2" charset="0"/>
              </a:rPr>
              <a:t>fb.com/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  <a:latin typeface="Arian AMU" panose="01000000000000000000" pitchFamily="2" charset="0"/>
                <a:cs typeface="Arian AMU" panose="01000000000000000000" pitchFamily="2" charset="0"/>
              </a:rPr>
              <a:t>TIArmenia</a:t>
            </a:r>
            <a:endParaRPr lang="en-US" b="1" dirty="0">
              <a:solidFill>
                <a:schemeClr val="accent1">
                  <a:lumMod val="50000"/>
                </a:schemeClr>
              </a:solidFill>
              <a:latin typeface="Arian AMU" panose="01000000000000000000" pitchFamily="2" charset="0"/>
              <a:cs typeface="Arian AMU" panose="01000000000000000000" pitchFamily="2" charset="0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1495258"/>
            <a:ext cx="8229600" cy="2046941"/>
          </a:xfrm>
        </p:spPr>
        <p:txBody>
          <a:bodyPr/>
          <a:lstStyle/>
          <a:p>
            <a:r>
              <a:rPr lang="ru-RU" dirty="0" err="1">
                <a:solidFill>
                  <a:schemeClr val="accent2">
                    <a:lumMod val="50000"/>
                  </a:schemeClr>
                </a:solidFill>
              </a:rPr>
              <a:t>շնորհակալություն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7" y="3699917"/>
            <a:ext cx="1728191" cy="1728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896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1916832"/>
            <a:ext cx="8280920" cy="494116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hy-AM" sz="2800" b="1" dirty="0">
              <a:latin typeface="Sylfaen" pitchFamily="18" charset="0"/>
            </a:endParaRPr>
          </a:p>
          <a:p>
            <a:pPr marL="0" indent="0">
              <a:buNone/>
            </a:pPr>
            <a:r>
              <a:rPr lang="hy-AM" sz="3800" b="1" dirty="0">
                <a:latin typeface="Sylfaen" pitchFamily="18" charset="0"/>
              </a:rPr>
              <a:t>Յուրաքանչյուր ոք ունի տնտեսական, ներառյալ ձեռնարկատիրական գործունեությամբ զբաղվելու իրավունք:</a:t>
            </a:r>
            <a:endParaRPr lang="en-US" sz="3800" b="1" dirty="0">
              <a:latin typeface="Sylfaen" pitchFamily="18" charset="0"/>
            </a:endParaRPr>
          </a:p>
          <a:p>
            <a:pPr marL="0" indent="0">
              <a:buNone/>
            </a:pPr>
            <a:endParaRPr lang="en-US" sz="3800" b="1" dirty="0">
              <a:latin typeface="Sylfaen" pitchFamily="18" charset="0"/>
            </a:endParaRPr>
          </a:p>
          <a:p>
            <a:pPr marL="0" indent="0">
              <a:buNone/>
            </a:pPr>
            <a:r>
              <a:rPr lang="hy-AM" sz="3800" b="1" dirty="0">
                <a:latin typeface="Sylfaen" pitchFamily="18" charset="0"/>
              </a:rPr>
              <a:t>Շուկայում մենաշնորհ կամ գերիշխող դիրքի չարաշահումը, անբարեխիղճ մրցակցությունը և հակամրցակցային համաձայնություններն արգելվում են:</a:t>
            </a:r>
          </a:p>
          <a:p>
            <a:pPr marL="0" indent="0" algn="r">
              <a:buNone/>
            </a:pPr>
            <a:endParaRPr lang="en-US" sz="3400" dirty="0">
              <a:latin typeface="Sylfaen" pitchFamily="18" charset="0"/>
            </a:endParaRPr>
          </a:p>
          <a:p>
            <a:pPr marL="0" indent="0" algn="r">
              <a:buNone/>
            </a:pPr>
            <a:r>
              <a:rPr lang="en-US" sz="3400" i="1" dirty="0">
                <a:latin typeface="Sylfaen" pitchFamily="18" charset="0"/>
              </a:rPr>
              <a:t>ՀՀ </a:t>
            </a:r>
            <a:r>
              <a:rPr lang="en-US" sz="3400" i="1" dirty="0" err="1">
                <a:latin typeface="Sylfaen" pitchFamily="18" charset="0"/>
              </a:rPr>
              <a:t>Սահմանադրություն</a:t>
            </a:r>
            <a:r>
              <a:rPr lang="en-US" sz="3400" i="1" dirty="0">
                <a:latin typeface="Sylfaen" pitchFamily="18" charset="0"/>
              </a:rPr>
              <a:t>, </a:t>
            </a:r>
            <a:r>
              <a:rPr lang="en-US" sz="3400" i="1" dirty="0" err="1">
                <a:latin typeface="Sylfaen" pitchFamily="18" charset="0"/>
              </a:rPr>
              <a:t>հոդված</a:t>
            </a:r>
            <a:r>
              <a:rPr lang="en-US" sz="3400" i="1" dirty="0">
                <a:latin typeface="Sylfaen" pitchFamily="18" charset="0"/>
              </a:rPr>
              <a:t> 59</a:t>
            </a:r>
            <a:endParaRPr lang="hy-AM" sz="3400" i="1" dirty="0">
              <a:latin typeface="Sylfae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5536" y="338328"/>
            <a:ext cx="8748464" cy="1146456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b="1" dirty="0">
                <a:solidFill>
                  <a:schemeClr val="tx1"/>
                </a:solidFill>
                <a:latin typeface="Sylfaen" pitchFamily="18" charset="0"/>
              </a:rPr>
              <a:t/>
            </a:r>
            <a:br>
              <a:rPr lang="en-US" sz="4000" b="1" dirty="0">
                <a:solidFill>
                  <a:schemeClr val="tx1"/>
                </a:solidFill>
                <a:latin typeface="Sylfaen" pitchFamily="18" charset="0"/>
              </a:rPr>
            </a:br>
            <a:r>
              <a:rPr lang="en-US" sz="4000" b="1" dirty="0">
                <a:solidFill>
                  <a:schemeClr val="tx1"/>
                </a:solidFill>
                <a:latin typeface="Sylfaen" pitchFamily="18" charset="0"/>
              </a:rPr>
              <a:t>ՏՆՏԵՍԱԿԱՆ</a:t>
            </a:r>
            <a:r>
              <a:rPr lang="ru-RU" sz="4000" b="1" dirty="0">
                <a:solidFill>
                  <a:schemeClr val="tx1"/>
                </a:solidFill>
                <a:latin typeface="Sylfaen" pitchFamily="18" charset="0"/>
              </a:rPr>
              <a:t/>
            </a:r>
            <a:br>
              <a:rPr lang="ru-RU" sz="4000" b="1" dirty="0">
                <a:solidFill>
                  <a:schemeClr val="tx1"/>
                </a:solidFill>
                <a:latin typeface="Sylfaen" pitchFamily="18" charset="0"/>
              </a:rPr>
            </a:br>
            <a:r>
              <a:rPr lang="en-US" sz="4000" b="1" dirty="0">
                <a:solidFill>
                  <a:schemeClr val="tx1"/>
                </a:solidFill>
                <a:latin typeface="Sylfaen" pitchFamily="18" charset="0"/>
              </a:rPr>
              <a:t> ԳՈՐԾՈՒՆԵՈՒԹՅԱՆ ԱԶԱՏՈՒԹՅՈՒՆ</a:t>
            </a:r>
          </a:p>
        </p:txBody>
      </p:sp>
      <p:pic>
        <p:nvPicPr>
          <p:cNvPr id="4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6661" y="152400"/>
            <a:ext cx="1958639" cy="684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9086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72816"/>
            <a:ext cx="8784975" cy="4968552"/>
          </a:xfrm>
        </p:spPr>
        <p:txBody>
          <a:bodyPr>
            <a:noAutofit/>
          </a:bodyPr>
          <a:lstStyle/>
          <a:p>
            <a:pPr algn="r">
              <a:buFont typeface="Wingdings" pitchFamily="2" charset="2"/>
              <a:buChar char="ü"/>
            </a:pPr>
            <a:r>
              <a:rPr lang="ru-RU" sz="2800" b="1" dirty="0">
                <a:latin typeface="Sylfaen" pitchFamily="18" charset="0"/>
              </a:rPr>
              <a:t>    </a:t>
            </a:r>
            <a:r>
              <a:rPr lang="hy-AM" sz="3200" b="1" dirty="0">
                <a:latin typeface="Sylfaen" pitchFamily="18" charset="0"/>
              </a:rPr>
              <a:t>Յուրաքանչյուր ոք ունի օրինական հիմքով </a:t>
            </a:r>
            <a:r>
              <a:rPr lang="ru-RU" sz="3200" b="1" dirty="0">
                <a:latin typeface="Sylfaen" pitchFamily="18" charset="0"/>
              </a:rPr>
              <a:t>  </a:t>
            </a:r>
            <a:r>
              <a:rPr lang="hy-AM" sz="3200" b="1" dirty="0">
                <a:latin typeface="Sylfaen" pitchFamily="18" charset="0"/>
              </a:rPr>
              <a:t>ձեռք բերած սեփականությունն իր հայեցողությամբ տիրապետելու, օգտագործելու և տնօրինելու</a:t>
            </a:r>
            <a:endParaRPr lang="ru-RU" sz="3200" b="1" dirty="0">
              <a:latin typeface="Sylfaen" pitchFamily="18" charset="0"/>
            </a:endParaRPr>
          </a:p>
          <a:p>
            <a:pPr marL="0" indent="0" algn="r">
              <a:buNone/>
            </a:pPr>
            <a:r>
              <a:rPr lang="hy-AM" sz="3200" b="1" dirty="0">
                <a:latin typeface="Sylfaen" pitchFamily="18" charset="0"/>
              </a:rPr>
              <a:t> իրավունք:</a:t>
            </a:r>
            <a:endParaRPr lang="ru-RU" sz="3200" b="1" dirty="0">
              <a:latin typeface="Sylfae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hy-AM" sz="3200" b="1" dirty="0">
                <a:latin typeface="Sylfaen" pitchFamily="18" charset="0"/>
              </a:rPr>
              <a:t>Ոչ ոք չի կարող զրկվել սեփականությունից, բացառությամբ դատական կարգով` օրենքով սահմանված դեպքերի:</a:t>
            </a:r>
            <a:endParaRPr lang="ru-RU" sz="3200" b="1" dirty="0">
              <a:latin typeface="Sylfaen" pitchFamily="18" charset="0"/>
            </a:endParaRPr>
          </a:p>
          <a:p>
            <a:pPr marL="0" indent="0" algn="r">
              <a:buNone/>
            </a:pPr>
            <a:r>
              <a:rPr lang="ru-RU" i="1" dirty="0">
                <a:latin typeface="Sylfaen" pitchFamily="18" charset="0"/>
              </a:rPr>
              <a:t>ՀՀ </a:t>
            </a:r>
            <a:r>
              <a:rPr lang="ru-RU" i="1" dirty="0" err="1">
                <a:latin typeface="Sylfaen" pitchFamily="18" charset="0"/>
              </a:rPr>
              <a:t>Սահման</a:t>
            </a:r>
            <a:r>
              <a:rPr lang="en-US" i="1" dirty="0">
                <a:latin typeface="Sylfaen" pitchFamily="18" charset="0"/>
              </a:rPr>
              <a:t>ա</a:t>
            </a:r>
            <a:r>
              <a:rPr lang="ru-RU" i="1" dirty="0" err="1">
                <a:latin typeface="Sylfaen" pitchFamily="18" charset="0"/>
              </a:rPr>
              <a:t>դրություն</a:t>
            </a:r>
            <a:r>
              <a:rPr lang="en-US" i="1" dirty="0">
                <a:latin typeface="Sylfaen" pitchFamily="18" charset="0"/>
              </a:rPr>
              <a:t>,</a:t>
            </a:r>
            <a:r>
              <a:rPr lang="ru-RU" i="1" dirty="0">
                <a:latin typeface="Sylfaen" pitchFamily="18" charset="0"/>
              </a:rPr>
              <a:t> </a:t>
            </a:r>
            <a:r>
              <a:rPr lang="ru-RU" i="1" dirty="0" err="1">
                <a:latin typeface="Sylfaen" pitchFamily="18" charset="0"/>
              </a:rPr>
              <a:t>հոդված</a:t>
            </a:r>
            <a:r>
              <a:rPr lang="ru-RU" i="1" dirty="0">
                <a:latin typeface="Sylfaen" pitchFamily="18" charset="0"/>
              </a:rPr>
              <a:t> 60</a:t>
            </a:r>
            <a:endParaRPr lang="hy-AM" i="1" dirty="0">
              <a:latin typeface="Sylfae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435280" cy="1074448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sz="32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Sylfaen" panose="010A0502050306030303" pitchFamily="18" charset="0"/>
              </a:rPr>
              <a:t>Ս</a:t>
            </a:r>
            <a:r>
              <a:rPr lang="hy-AM" b="1" dirty="0">
                <a:solidFill>
                  <a:schemeClr val="accent2">
                    <a:lumMod val="50000"/>
                  </a:schemeClr>
                </a:solidFill>
                <a:latin typeface="Sylfaen" panose="010A0502050306030303" pitchFamily="18" charset="0"/>
              </a:rPr>
              <a:t>ԵՓԱԿԱՆՈՒԹՅԱՆ ԻՐԱՎՈՒՆՔ</a:t>
            </a:r>
            <a:br>
              <a:rPr lang="hy-AM" b="1" dirty="0">
                <a:solidFill>
                  <a:schemeClr val="accent2">
                    <a:lumMod val="50000"/>
                  </a:schemeClr>
                </a:solidFill>
                <a:latin typeface="Sylfaen" panose="010A0502050306030303" pitchFamily="18" charset="0"/>
              </a:rPr>
            </a:br>
            <a:endParaRPr lang="ru-RU" b="1" dirty="0">
              <a:solidFill>
                <a:schemeClr val="accent2">
                  <a:lumMod val="50000"/>
                </a:schemeClr>
              </a:solidFill>
              <a:latin typeface="Sylfaen" panose="010A0502050306030303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3712"/>
            <a:ext cx="2123729" cy="660991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08920"/>
            <a:ext cx="2681761" cy="1775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128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700808"/>
            <a:ext cx="8681772" cy="4968552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3200" b="1" dirty="0">
                <a:solidFill>
                  <a:schemeClr val="bg2">
                    <a:lumMod val="25000"/>
                  </a:schemeClr>
                </a:solidFill>
                <a:latin typeface="Sylfaen" pitchFamily="18" charset="0"/>
              </a:rPr>
              <a:t> </a:t>
            </a:r>
            <a:r>
              <a:rPr lang="hy-AM" sz="3200" b="1" dirty="0">
                <a:solidFill>
                  <a:schemeClr val="bg2">
                    <a:lumMod val="25000"/>
                  </a:schemeClr>
                </a:solidFill>
                <a:latin typeface="Sylfaen" pitchFamily="18" charset="0"/>
              </a:rPr>
              <a:t>Յուրաքանչյուր ոք ունի աշխատանքի ազատ ընտրության իրավունք:</a:t>
            </a:r>
          </a:p>
          <a:p>
            <a:pPr>
              <a:buFont typeface="Wingdings" pitchFamily="2" charset="2"/>
              <a:buChar char="ü"/>
            </a:pPr>
            <a:r>
              <a:rPr lang="en-US" sz="3200" b="1" dirty="0">
                <a:solidFill>
                  <a:schemeClr val="bg2">
                    <a:lumMod val="25000"/>
                  </a:schemeClr>
                </a:solidFill>
                <a:latin typeface="Sylfaen" pitchFamily="18" charset="0"/>
              </a:rPr>
              <a:t> </a:t>
            </a:r>
            <a:r>
              <a:rPr lang="hy-AM" sz="3200" b="1" dirty="0">
                <a:solidFill>
                  <a:schemeClr val="bg2">
                    <a:lumMod val="25000"/>
                  </a:schemeClr>
                </a:solidFill>
                <a:latin typeface="Sylfaen" pitchFamily="18" charset="0"/>
              </a:rPr>
              <a:t>Պարտադիր կամ հարկադիր աշխատանքն արգելվում է:</a:t>
            </a:r>
            <a:endParaRPr lang="ru-RU" sz="3200" b="1" dirty="0">
              <a:solidFill>
                <a:schemeClr val="bg2">
                  <a:lumMod val="25000"/>
                </a:schemeClr>
              </a:solidFill>
              <a:latin typeface="Sylfaen" pitchFamily="18" charset="0"/>
            </a:endParaRPr>
          </a:p>
          <a:p>
            <a:pPr>
              <a:buFont typeface="Wingdings" pitchFamily="2" charset="2"/>
              <a:buChar char="ü"/>
            </a:pPr>
            <a:endParaRPr lang="en-US" sz="3200" b="1" dirty="0">
              <a:solidFill>
                <a:schemeClr val="bg2">
                  <a:lumMod val="25000"/>
                </a:schemeClr>
              </a:solidFill>
              <a:latin typeface="Sylfae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3200" b="1" dirty="0">
                <a:solidFill>
                  <a:schemeClr val="bg2">
                    <a:lumMod val="25000"/>
                  </a:schemeClr>
                </a:solidFill>
                <a:latin typeface="Sylfaen" pitchFamily="18" charset="0"/>
              </a:rPr>
              <a:t> </a:t>
            </a:r>
            <a:r>
              <a:rPr lang="hy-AM" sz="3200" b="1" dirty="0">
                <a:solidFill>
                  <a:schemeClr val="bg2">
                    <a:lumMod val="25000"/>
                  </a:schemeClr>
                </a:solidFill>
                <a:latin typeface="Sylfaen" pitchFamily="18" charset="0"/>
              </a:rPr>
              <a:t>Յուրաքանչյուր աշխատող ունի աշխատանքից անհիմն ազատվելու</a:t>
            </a:r>
            <a:endParaRPr lang="ru-RU" sz="3200" b="1" dirty="0">
              <a:solidFill>
                <a:schemeClr val="bg2">
                  <a:lumMod val="25000"/>
                </a:schemeClr>
              </a:solidFill>
              <a:latin typeface="Sylfaen" pitchFamily="18" charset="0"/>
            </a:endParaRPr>
          </a:p>
          <a:p>
            <a:pPr marL="0" indent="0">
              <a:buNone/>
            </a:pPr>
            <a:r>
              <a:rPr lang="hy-AM" sz="3200" b="1" dirty="0">
                <a:solidFill>
                  <a:schemeClr val="bg2">
                    <a:lumMod val="25000"/>
                  </a:schemeClr>
                </a:solidFill>
                <a:latin typeface="Sylfaen" pitchFamily="18" charset="0"/>
              </a:rPr>
              <a:t> դեպքում պաշտպանության իրավունք: </a:t>
            </a:r>
            <a:endParaRPr lang="en-US" sz="3200" b="1" dirty="0">
              <a:solidFill>
                <a:schemeClr val="bg2">
                  <a:lumMod val="25000"/>
                </a:schemeClr>
              </a:solidFill>
              <a:latin typeface="Sylfaen" pitchFamily="18" charset="0"/>
            </a:endParaRPr>
          </a:p>
          <a:p>
            <a:pPr marL="0" indent="0" algn="r">
              <a:buNone/>
            </a:pPr>
            <a:r>
              <a:rPr lang="en-US" i="1" dirty="0">
                <a:solidFill>
                  <a:schemeClr val="bg2">
                    <a:lumMod val="25000"/>
                  </a:schemeClr>
                </a:solidFill>
                <a:latin typeface="Sylfaen" pitchFamily="18" charset="0"/>
              </a:rPr>
              <a:t>ՀՀ </a:t>
            </a:r>
            <a:r>
              <a:rPr lang="en-US" i="1" dirty="0" err="1">
                <a:solidFill>
                  <a:schemeClr val="bg2">
                    <a:lumMod val="25000"/>
                  </a:schemeClr>
                </a:solidFill>
                <a:latin typeface="Sylfaen" pitchFamily="18" charset="0"/>
              </a:rPr>
              <a:t>Սահմանադրություն</a:t>
            </a:r>
            <a:r>
              <a:rPr lang="en-US" i="1" dirty="0">
                <a:solidFill>
                  <a:schemeClr val="bg2">
                    <a:lumMod val="25000"/>
                  </a:schemeClr>
                </a:solidFill>
                <a:latin typeface="Sylfaen" pitchFamily="18" charset="0"/>
              </a:rPr>
              <a:t>, </a:t>
            </a:r>
            <a:r>
              <a:rPr lang="en-US" i="1" dirty="0" err="1">
                <a:solidFill>
                  <a:schemeClr val="bg2">
                    <a:lumMod val="25000"/>
                  </a:schemeClr>
                </a:solidFill>
                <a:latin typeface="Sylfaen" pitchFamily="18" charset="0"/>
              </a:rPr>
              <a:t>հոդված</a:t>
            </a:r>
            <a:r>
              <a:rPr lang="en-US" i="1" dirty="0">
                <a:solidFill>
                  <a:schemeClr val="bg2">
                    <a:lumMod val="25000"/>
                  </a:schemeClr>
                </a:solidFill>
                <a:latin typeface="Sylfaen" pitchFamily="18" charset="0"/>
              </a:rPr>
              <a:t> 57</a:t>
            </a:r>
            <a:endParaRPr lang="en-US" i="1" dirty="0">
              <a:latin typeface="Sylfaen" panose="010A0502050306030303" pitchFamily="18" charset="0"/>
            </a:endParaRPr>
          </a:p>
          <a:p>
            <a:pPr marL="0" indent="0">
              <a:buNone/>
            </a:pPr>
            <a:endParaRPr lang="ru-RU" sz="3200" b="1" dirty="0">
              <a:latin typeface="Sylfae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146456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US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en-GB" b="1" dirty="0">
                <a:solidFill>
                  <a:schemeClr val="tx1"/>
                </a:solidFill>
                <a:latin typeface="Sylfaen" pitchFamily="18" charset="0"/>
              </a:rPr>
              <a:t>ԱՇԽԱՏԱՆՔԻ ԱԶԱՏՈՒԹՅՈՒՆ</a:t>
            </a:r>
            <a:endParaRPr lang="ru-R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399" y="152400"/>
            <a:ext cx="1613901" cy="56386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1826" y="3284984"/>
            <a:ext cx="1867656" cy="1826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6521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548099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r>
              <a:rPr lang="hy-AM" sz="3200" b="1" dirty="0">
                <a:solidFill>
                  <a:schemeClr val="bg2">
                    <a:lumMod val="25000"/>
                  </a:schemeClr>
                </a:solidFill>
                <a:latin typeface="Sylfaen" pitchFamily="18" charset="0"/>
              </a:rPr>
              <a:t>Յուրաքանչյուր աշխատող, օրենքին համապատասխան, ունի առողջ, անվտանգ և արժանապատիվ աշխատանքային պայմանների իրավունք:</a:t>
            </a:r>
            <a:endParaRPr lang="en-US" sz="3200" b="1" dirty="0">
              <a:solidFill>
                <a:schemeClr val="bg2">
                  <a:lumMod val="25000"/>
                </a:schemeClr>
              </a:solidFill>
              <a:latin typeface="Sylfaen" pitchFamily="18" charset="0"/>
            </a:endParaRPr>
          </a:p>
          <a:p>
            <a:pPr marL="0" indent="0">
              <a:buNone/>
            </a:pPr>
            <a:endParaRPr lang="en-US" sz="2800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>
              <a:buNone/>
            </a:pPr>
            <a:endParaRPr lang="en-US" sz="2800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>
              <a:buNone/>
            </a:pPr>
            <a:endParaRPr lang="en-US" sz="2800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r">
              <a:lnSpc>
                <a:spcPct val="150000"/>
              </a:lnSpc>
              <a:buNone/>
            </a:pPr>
            <a:r>
              <a:rPr lang="en-US" i="1" dirty="0">
                <a:solidFill>
                  <a:schemeClr val="bg2">
                    <a:lumMod val="25000"/>
                  </a:schemeClr>
                </a:solidFill>
                <a:latin typeface="Sylfaen" pitchFamily="18" charset="0"/>
              </a:rPr>
              <a:t>ՀՀ </a:t>
            </a:r>
            <a:r>
              <a:rPr lang="en-US" i="1" dirty="0" err="1">
                <a:solidFill>
                  <a:schemeClr val="bg2">
                    <a:lumMod val="25000"/>
                  </a:schemeClr>
                </a:solidFill>
                <a:latin typeface="Sylfaen" pitchFamily="18" charset="0"/>
              </a:rPr>
              <a:t>Սահմանադրություն</a:t>
            </a:r>
            <a:r>
              <a:rPr lang="en-US" i="1" dirty="0">
                <a:solidFill>
                  <a:schemeClr val="bg2">
                    <a:lumMod val="25000"/>
                  </a:schemeClr>
                </a:solidFill>
                <a:latin typeface="Sylfaen" pitchFamily="18" charset="0"/>
              </a:rPr>
              <a:t>, </a:t>
            </a:r>
            <a:r>
              <a:rPr lang="en-US" i="1" dirty="0" err="1">
                <a:solidFill>
                  <a:schemeClr val="bg2">
                    <a:lumMod val="25000"/>
                  </a:schemeClr>
                </a:solidFill>
                <a:latin typeface="Sylfaen" pitchFamily="18" charset="0"/>
              </a:rPr>
              <a:t>հոդված</a:t>
            </a:r>
            <a:r>
              <a:rPr lang="en-US" i="1" dirty="0">
                <a:solidFill>
                  <a:schemeClr val="bg2">
                    <a:lumMod val="25000"/>
                  </a:schemeClr>
                </a:solidFill>
                <a:latin typeface="Sylfaen" pitchFamily="18" charset="0"/>
              </a:rPr>
              <a:t> 8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Sylfaen" pitchFamily="18" charset="0"/>
              </a:rPr>
              <a:t>2</a:t>
            </a:r>
            <a:endParaRPr lang="en-US" b="1" dirty="0">
              <a:latin typeface="Sylfaen" panose="010A0502050306030303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dirty="0">
              <a:latin typeface="Sylfaen" panose="010A0502050306030303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accent2">
                    <a:lumMod val="50000"/>
                  </a:schemeClr>
                </a:solidFill>
                <a:latin typeface="Sylfaen" panose="010A0502050306030303" pitchFamily="18" charset="0"/>
              </a:rPr>
              <a:t/>
            </a:r>
            <a:br>
              <a:rPr lang="en-US" sz="3600" b="1" dirty="0">
                <a:solidFill>
                  <a:schemeClr val="accent2">
                    <a:lumMod val="50000"/>
                  </a:schemeClr>
                </a:solidFill>
                <a:latin typeface="Sylfaen" panose="010A0502050306030303" pitchFamily="18" charset="0"/>
              </a:rPr>
            </a:br>
            <a:r>
              <a:rPr lang="en-US" sz="3600" b="1" dirty="0">
                <a:solidFill>
                  <a:schemeClr val="accent2">
                    <a:lumMod val="50000"/>
                  </a:schemeClr>
                </a:solidFill>
                <a:latin typeface="Sylfaen" panose="010A0502050306030303" pitchFamily="18" charset="0"/>
              </a:rPr>
              <a:t>ԱՇԽԱՏԱՆՔԻ  ՊԱՅՄԱՆՆԵՐ</a:t>
            </a:r>
            <a:endParaRPr lang="ru-RU" sz="3600" b="1" dirty="0">
              <a:solidFill>
                <a:schemeClr val="accent2">
                  <a:lumMod val="50000"/>
                </a:schemeClr>
              </a:solidFill>
              <a:latin typeface="Sylfaen" panose="010A0502050306030303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399" y="152400"/>
            <a:ext cx="1613901" cy="56386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848" y="4005064"/>
            <a:ext cx="2782024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0458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199" y="1772816"/>
            <a:ext cx="8548101" cy="4680520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hy-AM" sz="3200" b="1" dirty="0">
                <a:solidFill>
                  <a:schemeClr val="bg2">
                    <a:lumMod val="25000"/>
                  </a:schemeClr>
                </a:solidFill>
                <a:latin typeface="Sylfaen" pitchFamily="18" charset="0"/>
              </a:rPr>
              <a:t>Յուրաքանչյուր աշխատող, օրենքին համապատասխան, ունի ամենօրյա և շաբաթական հանգստի, ինչպես նաև ամենամյա վճարովի </a:t>
            </a:r>
            <a:endParaRPr lang="en-US" sz="3200" b="1" dirty="0">
              <a:solidFill>
                <a:schemeClr val="bg2">
                  <a:lumMod val="25000"/>
                </a:schemeClr>
              </a:solidFill>
              <a:latin typeface="Sylfaen" pitchFamily="18" charset="0"/>
            </a:endParaRPr>
          </a:p>
          <a:p>
            <a:pPr marL="0" indent="0" algn="r">
              <a:buNone/>
            </a:pPr>
            <a:r>
              <a:rPr lang="hy-AM" sz="3200" b="1" dirty="0">
                <a:solidFill>
                  <a:schemeClr val="bg2">
                    <a:lumMod val="25000"/>
                  </a:schemeClr>
                </a:solidFill>
                <a:latin typeface="Sylfaen" pitchFamily="18" charset="0"/>
              </a:rPr>
              <a:t>արձակուրդի իրավուն</a:t>
            </a:r>
            <a:r>
              <a:rPr lang="hy-AM" sz="3200" dirty="0">
                <a:solidFill>
                  <a:schemeClr val="bg2">
                    <a:lumMod val="25000"/>
                  </a:schemeClr>
                </a:solidFill>
                <a:latin typeface="Sylfaen" pitchFamily="18" charset="0"/>
              </a:rPr>
              <a:t>ք:</a:t>
            </a:r>
            <a:endParaRPr lang="ru-RU" sz="3200" i="1" dirty="0">
              <a:solidFill>
                <a:schemeClr val="bg2">
                  <a:lumMod val="25000"/>
                </a:schemeClr>
              </a:solidFill>
              <a:latin typeface="Sylfaen" pitchFamily="18" charset="0"/>
            </a:endParaRPr>
          </a:p>
          <a:p>
            <a:pPr marL="0" indent="0">
              <a:buNone/>
            </a:pPr>
            <a:endParaRPr lang="ru-RU" sz="3200" i="1" dirty="0">
              <a:solidFill>
                <a:schemeClr val="bg2">
                  <a:lumMod val="25000"/>
                </a:schemeClr>
              </a:solidFill>
              <a:latin typeface="Sylfaen" pitchFamily="18" charset="0"/>
            </a:endParaRPr>
          </a:p>
          <a:p>
            <a:pPr marL="0" indent="0" algn="r">
              <a:buNone/>
            </a:pPr>
            <a:r>
              <a:rPr lang="en-US" i="1" dirty="0">
                <a:solidFill>
                  <a:schemeClr val="bg2">
                    <a:lumMod val="25000"/>
                  </a:schemeClr>
                </a:solidFill>
                <a:latin typeface="Sylfaen" pitchFamily="18" charset="0"/>
              </a:rPr>
              <a:t>ՀՀ </a:t>
            </a:r>
            <a:r>
              <a:rPr lang="en-US" i="1" dirty="0" err="1">
                <a:solidFill>
                  <a:schemeClr val="bg2">
                    <a:lumMod val="25000"/>
                  </a:schemeClr>
                </a:solidFill>
                <a:latin typeface="Sylfaen" pitchFamily="18" charset="0"/>
              </a:rPr>
              <a:t>Սահմանադրություն</a:t>
            </a:r>
            <a:r>
              <a:rPr lang="en-US" i="1" dirty="0">
                <a:solidFill>
                  <a:schemeClr val="bg2">
                    <a:lumMod val="25000"/>
                  </a:schemeClr>
                </a:solidFill>
                <a:latin typeface="Sylfaen" pitchFamily="18" charset="0"/>
              </a:rPr>
              <a:t>, </a:t>
            </a:r>
            <a:r>
              <a:rPr lang="en-US" i="1" dirty="0" err="1">
                <a:solidFill>
                  <a:schemeClr val="bg2">
                    <a:lumMod val="25000"/>
                  </a:schemeClr>
                </a:solidFill>
                <a:latin typeface="Sylfaen" pitchFamily="18" charset="0"/>
              </a:rPr>
              <a:t>հոդված</a:t>
            </a:r>
            <a:r>
              <a:rPr lang="en-US" i="1" dirty="0">
                <a:solidFill>
                  <a:schemeClr val="bg2">
                    <a:lumMod val="25000"/>
                  </a:schemeClr>
                </a:solidFill>
                <a:latin typeface="Sylfaen" pitchFamily="18" charset="0"/>
              </a:rPr>
              <a:t> 8</a:t>
            </a:r>
            <a:r>
              <a:rPr lang="ru-RU" i="1" dirty="0">
                <a:solidFill>
                  <a:schemeClr val="bg2">
                    <a:lumMod val="25000"/>
                  </a:schemeClr>
                </a:solidFill>
                <a:latin typeface="Sylfaen" pitchFamily="18" charset="0"/>
              </a:rPr>
              <a:t>2</a:t>
            </a:r>
            <a:endParaRPr lang="hy-AM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506496"/>
          </a:xfrm>
        </p:spPr>
        <p:txBody>
          <a:bodyPr>
            <a:normAutofit/>
          </a:bodyPr>
          <a:lstStyle/>
          <a:p>
            <a:pPr algn="l"/>
            <a:r>
              <a:rPr lang="en-GB" b="1" dirty="0">
                <a:solidFill>
                  <a:schemeClr val="tx1"/>
                </a:solidFill>
                <a:latin typeface="Sylfaen" pitchFamily="18" charset="0"/>
              </a:rPr>
              <a:t>ՀԱՆԳՍՏԻ ԻՐԱՎՈՒՆՔ</a:t>
            </a:r>
            <a:endParaRPr lang="ru-RU" sz="4000" b="1" dirty="0">
              <a:solidFill>
                <a:schemeClr val="accent2">
                  <a:lumMod val="50000"/>
                </a:schemeClr>
              </a:solidFill>
              <a:latin typeface="Sylfaen" panose="010A0502050306030303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6661" y="152400"/>
            <a:ext cx="1958639" cy="68431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4077072"/>
            <a:ext cx="3555504" cy="2020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9394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1340768"/>
            <a:ext cx="8753780" cy="55172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y-AM" b="1" dirty="0">
                <a:latin typeface="Sylfaen" pitchFamily="18" charset="0"/>
              </a:rPr>
              <a:t>Յուրաքանչյուր ոք</a:t>
            </a:r>
            <a:r>
              <a:rPr lang="en-US" b="1" dirty="0">
                <a:latin typeface="Sylfaen" pitchFamily="18" charset="0"/>
              </a:rPr>
              <a:t> </a:t>
            </a:r>
            <a:r>
              <a:rPr lang="en-US" b="1" dirty="0" err="1">
                <a:latin typeface="Sylfaen" pitchFamily="18" charset="0"/>
              </a:rPr>
              <a:t>ունի</a:t>
            </a:r>
            <a:r>
              <a:rPr lang="hy-AM" b="1" dirty="0">
                <a:latin typeface="Sylfaen" pitchFamily="18" charset="0"/>
              </a:rPr>
              <a:t> սոցիալական ապահովության իրավունք </a:t>
            </a:r>
            <a:r>
              <a:rPr lang="en-US" b="1" dirty="0">
                <a:latin typeface="Sylfaen" pitchFamily="18" charset="0"/>
              </a:rPr>
              <a:t> </a:t>
            </a:r>
            <a:r>
              <a:rPr lang="en-US" b="1" dirty="0" err="1">
                <a:latin typeface="Sylfaen" pitchFamily="18" charset="0"/>
              </a:rPr>
              <a:t>հետևյալ</a:t>
            </a:r>
            <a:r>
              <a:rPr lang="en-US" b="1" dirty="0">
                <a:latin typeface="Sylfaen" pitchFamily="18" charset="0"/>
              </a:rPr>
              <a:t> </a:t>
            </a:r>
            <a:r>
              <a:rPr lang="en-US" b="1" dirty="0" err="1">
                <a:latin typeface="Sylfaen" pitchFamily="18" charset="0"/>
              </a:rPr>
              <a:t>դեպքերում</a:t>
            </a:r>
            <a:r>
              <a:rPr lang="en-US" b="1" dirty="0">
                <a:latin typeface="Sylfaen" pitchFamily="18" charset="0"/>
              </a:rPr>
              <a:t>՝</a:t>
            </a:r>
          </a:p>
          <a:p>
            <a:pPr>
              <a:buFont typeface="Wingdings" pitchFamily="2" charset="2"/>
              <a:buChar char="ü"/>
            </a:pPr>
            <a:r>
              <a:rPr lang="hy-AM" b="1" dirty="0">
                <a:latin typeface="Sylfaen" pitchFamily="18" charset="0"/>
              </a:rPr>
              <a:t>մայրության,</a:t>
            </a:r>
            <a:r>
              <a:rPr lang="en-US" b="1" dirty="0">
                <a:latin typeface="Sylfaen" pitchFamily="18" charset="0"/>
              </a:rPr>
              <a:t> </a:t>
            </a:r>
            <a:endParaRPr lang="hy-AM" b="1" dirty="0">
              <a:latin typeface="Sylfae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hy-AM" b="1" dirty="0">
                <a:latin typeface="Sylfaen" pitchFamily="18" charset="0"/>
              </a:rPr>
              <a:t>բազմազավակության, </a:t>
            </a:r>
            <a:endParaRPr lang="en-US" b="1" dirty="0">
              <a:latin typeface="Sylfae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hy-AM" b="1" dirty="0">
                <a:latin typeface="Sylfaen" pitchFamily="18" charset="0"/>
              </a:rPr>
              <a:t>հիվանդության, </a:t>
            </a:r>
          </a:p>
          <a:p>
            <a:pPr>
              <a:buFont typeface="Wingdings" pitchFamily="2" charset="2"/>
              <a:buChar char="ü"/>
            </a:pPr>
            <a:r>
              <a:rPr lang="hy-AM" b="1" dirty="0">
                <a:latin typeface="Sylfaen" pitchFamily="18" charset="0"/>
              </a:rPr>
              <a:t>հաշմանդամության, </a:t>
            </a:r>
            <a:endParaRPr lang="en-US" b="1" dirty="0">
              <a:latin typeface="Sylfae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hy-AM" b="1" dirty="0">
                <a:latin typeface="Sylfaen" pitchFamily="18" charset="0"/>
              </a:rPr>
              <a:t>աշխատավայրում դժբախտ պատահարների, </a:t>
            </a:r>
            <a:endParaRPr lang="en-US" b="1" dirty="0">
              <a:latin typeface="Sylfae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hy-AM" b="1" dirty="0">
                <a:latin typeface="Sylfaen" pitchFamily="18" charset="0"/>
              </a:rPr>
              <a:t>խնամքի կարիք ունենալու, </a:t>
            </a:r>
            <a:endParaRPr lang="en-US" b="1" dirty="0">
              <a:latin typeface="Sylfae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hy-AM" b="1" dirty="0">
                <a:latin typeface="Sylfaen" pitchFamily="18" charset="0"/>
              </a:rPr>
              <a:t>կերակրողին կորցնելու, </a:t>
            </a:r>
            <a:endParaRPr lang="en-US" b="1" dirty="0">
              <a:latin typeface="Sylfae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hy-AM" b="1" dirty="0">
                <a:latin typeface="Sylfaen" pitchFamily="18" charset="0"/>
              </a:rPr>
              <a:t>ծերության,</a:t>
            </a:r>
            <a:endParaRPr lang="en-US" b="1" dirty="0">
              <a:latin typeface="Sylfae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hy-AM" b="1" dirty="0">
                <a:latin typeface="Sylfaen" pitchFamily="18" charset="0"/>
              </a:rPr>
              <a:t> գործազրկության,</a:t>
            </a:r>
            <a:endParaRPr lang="en-US" b="1" dirty="0">
              <a:latin typeface="Sylfae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hy-AM" b="1" dirty="0">
                <a:latin typeface="Sylfaen" pitchFamily="18" charset="0"/>
              </a:rPr>
              <a:t>աշխատանքը կորցնելու և այլ</a:t>
            </a:r>
            <a:r>
              <a:rPr lang="en-US" b="1" dirty="0">
                <a:latin typeface="Sylfaen" pitchFamily="18" charset="0"/>
              </a:rPr>
              <a:t>ն</a:t>
            </a:r>
            <a:r>
              <a:rPr lang="hy-AM" b="1" dirty="0">
                <a:latin typeface="Sylfaen" pitchFamily="18" charset="0"/>
              </a:rPr>
              <a:t>:</a:t>
            </a:r>
            <a:r>
              <a:rPr lang="ru-RU" b="1" dirty="0">
                <a:latin typeface="Sylfaen" panose="010A0502050306030303" pitchFamily="18" charset="0"/>
              </a:rPr>
              <a:t> </a:t>
            </a:r>
            <a:endParaRPr lang="hy-AM" b="1" dirty="0">
              <a:latin typeface="Sylfaen" panose="010A0502050306030303" pitchFamily="18" charset="0"/>
            </a:endParaRPr>
          </a:p>
          <a:p>
            <a:pPr marL="0" indent="0" algn="r">
              <a:buNone/>
            </a:pPr>
            <a:r>
              <a:rPr lang="en-US" sz="1800" i="1" dirty="0">
                <a:solidFill>
                  <a:schemeClr val="bg2">
                    <a:lumMod val="25000"/>
                  </a:schemeClr>
                </a:solidFill>
                <a:latin typeface="Sylfaen" pitchFamily="18" charset="0"/>
              </a:rPr>
              <a:t>ՀՀ </a:t>
            </a:r>
            <a:r>
              <a:rPr lang="en-US" sz="1800" i="1" dirty="0" err="1">
                <a:solidFill>
                  <a:schemeClr val="bg2">
                    <a:lumMod val="25000"/>
                  </a:schemeClr>
                </a:solidFill>
                <a:latin typeface="Sylfaen" pitchFamily="18" charset="0"/>
              </a:rPr>
              <a:t>Սահմանադրություն</a:t>
            </a:r>
            <a:r>
              <a:rPr lang="en-US" sz="1800" i="1" dirty="0">
                <a:solidFill>
                  <a:schemeClr val="bg2">
                    <a:lumMod val="25000"/>
                  </a:schemeClr>
                </a:solidFill>
                <a:latin typeface="Sylfaen" pitchFamily="18" charset="0"/>
              </a:rPr>
              <a:t>, </a:t>
            </a:r>
            <a:r>
              <a:rPr lang="en-US" sz="1800" i="1" dirty="0" err="1">
                <a:solidFill>
                  <a:schemeClr val="bg2">
                    <a:lumMod val="25000"/>
                  </a:schemeClr>
                </a:solidFill>
                <a:latin typeface="Sylfaen" pitchFamily="18" charset="0"/>
              </a:rPr>
              <a:t>հոդված</a:t>
            </a:r>
            <a:r>
              <a:rPr lang="en-US" sz="1800" i="1" dirty="0">
                <a:solidFill>
                  <a:schemeClr val="bg2">
                    <a:lumMod val="25000"/>
                  </a:schemeClr>
                </a:solidFill>
                <a:latin typeface="Sylfaen" pitchFamily="18" charset="0"/>
              </a:rPr>
              <a:t> 83</a:t>
            </a:r>
            <a:endParaRPr lang="en-US" sz="1800" dirty="0">
              <a:latin typeface="Sylfaen" panose="010A0502050306030303" pitchFamily="18" charset="0"/>
            </a:endParaRPr>
          </a:p>
          <a:p>
            <a:pPr marL="0" indent="0" algn="r">
              <a:buNone/>
            </a:pPr>
            <a:endParaRPr lang="ru-RU" b="1" dirty="0">
              <a:latin typeface="Sylfaen" panose="010A0502050306030303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36104"/>
          </a:xfrm>
        </p:spPr>
        <p:txBody>
          <a:bodyPr>
            <a:normAutofit/>
          </a:bodyPr>
          <a:lstStyle/>
          <a:p>
            <a:pPr algn="l"/>
            <a:r>
              <a:rPr lang="en-US" sz="3800" b="1" dirty="0">
                <a:solidFill>
                  <a:schemeClr val="tx1"/>
                </a:solidFill>
                <a:latin typeface="Sylfaen" panose="010A0502050306030303" pitchFamily="18" charset="0"/>
              </a:rPr>
              <a:t>ՍՈՑԻԱԼԱԿԱՆ ԱՊԱՀՈՎՈՒԹՅՈՒՆ</a:t>
            </a:r>
            <a:endParaRPr lang="en-US" sz="3800" dirty="0">
              <a:solidFill>
                <a:schemeClr val="tx1"/>
              </a:solidFill>
            </a:endParaRPr>
          </a:p>
        </p:txBody>
      </p:sp>
      <p:pic>
        <p:nvPicPr>
          <p:cNvPr id="4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6661" y="0"/>
            <a:ext cx="1958639" cy="68431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0200" y="4365104"/>
            <a:ext cx="3552922" cy="18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153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1"/>
                </a:solidFill>
                <a:latin typeface="Sylfaen" panose="010A0502050306030303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Sylfaen" panose="010A0502050306030303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Sylfaen" panose="010A0502050306030303" pitchFamily="18" charset="0"/>
              </a:rPr>
              <a:t>ԱՐԺԱՆԱՊԱՏԻՎ ԳՈՅՈՒԹՅԱՆ ԻՐԱՎՈՒՆՔ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Sylfaen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399" y="152400"/>
            <a:ext cx="1613901" cy="563867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204864"/>
            <a:ext cx="8280920" cy="39212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y-AM" sz="3200" b="1" dirty="0">
                <a:latin typeface="Sylfaen" pitchFamily="18" charset="0"/>
              </a:rPr>
              <a:t>Յուրաքանչյուր կարիքավոր և տարեց մարդ, օրենքին համապատասխան, ունի արժանապատիվ գոյության իրավունք:</a:t>
            </a:r>
          </a:p>
          <a:p>
            <a:pPr marL="0" indent="0">
              <a:buNone/>
            </a:pPr>
            <a:endParaRPr lang="en-US" sz="3200" b="1" dirty="0">
              <a:latin typeface="Sylfaen" pitchFamily="18" charset="0"/>
            </a:endParaRPr>
          </a:p>
          <a:p>
            <a:pPr marL="0" indent="0">
              <a:buNone/>
            </a:pPr>
            <a:endParaRPr lang="en-US" sz="3200" b="1" dirty="0">
              <a:latin typeface="Sylfaen" pitchFamily="18" charset="0"/>
            </a:endParaRPr>
          </a:p>
          <a:p>
            <a:pPr marL="0" indent="0">
              <a:buNone/>
            </a:pPr>
            <a:endParaRPr lang="en-US" sz="3200" b="1" dirty="0">
              <a:latin typeface="Sylfaen" pitchFamily="18" charset="0"/>
            </a:endParaRPr>
          </a:p>
          <a:p>
            <a:pPr marL="0" indent="0" algn="r">
              <a:buNone/>
            </a:pPr>
            <a:endParaRPr lang="en-US" i="1" dirty="0">
              <a:solidFill>
                <a:schemeClr val="bg2">
                  <a:lumMod val="25000"/>
                </a:schemeClr>
              </a:solidFill>
              <a:latin typeface="Sylfaen" pitchFamily="18" charset="0"/>
            </a:endParaRPr>
          </a:p>
          <a:p>
            <a:pPr marL="0" indent="0" algn="r">
              <a:buNone/>
            </a:pPr>
            <a:r>
              <a:rPr lang="en-US" i="1" dirty="0">
                <a:solidFill>
                  <a:schemeClr val="bg2">
                    <a:lumMod val="25000"/>
                  </a:schemeClr>
                </a:solidFill>
                <a:latin typeface="Sylfaen" pitchFamily="18" charset="0"/>
              </a:rPr>
              <a:t>ՀՀ </a:t>
            </a:r>
            <a:r>
              <a:rPr lang="en-US" i="1" dirty="0" err="1">
                <a:solidFill>
                  <a:schemeClr val="bg2">
                    <a:lumMod val="25000"/>
                  </a:schemeClr>
                </a:solidFill>
                <a:latin typeface="Sylfaen" pitchFamily="18" charset="0"/>
              </a:rPr>
              <a:t>Սահմանադրություն</a:t>
            </a:r>
            <a:r>
              <a:rPr lang="en-US" i="1" dirty="0">
                <a:solidFill>
                  <a:schemeClr val="bg2">
                    <a:lumMod val="25000"/>
                  </a:schemeClr>
                </a:solidFill>
                <a:latin typeface="Sylfaen" pitchFamily="18" charset="0"/>
              </a:rPr>
              <a:t>, </a:t>
            </a:r>
            <a:r>
              <a:rPr lang="en-US" i="1" dirty="0" err="1">
                <a:solidFill>
                  <a:schemeClr val="bg2">
                    <a:lumMod val="25000"/>
                  </a:schemeClr>
                </a:solidFill>
                <a:latin typeface="Sylfaen" pitchFamily="18" charset="0"/>
              </a:rPr>
              <a:t>հոդված</a:t>
            </a:r>
            <a:r>
              <a:rPr lang="en-US" i="1" dirty="0">
                <a:solidFill>
                  <a:schemeClr val="bg2">
                    <a:lumMod val="25000"/>
                  </a:schemeClr>
                </a:solidFill>
                <a:latin typeface="Sylfaen" pitchFamily="18" charset="0"/>
              </a:rPr>
              <a:t> 84</a:t>
            </a:r>
            <a:endParaRPr lang="en-US" b="1" dirty="0">
              <a:latin typeface="Sylfaen" panose="010A0502050306030303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717032"/>
            <a:ext cx="3216721" cy="259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3073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7" y="2204864"/>
            <a:ext cx="7884864" cy="39212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y-AM" sz="3200" b="1" dirty="0">
                <a:latin typeface="Sylfaen" pitchFamily="18" charset="0"/>
              </a:rPr>
              <a:t>Յուրաքանչյուր ոք, օրենքին համապատասխան, ունի առողջության պահպանման իրավունք:</a:t>
            </a:r>
          </a:p>
          <a:p>
            <a:pPr marL="0" indent="0">
              <a:buNone/>
            </a:pPr>
            <a:endParaRPr lang="en-US" sz="3200" b="1" dirty="0">
              <a:latin typeface="Sylfaen" pitchFamily="18" charset="0"/>
            </a:endParaRPr>
          </a:p>
          <a:p>
            <a:pPr marL="0" indent="0">
              <a:buNone/>
            </a:pPr>
            <a:endParaRPr lang="en-US" b="1" dirty="0">
              <a:latin typeface="Sylfaen" pitchFamily="18" charset="0"/>
            </a:endParaRPr>
          </a:p>
          <a:p>
            <a:pPr marL="0" indent="0">
              <a:buNone/>
            </a:pPr>
            <a:endParaRPr lang="en-US" b="1" dirty="0">
              <a:latin typeface="Sylfaen" pitchFamily="18" charset="0"/>
            </a:endParaRPr>
          </a:p>
          <a:p>
            <a:pPr marL="0" indent="0" algn="r">
              <a:buNone/>
            </a:pPr>
            <a:r>
              <a:rPr lang="en-US" i="1" dirty="0">
                <a:solidFill>
                  <a:schemeClr val="bg2">
                    <a:lumMod val="25000"/>
                  </a:schemeClr>
                </a:solidFill>
                <a:latin typeface="Sylfaen" pitchFamily="18" charset="0"/>
              </a:rPr>
              <a:t>   ՀՀ </a:t>
            </a:r>
            <a:r>
              <a:rPr lang="en-US" i="1" dirty="0" err="1">
                <a:solidFill>
                  <a:schemeClr val="bg2">
                    <a:lumMod val="25000"/>
                  </a:schemeClr>
                </a:solidFill>
                <a:latin typeface="Sylfaen" pitchFamily="18" charset="0"/>
              </a:rPr>
              <a:t>Սահմանադրություն</a:t>
            </a:r>
            <a:r>
              <a:rPr lang="en-US" i="1" dirty="0">
                <a:solidFill>
                  <a:schemeClr val="bg2">
                    <a:lumMod val="25000"/>
                  </a:schemeClr>
                </a:solidFill>
                <a:latin typeface="Sylfaen" pitchFamily="18" charset="0"/>
              </a:rPr>
              <a:t>, </a:t>
            </a:r>
            <a:r>
              <a:rPr lang="en-US" i="1" dirty="0" err="1">
                <a:solidFill>
                  <a:schemeClr val="bg2">
                    <a:lumMod val="25000"/>
                  </a:schemeClr>
                </a:solidFill>
                <a:latin typeface="Sylfaen" pitchFamily="18" charset="0"/>
              </a:rPr>
              <a:t>հոդված</a:t>
            </a:r>
            <a:r>
              <a:rPr lang="en-US" i="1" dirty="0">
                <a:solidFill>
                  <a:schemeClr val="bg2">
                    <a:lumMod val="25000"/>
                  </a:schemeClr>
                </a:solidFill>
                <a:latin typeface="Sylfaen" pitchFamily="18" charset="0"/>
              </a:rPr>
              <a:t> 85</a:t>
            </a:r>
            <a:endParaRPr lang="hy-AM" b="1" dirty="0">
              <a:latin typeface="Sylfaen" pitchFamily="18" charset="0"/>
            </a:endParaRPr>
          </a:p>
          <a:p>
            <a:pPr marL="0" indent="0" algn="r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1"/>
                </a:solidFill>
                <a:latin typeface="Sylfaen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Sylfaen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Sylfaen" pitchFamily="18" charset="0"/>
              </a:rPr>
              <a:t>ԱՌՈՂՋՈՒԹՅԱՆ ՊԱՀՊԱՆՄԱՆ ԻՐԱՎՈՒՆՔ</a:t>
            </a:r>
            <a:endParaRPr lang="ru-RU" b="1" dirty="0">
              <a:solidFill>
                <a:schemeClr val="tx1"/>
              </a:solidFill>
              <a:latin typeface="Sylfaen" pitchFamily="18" charset="0"/>
            </a:endParaRPr>
          </a:p>
        </p:txBody>
      </p:sp>
      <p:pic>
        <p:nvPicPr>
          <p:cNvPr id="4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399" y="152400"/>
            <a:ext cx="1613901" cy="56386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789040"/>
            <a:ext cx="2575173" cy="273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23082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797</TotalTime>
  <Words>331</Words>
  <Application>Microsoft Office PowerPoint</Application>
  <PresentationFormat>On-screen Show (4:3)</PresentationFormat>
  <Paragraphs>89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Arian AMU</vt:lpstr>
      <vt:lpstr>Calibri</vt:lpstr>
      <vt:lpstr>Candara</vt:lpstr>
      <vt:lpstr>Sylfaen</vt:lpstr>
      <vt:lpstr>Symbol</vt:lpstr>
      <vt:lpstr>Wingdings</vt:lpstr>
      <vt:lpstr>Волна</vt:lpstr>
      <vt:lpstr>PowerPoint Presentation</vt:lpstr>
      <vt:lpstr> ՏՆՏԵՍԱԿԱՆ  ԳՈՐԾՈՒՆԵՈՒԹՅԱՆ ԱԶԱՏՈՒԹՅՈՒՆ</vt:lpstr>
      <vt:lpstr>   ՍԵՓԱԿԱՆՈՒԹՅԱՆ ԻՐԱՎՈՒՆՔ </vt:lpstr>
      <vt:lpstr> ԱՇԽԱՏԱՆՔԻ ԱԶԱՏՈՒԹՅՈՒՆ</vt:lpstr>
      <vt:lpstr> ԱՇԽԱՏԱՆՔԻ  ՊԱՅՄԱՆՆԵՐ</vt:lpstr>
      <vt:lpstr>ՀԱՆԳՍՏԻ ԻՐԱՎՈՒՆՔ</vt:lpstr>
      <vt:lpstr>ՍՈՑԻԱԼԱԿԱՆ ԱՊԱՀՈՎՈՒԹՅՈՒՆ</vt:lpstr>
      <vt:lpstr> ԱՐԺԱՆԱՊԱՏԻՎ ԳՈՅՈՒԹՅԱՆ ԻՐԱՎՈՒՆՔ</vt:lpstr>
      <vt:lpstr> ԱՌՈՂՋՈՒԹՅԱՆ ՊԱՀՊԱՆՄԱՆ ԻՐԱՎՈՒՆՔ</vt:lpstr>
      <vt:lpstr>ՖԻԶԻԿԱԿԱՆ ԵՎ ՀՈԳԵԿԱՆ ԱՆՁԵՌՆՄԽԵԼԻՈՒԹՅՈՒՆ</vt:lpstr>
      <vt:lpstr>ԻՐԱՎՈՒՆՔԻ ՊԱՇՏՊԱՆՈՒԹՅՈԻՆ</vt:lpstr>
      <vt:lpstr>շնորհակալություն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ՇԱՀԵՐԻ ԲԱԽՈՒՄ</dc:title>
  <dc:creator>Heriknaz</dc:creator>
  <cp:lastModifiedBy>Nune Aydinyan</cp:lastModifiedBy>
  <cp:revision>102</cp:revision>
  <cp:lastPrinted>2016-09-07T15:00:45Z</cp:lastPrinted>
  <dcterms:created xsi:type="dcterms:W3CDTF">2016-07-05T14:35:45Z</dcterms:created>
  <dcterms:modified xsi:type="dcterms:W3CDTF">2017-05-22T11:09:46Z</dcterms:modified>
</cp:coreProperties>
</file>