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16" r:id="rId1"/>
  </p:sldMasterIdLst>
  <p:handoutMasterIdLst>
    <p:handoutMasterId r:id="rId10"/>
  </p:handoutMasterIdLst>
  <p:sldIdLst>
    <p:sldId id="256" r:id="rId2"/>
    <p:sldId id="257" r:id="rId3"/>
    <p:sldId id="268" r:id="rId4"/>
    <p:sldId id="262" r:id="rId5"/>
    <p:sldId id="270" r:id="rId6"/>
    <p:sldId id="269" r:id="rId7"/>
    <p:sldId id="264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uneh.Hayrapetyan" initials="N" lastIdx="2" clrIdx="0">
    <p:extLst>
      <p:ext uri="{19B8F6BF-5375-455C-9EA6-DF929625EA0E}">
        <p15:presenceInfo xmlns:p15="http://schemas.microsoft.com/office/powerpoint/2012/main" userId="S-1-5-21-1122058089-526457399-219882966-116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30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D0CC7-3424-400A-9693-D9435BD99F8F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C1FFF-19D8-46DC-AED0-9B0BE7DD5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4009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smtClean="0"/>
              <a:t>12/9/2016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894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smtClean="0"/>
              <a:t>12/9/2016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331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smtClean="0"/>
              <a:t>12/9/2016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771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smtClean="0"/>
              <a:t>12/9/2016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094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smtClean="0"/>
              <a:t>12/9/2016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112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smtClean="0"/>
              <a:t>12/9/2016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544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smtClean="0"/>
              <a:t>12/9/2016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22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smtClean="0"/>
              <a:t>12/9/2016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9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smtClean="0"/>
              <a:t>12/9/2016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661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smtClean="0"/>
              <a:t>12/9/2016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676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7B589-FD4B-7E46-869A-CBADC5FC564E}" type="datetimeFigureOut">
              <a:rPr lang="en-US" smtClean="0"/>
              <a:t>12/9/2016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568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smtClean="0"/>
              <a:t>12/9/2016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08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400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3450" y="2089930"/>
            <a:ext cx="9734550" cy="2387600"/>
          </a:xfrm>
        </p:spPr>
        <p:txBody>
          <a:bodyPr>
            <a:noAutofit/>
          </a:bodyPr>
          <a:lstStyle/>
          <a:p>
            <a:pPr algn="r"/>
            <a:r>
              <a:rPr lang="hy-AM" sz="4400" dirty="0">
                <a:latin typeface="Arian AMU" panose="01000000000000000000" pitchFamily="2" charset="0"/>
                <a:cs typeface="Arian AMU" panose="01000000000000000000" pitchFamily="2" charset="0"/>
              </a:rPr>
              <a:t>Կոռուպցիոն ռիսկերի գնահատում </a:t>
            </a:r>
            <a:br>
              <a:rPr lang="hy-AM" sz="4400" dirty="0">
                <a:latin typeface="Arian AMU" panose="01000000000000000000" pitchFamily="2" charset="0"/>
                <a:cs typeface="Arian AMU" panose="01000000000000000000" pitchFamily="2" charset="0"/>
              </a:rPr>
            </a:br>
            <a:r>
              <a:rPr lang="hy-AM" sz="4400" dirty="0">
                <a:latin typeface="Arian AMU" panose="01000000000000000000" pitchFamily="2" charset="0"/>
                <a:cs typeface="Arian AMU" panose="01000000000000000000" pitchFamily="2" charset="0"/>
              </a:rPr>
              <a:t>ՀՀ </a:t>
            </a:r>
            <a:r>
              <a:rPr lang="en-US" sz="44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պաշտպանության</a:t>
            </a:r>
            <a:r>
              <a:rPr lang="hy-AM" sz="44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hy-AM" sz="4400" dirty="0">
                <a:latin typeface="Arian AMU" panose="01000000000000000000" pitchFamily="2" charset="0"/>
                <a:cs typeface="Arian AMU" panose="01000000000000000000" pitchFamily="2" charset="0"/>
              </a:rPr>
              <a:t>բնագավառում</a:t>
            </a:r>
            <a:br>
              <a:rPr lang="hy-AM" sz="4400" dirty="0">
                <a:latin typeface="Arian AMU" panose="01000000000000000000" pitchFamily="2" charset="0"/>
                <a:cs typeface="Arian AMU" panose="01000000000000000000" pitchFamily="2" charset="0"/>
              </a:rPr>
            </a:br>
            <a:endParaRPr lang="hy-AM" sz="4400" noProof="1">
              <a:latin typeface="Arian AMU" panose="01000000000000000000" pitchFamily="2" charset="0"/>
              <a:cs typeface="Arian AMU" panose="01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569605"/>
            <a:ext cx="9144000" cy="1028307"/>
          </a:xfrm>
        </p:spPr>
        <p:txBody>
          <a:bodyPr/>
          <a:lstStyle/>
          <a:p>
            <a:pPr algn="r"/>
            <a:r>
              <a:rPr lang="hy-AM" noProof="1" smtClean="0">
                <a:latin typeface="Arian AMU" panose="01000000000000000000" pitchFamily="2" charset="0"/>
                <a:cs typeface="Arian AMU" panose="01000000000000000000" pitchFamily="2" charset="0"/>
              </a:rPr>
              <a:t>ԹԻՀԿ գործադիր տնօրեն Սոնա Այվազյան</a:t>
            </a:r>
            <a:endParaRPr lang="hy-AM" noProof="1">
              <a:latin typeface="Arian AMU" panose="01000000000000000000" pitchFamily="2" charset="0"/>
              <a:cs typeface="Arian AMU" panose="01000000000000000000" pitchFamily="2" charset="0"/>
            </a:endParaRPr>
          </a:p>
        </p:txBody>
      </p:sp>
      <p:sp>
        <p:nvSpPr>
          <p:cNvPr id="5" name="Isosceles Triangle 4"/>
          <p:cNvSpPr/>
          <p:nvPr/>
        </p:nvSpPr>
        <p:spPr>
          <a:xfrm rot="16200000" flipV="1">
            <a:off x="5775961" y="453388"/>
            <a:ext cx="640080" cy="12192002"/>
          </a:xfrm>
          <a:prstGeom prst="triangle">
            <a:avLst>
              <a:gd name="adj" fmla="val 0"/>
            </a:avLst>
          </a:prstGeom>
          <a:solidFill>
            <a:srgbClr val="363052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676400" y="5948636"/>
            <a:ext cx="9144000" cy="5046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y-AM" sz="1800" b="1" dirty="0" smtClean="0">
                <a:latin typeface="Arian AMU" panose="01000000000000000000" pitchFamily="2" charset="0"/>
                <a:cs typeface="Arian AMU" panose="01000000000000000000" pitchFamily="2" charset="0"/>
              </a:rPr>
              <a:t>հ</a:t>
            </a:r>
            <a:r>
              <a:rPr lang="en-US" sz="1800" b="1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ունիս</a:t>
            </a:r>
            <a:r>
              <a:rPr lang="hy-AM" sz="1800" b="1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hy-AM" sz="1800" b="1" dirty="0">
                <a:latin typeface="Arian AMU" panose="01000000000000000000" pitchFamily="2" charset="0"/>
                <a:cs typeface="Arian AMU" panose="01000000000000000000" pitchFamily="2" charset="0"/>
              </a:rPr>
              <a:t>2015 – </a:t>
            </a:r>
            <a:r>
              <a:rPr lang="en-US" sz="1800" b="1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մարտ</a:t>
            </a:r>
            <a:r>
              <a:rPr lang="en-US" sz="1800" b="1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hy-AM" sz="1800" b="1" dirty="0" smtClean="0">
                <a:latin typeface="Arian AMU" panose="01000000000000000000" pitchFamily="2" charset="0"/>
                <a:cs typeface="Arian AMU" panose="01000000000000000000" pitchFamily="2" charset="0"/>
              </a:rPr>
              <a:t>2016</a:t>
            </a:r>
            <a:endParaRPr lang="en-US" sz="1800" b="1" dirty="0">
              <a:latin typeface="Arian AMU" panose="01000000000000000000" pitchFamily="2" charset="0"/>
              <a:cs typeface="Arian AMU" panose="01000000000000000000" pitchFamily="2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574426" y="140679"/>
            <a:ext cx="10374923" cy="1352972"/>
            <a:chOff x="574426" y="140679"/>
            <a:chExt cx="10374923" cy="1352972"/>
          </a:xfrm>
        </p:grpSpPr>
        <p:pic>
          <p:nvPicPr>
            <p:cNvPr id="2049" name="Picture 14" descr="Logo_BE_ar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4426" y="140679"/>
              <a:ext cx="1617789" cy="13529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0" name="Picture 3" descr="TI logo_text-ar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63641" y="189892"/>
              <a:ext cx="2885708" cy="10108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493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2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400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189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39328"/>
          </a:xfrm>
        </p:spPr>
        <p:txBody>
          <a:bodyPr>
            <a:normAutofit/>
          </a:bodyPr>
          <a:lstStyle/>
          <a:p>
            <a:pPr algn="l"/>
            <a:r>
              <a:rPr lang="hy-AM" sz="2400" b="1" dirty="0">
                <a:latin typeface="Arian AMU" panose="01000000000000000000" pitchFamily="2" charset="0"/>
                <a:cs typeface="Arian AMU" panose="01000000000000000000" pitchFamily="2" charset="0"/>
              </a:rPr>
              <a:t>Ծրագրի նկարագրություն</a:t>
            </a:r>
            <a:endParaRPr lang="en-US" sz="2400" b="1" dirty="0">
              <a:latin typeface="Arian AMU" panose="01000000000000000000" pitchFamily="2" charset="0"/>
              <a:cs typeface="Arian AMU" panose="01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25807" y="1817500"/>
            <a:ext cx="5092450" cy="3917353"/>
          </a:xfrm>
        </p:spPr>
        <p:txBody>
          <a:bodyPr>
            <a:noAutofit/>
          </a:bodyPr>
          <a:lstStyle/>
          <a:p>
            <a:pPr marL="285750" indent="-285750" algn="l">
              <a:buFont typeface="Wingdings" panose="05000000000000000000" pitchFamily="2" charset="2"/>
              <a:buChar char="§"/>
            </a:pPr>
            <a:endParaRPr lang="en-US" sz="1600" dirty="0" smtClean="0"/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n AMU" panose="01000000000000000000" pitchFamily="2" charset="0"/>
                <a:cs typeface="Arian AMU" panose="01000000000000000000" pitchFamily="2" charset="0"/>
              </a:rPr>
              <a:t>D </a:t>
            </a:r>
            <a:r>
              <a:rPr lang="en-US" sz="2000" dirty="0" err="1">
                <a:latin typeface="Arian AMU" panose="01000000000000000000" pitchFamily="2" charset="0"/>
                <a:cs typeface="Arian AMU" panose="01000000000000000000" pitchFamily="2" charset="0"/>
              </a:rPr>
              <a:t>խումբ</a:t>
            </a:r>
            <a:r>
              <a:rPr lang="en-US" sz="2000" dirty="0">
                <a:latin typeface="Arian AMU" panose="01000000000000000000" pitchFamily="2" charset="0"/>
                <a:cs typeface="Arian AMU" panose="01000000000000000000" pitchFamily="2" charset="0"/>
              </a:rPr>
              <a:t> – </a:t>
            </a:r>
            <a:r>
              <a:rPr lang="en-US" sz="2000" dirty="0" err="1">
                <a:latin typeface="Arian AMU" panose="01000000000000000000" pitchFamily="2" charset="0"/>
                <a:cs typeface="Arian AMU" panose="01000000000000000000" pitchFamily="2" charset="0"/>
              </a:rPr>
              <a:t>կոռուպցիոն</a:t>
            </a:r>
            <a:r>
              <a:rPr lang="en-US" sz="20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000" dirty="0" err="1">
                <a:latin typeface="Arian AMU" panose="01000000000000000000" pitchFamily="2" charset="0"/>
                <a:cs typeface="Arian AMU" panose="01000000000000000000" pitchFamily="2" charset="0"/>
              </a:rPr>
              <a:t>բարձր</a:t>
            </a:r>
            <a:r>
              <a:rPr lang="en-US" sz="20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0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ռիսկեր</a:t>
            </a:r>
            <a:endParaRPr lang="en-US" sz="2000" dirty="0" smtClean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US" sz="20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Լրացուցիչ</a:t>
            </a:r>
            <a:r>
              <a:rPr lang="en-US" sz="20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0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ուսումնասիրություններ</a:t>
            </a:r>
            <a:endParaRPr lang="en-US" sz="2000" dirty="0" smtClean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marL="742950" lvl="1" indent="-285750" algn="l">
              <a:buFont typeface="Wingdings" panose="05000000000000000000" pitchFamily="2" charset="2"/>
              <a:buChar char="§"/>
            </a:pPr>
            <a:r>
              <a:rPr lang="en-US" sz="18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Ակտիվների</a:t>
            </a:r>
            <a:r>
              <a:rPr lang="en-US" sz="18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օտարում</a:t>
            </a:r>
            <a:endParaRPr lang="en-US" sz="1800" dirty="0" smtClean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marL="742950" lvl="1" indent="-285750" algn="l">
              <a:buFont typeface="Wingdings" panose="05000000000000000000" pitchFamily="2" charset="2"/>
              <a:buChar char="§"/>
            </a:pPr>
            <a:r>
              <a:rPr lang="hy-AM" sz="1800" dirty="0" smtClean="0">
                <a:latin typeface="Arian AMU" panose="01000000000000000000" pitchFamily="2" charset="0"/>
                <a:cs typeface="Arian AMU" panose="01000000000000000000" pitchFamily="2" charset="0"/>
              </a:rPr>
              <a:t>Գ</a:t>
            </a:r>
            <a:r>
              <a:rPr lang="en-US" sz="18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նումներ</a:t>
            </a:r>
            <a:endParaRPr lang="en-US" sz="1800" dirty="0" smtClean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marL="742950" lvl="1" indent="-285750" algn="l">
              <a:buFont typeface="Wingdings" panose="05000000000000000000" pitchFamily="2" charset="2"/>
              <a:buChar char="§"/>
            </a:pPr>
            <a:r>
              <a:rPr lang="hy-AM" sz="1800" dirty="0">
                <a:latin typeface="Arian AMU" panose="01000000000000000000" pitchFamily="2" charset="0"/>
                <a:cs typeface="Arian AMU" panose="01000000000000000000" pitchFamily="2" charset="0"/>
              </a:rPr>
              <a:t>Խ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որհրդարանական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վերահսկողություն</a:t>
            </a:r>
            <a:endParaRPr lang="en-US" sz="1800" dirty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marL="742950" lvl="1" indent="-285750" algn="l">
              <a:buFont typeface="Wingdings" panose="05000000000000000000" pitchFamily="2" charset="2"/>
              <a:buChar char="§"/>
            </a:pPr>
            <a:r>
              <a:rPr lang="hy-AM" sz="1800" dirty="0" smtClean="0">
                <a:latin typeface="Arian AMU" panose="01000000000000000000" pitchFamily="2" charset="0"/>
                <a:cs typeface="Arian AMU" panose="01000000000000000000" pitchFamily="2" charset="0"/>
              </a:rPr>
              <a:t>Զ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ինծառայողների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մասնակցություն</a:t>
            </a:r>
            <a:r>
              <a:rPr lang="en-US" sz="18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ընտրություններին</a:t>
            </a:r>
            <a:endParaRPr lang="en-US" sz="1800" dirty="0" smtClean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marL="742950" lvl="1" indent="-285750" algn="l">
              <a:buFont typeface="Wingdings" panose="05000000000000000000" pitchFamily="2" charset="2"/>
              <a:buChar char="§"/>
            </a:pPr>
            <a:endParaRPr lang="en-US" sz="1800" dirty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marL="285750" indent="-285750" algn="l">
              <a:buFont typeface="Wingdings" panose="05000000000000000000" pitchFamily="2" charset="2"/>
              <a:buChar char="§"/>
            </a:pPr>
            <a:endParaRPr lang="en-US" sz="1600" dirty="0">
              <a:latin typeface="Arian AMU" panose="01000000000000000000" pitchFamily="2" charset="0"/>
              <a:cs typeface="Arian AMU" panose="01000000000000000000" pitchFamily="2" charset="0"/>
            </a:endParaRPr>
          </a:p>
        </p:txBody>
      </p:sp>
      <p:sp>
        <p:nvSpPr>
          <p:cNvPr id="5" name="Isosceles Triangle 4"/>
          <p:cNvSpPr/>
          <p:nvPr/>
        </p:nvSpPr>
        <p:spPr>
          <a:xfrm rot="16200000" flipV="1">
            <a:off x="5775961" y="453388"/>
            <a:ext cx="640080" cy="12192002"/>
          </a:xfrm>
          <a:prstGeom prst="triangle">
            <a:avLst>
              <a:gd name="adj" fmla="val 0"/>
            </a:avLst>
          </a:prstGeom>
          <a:solidFill>
            <a:srgbClr val="363052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080" name="Picture 8" descr="Հայաստանի պաշտպանության համակարգի հակակոռուպցիոն համաթիվ 20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1182" y="2301183"/>
            <a:ext cx="1636431" cy="2318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Հայաստանի պաշտպանության հաստատություններում կոռուպցիոն ռիսկերի գնահատում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740" y="2251251"/>
            <a:ext cx="1678475" cy="2418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tabl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3740" y="4970493"/>
            <a:ext cx="6265985" cy="1056280"/>
          </a:xfrm>
          <a:prstGeom prst="rect">
            <a:avLst/>
          </a:prstGeom>
        </p:spPr>
      </p:pic>
      <p:grpSp>
        <p:nvGrpSpPr>
          <p:cNvPr id="23" name="Group 22"/>
          <p:cNvGrpSpPr/>
          <p:nvPr/>
        </p:nvGrpSpPr>
        <p:grpSpPr>
          <a:xfrm>
            <a:off x="574426" y="140679"/>
            <a:ext cx="10374923" cy="1352972"/>
            <a:chOff x="574426" y="140679"/>
            <a:chExt cx="10374923" cy="1352972"/>
          </a:xfrm>
        </p:grpSpPr>
        <p:pic>
          <p:nvPicPr>
            <p:cNvPr id="24" name="Picture 14" descr="Logo_BE_arm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4426" y="140679"/>
              <a:ext cx="1617789" cy="13529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3" descr="TI logo_text-arm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63641" y="189892"/>
              <a:ext cx="2885708" cy="10108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Rectangle 9"/>
          <p:cNvSpPr/>
          <p:nvPr/>
        </p:nvSpPr>
        <p:spPr>
          <a:xfrm>
            <a:off x="6283564" y="4565782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marL="742950" lvl="1" indent="-2857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Մեթոդներ</a:t>
            </a:r>
            <a:endParaRPr lang="en-US" sz="2000" dirty="0" smtClean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hy-AM" sz="2000" dirty="0" smtClean="0">
                <a:latin typeface="Arian AMU" panose="01000000000000000000" pitchFamily="2" charset="0"/>
                <a:cs typeface="Arian AMU" panose="01000000000000000000" pitchFamily="2" charset="0"/>
              </a:rPr>
              <a:t>Մ</a:t>
            </a:r>
            <a:r>
              <a:rPr lang="en-US" sz="2000" dirty="0" err="1">
                <a:latin typeface="Arian AMU" panose="01000000000000000000" pitchFamily="2" charset="0"/>
                <a:cs typeface="Arian AMU" panose="01000000000000000000" pitchFamily="2" charset="0"/>
              </a:rPr>
              <a:t>իջազգային</a:t>
            </a:r>
            <a:r>
              <a:rPr lang="en-US" sz="20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000" dirty="0" err="1">
                <a:latin typeface="Arian AMU" panose="01000000000000000000" pitchFamily="2" charset="0"/>
                <a:cs typeface="Arian AMU" panose="01000000000000000000" pitchFamily="2" charset="0"/>
              </a:rPr>
              <a:t>փորձ</a:t>
            </a:r>
            <a:r>
              <a:rPr lang="en-US" sz="2000" dirty="0">
                <a:latin typeface="Arian AMU" panose="01000000000000000000" pitchFamily="2" charset="0"/>
                <a:cs typeface="Arian AMU" panose="01000000000000000000" pitchFamily="2" charset="0"/>
              </a:rPr>
              <a:t>, </a:t>
            </a:r>
            <a:r>
              <a:rPr lang="en-US" sz="2000" dirty="0" err="1">
                <a:latin typeface="Arian AMU" panose="01000000000000000000" pitchFamily="2" charset="0"/>
                <a:cs typeface="Arian AMU" panose="01000000000000000000" pitchFamily="2" charset="0"/>
              </a:rPr>
              <a:t>օրենսդրություն</a:t>
            </a:r>
            <a:r>
              <a:rPr lang="en-US" sz="2000" dirty="0">
                <a:latin typeface="Arian AMU" panose="01000000000000000000" pitchFamily="2" charset="0"/>
                <a:cs typeface="Arian AMU" panose="01000000000000000000" pitchFamily="2" charset="0"/>
              </a:rPr>
              <a:t>, </a:t>
            </a:r>
            <a:r>
              <a:rPr lang="en-US" sz="2000" dirty="0" err="1">
                <a:latin typeface="Arian AMU" panose="01000000000000000000" pitchFamily="2" charset="0"/>
                <a:cs typeface="Arian AMU" panose="01000000000000000000" pitchFamily="2" charset="0"/>
              </a:rPr>
              <a:t>կայքեր</a:t>
            </a:r>
            <a:r>
              <a:rPr lang="en-US" sz="2000" dirty="0">
                <a:latin typeface="Arian AMU" panose="01000000000000000000" pitchFamily="2" charset="0"/>
                <a:cs typeface="Arian AMU" panose="01000000000000000000" pitchFamily="2" charset="0"/>
              </a:rPr>
              <a:t>, </a:t>
            </a:r>
            <a:r>
              <a:rPr lang="en-US" sz="2000" dirty="0" err="1">
                <a:latin typeface="Arian AMU" panose="01000000000000000000" pitchFamily="2" charset="0"/>
                <a:cs typeface="Arian AMU" panose="01000000000000000000" pitchFamily="2" charset="0"/>
              </a:rPr>
              <a:t>հարցումներ</a:t>
            </a:r>
            <a:r>
              <a:rPr lang="en-US" sz="2000" dirty="0">
                <a:latin typeface="Arian AMU" panose="01000000000000000000" pitchFamily="2" charset="0"/>
                <a:cs typeface="Arian AMU" panose="01000000000000000000" pitchFamily="2" charset="0"/>
              </a:rPr>
              <a:t>, </a:t>
            </a:r>
            <a:r>
              <a:rPr lang="en-US" sz="20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հարցազրույցներ</a:t>
            </a:r>
            <a:r>
              <a:rPr lang="en-US" sz="2000" dirty="0" smtClean="0">
                <a:latin typeface="Arian AMU" panose="01000000000000000000" pitchFamily="2" charset="0"/>
                <a:cs typeface="Arian AMU" panose="01000000000000000000" pitchFamily="2" charset="0"/>
              </a:rPr>
              <a:t>, </a:t>
            </a:r>
            <a:r>
              <a:rPr lang="en-US" sz="20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լրատվամիջոցներ</a:t>
            </a:r>
            <a:endParaRPr lang="en-US" sz="2000" dirty="0">
              <a:latin typeface="Arian AMU" panose="01000000000000000000" pitchFamily="2" charset="0"/>
              <a:cs typeface="Arian AMU" panose="01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580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189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45386"/>
            <a:ext cx="9144000" cy="939328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Ակտիվների</a:t>
            </a:r>
            <a:r>
              <a:rPr lang="en-US" sz="2400" b="1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400" b="1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օտարում</a:t>
            </a:r>
            <a:r>
              <a:rPr lang="en-US" sz="2400" dirty="0" smtClean="0">
                <a:latin typeface="Arian AMU" panose="01000000000000000000" pitchFamily="2" charset="0"/>
                <a:cs typeface="Arian AMU" panose="01000000000000000000" pitchFamily="2" charset="0"/>
              </a:rPr>
              <a:t/>
            </a:r>
            <a:br>
              <a:rPr lang="en-US" sz="2400" dirty="0" smtClean="0">
                <a:latin typeface="Arian AMU" panose="01000000000000000000" pitchFamily="2" charset="0"/>
                <a:cs typeface="Arian AMU" panose="01000000000000000000" pitchFamily="2" charset="0"/>
              </a:rPr>
            </a:br>
            <a:endParaRPr lang="en-US" sz="2400" dirty="0">
              <a:latin typeface="Arian AMU" panose="01000000000000000000" pitchFamily="2" charset="0"/>
              <a:cs typeface="Arian AMU" panose="01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2737" y="2073701"/>
            <a:ext cx="10324214" cy="3851628"/>
          </a:xfrm>
        </p:spPr>
        <p:txBody>
          <a:bodyPr>
            <a:noAutofit/>
          </a:bodyPr>
          <a:lstStyle/>
          <a:p>
            <a:pPr marL="342900" indent="-34290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hy-AM" sz="2000" dirty="0">
                <a:latin typeface="Arian AMU" panose="01000000000000000000" pitchFamily="2" charset="0"/>
                <a:cs typeface="Arian AMU" panose="01000000000000000000" pitchFamily="2" charset="0"/>
              </a:rPr>
              <a:t>Հետազոտության </a:t>
            </a:r>
            <a:r>
              <a:rPr lang="hy-AM" sz="2000" dirty="0" smtClean="0">
                <a:latin typeface="Arian AMU" panose="01000000000000000000" pitchFamily="2" charset="0"/>
                <a:cs typeface="Arian AMU" panose="01000000000000000000" pitchFamily="2" charset="0"/>
              </a:rPr>
              <a:t>բացահայտումներ</a:t>
            </a: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marL="800100" lvl="1" indent="-34290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8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ակտիվը</a:t>
            </a:r>
            <a:r>
              <a:rPr lang="en-US" sz="18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ավելցուկային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ճանաչելու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հիմքերի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պահանջի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բացակայություն</a:t>
            </a:r>
            <a:endParaRPr lang="en-US" sz="1800" dirty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marL="800100" lvl="1" indent="-34290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8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ակտիվի</a:t>
            </a:r>
            <a:r>
              <a:rPr lang="en-US" sz="18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օտարման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,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եղանակի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ընտրության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և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գնահատման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հաշվետվությունների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հրապարակայնության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խնդիրներ</a:t>
            </a:r>
            <a:endParaRPr lang="en-US" sz="1800" dirty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marL="800100" lvl="1" indent="-34290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8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գաղտնիության</a:t>
            </a:r>
            <a:r>
              <a:rPr lang="en-US" sz="18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ռեժիմի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չարաշահում</a:t>
            </a:r>
            <a:endParaRPr lang="en-US" sz="1800" dirty="0" smtClean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lvl="1" algn="l">
              <a:lnSpc>
                <a:spcPct val="100000"/>
              </a:lnSpc>
            </a:pPr>
            <a:endParaRPr lang="en-US" sz="1800" dirty="0" smtClean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marL="342900" indent="-34290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Առաջարկներ</a:t>
            </a:r>
            <a:r>
              <a:rPr lang="en-US" sz="20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</a:p>
          <a:p>
            <a:pPr marL="800100" lvl="1" indent="-34290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8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Սահմանել</a:t>
            </a:r>
            <a:r>
              <a:rPr lang="en-US" sz="18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 </a:t>
            </a:r>
            <a:r>
              <a:rPr lang="en-US" sz="18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ակտիվի</a:t>
            </a:r>
            <a:r>
              <a:rPr lang="en-US" sz="18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ավելցուկային</a:t>
            </a:r>
            <a:r>
              <a:rPr lang="en-US" sz="18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ճանաչման</a:t>
            </a:r>
            <a:r>
              <a:rPr lang="en-US" sz="18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հիմքերը</a:t>
            </a:r>
            <a:r>
              <a:rPr lang="en-US" sz="18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և </a:t>
            </a:r>
            <a:r>
              <a:rPr lang="en-US" sz="18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դեպքերը</a:t>
            </a:r>
            <a:r>
              <a:rPr lang="en-US" sz="18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</a:p>
          <a:p>
            <a:pPr marL="800100" lvl="1" indent="-34290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8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Հրապարակել</a:t>
            </a:r>
            <a:r>
              <a:rPr lang="en-US" sz="18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ակտիվի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ավելցուկային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ճանաչման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որոշումը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և </a:t>
            </a:r>
            <a:r>
              <a:rPr lang="en-US" sz="18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հիմնավորումները</a:t>
            </a:r>
            <a:endParaRPr lang="en-US" sz="1800" dirty="0" smtClean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marL="800100" lvl="1" indent="-34290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8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Հանրության</a:t>
            </a:r>
            <a:r>
              <a:rPr lang="en-US" sz="18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հետ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քննարկել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կարևոր</a:t>
            </a:r>
            <a:r>
              <a:rPr lang="en-US" sz="18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նշանակություն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ունեցող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ակտիվների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           </a:t>
            </a:r>
            <a:r>
              <a:rPr lang="en-US" sz="18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օտարումը</a:t>
            </a:r>
            <a:endParaRPr lang="en-US" sz="1800" dirty="0" smtClean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marL="800100" lvl="1" indent="-34290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hy-AM" sz="1800" dirty="0">
                <a:latin typeface="Arian AMU" panose="01000000000000000000" pitchFamily="2" charset="0"/>
                <a:cs typeface="Arian AMU" panose="01000000000000000000" pitchFamily="2" charset="0"/>
              </a:rPr>
              <a:t>Գ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աղտնազերծել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գաղտնի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չհամարվող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ակտիվները</a:t>
            </a:r>
            <a:endParaRPr lang="en-US" sz="1800" dirty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marL="800100" lvl="1" indent="-34290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marL="342900" indent="-34290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  <a:latin typeface="Arian AMU" panose="01000000000000000000" pitchFamily="2" charset="0"/>
              <a:cs typeface="Arian AMU" panose="01000000000000000000" pitchFamily="2" charset="0"/>
            </a:endParaRPr>
          </a:p>
        </p:txBody>
      </p:sp>
      <p:sp>
        <p:nvSpPr>
          <p:cNvPr id="5" name="Isosceles Triangle 4"/>
          <p:cNvSpPr/>
          <p:nvPr/>
        </p:nvSpPr>
        <p:spPr>
          <a:xfrm rot="16200000" flipV="1">
            <a:off x="5775961" y="453388"/>
            <a:ext cx="640080" cy="12192002"/>
          </a:xfrm>
          <a:prstGeom prst="triangle">
            <a:avLst>
              <a:gd name="adj" fmla="val 0"/>
            </a:avLst>
          </a:prstGeom>
          <a:solidFill>
            <a:srgbClr val="363052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574426" y="140679"/>
            <a:ext cx="10374923" cy="1352972"/>
            <a:chOff x="574426" y="140679"/>
            <a:chExt cx="10374923" cy="1352972"/>
          </a:xfrm>
        </p:grpSpPr>
        <p:pic>
          <p:nvPicPr>
            <p:cNvPr id="13" name="Picture 14" descr="Logo_BE_ar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4426" y="140679"/>
              <a:ext cx="1617789" cy="13529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3" descr="TI logo_text-ar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63641" y="189892"/>
              <a:ext cx="2885708" cy="10108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9" name="Picture 4" descr="ՀՀ պաշտպանության ոլորտի ակտիվների օտարման գործընթացներում կոռուպցիոն ռիսկերի գնահատում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6320" y="3954099"/>
            <a:ext cx="1606057" cy="2275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16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400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189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45386"/>
            <a:ext cx="9144000" cy="939328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Պետական</a:t>
            </a:r>
            <a:r>
              <a:rPr lang="en-US" sz="2400" b="1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400" b="1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գնումներ</a:t>
            </a:r>
            <a:r>
              <a:rPr lang="en-US" sz="2400" dirty="0" smtClean="0">
                <a:latin typeface="Arian AMU" panose="01000000000000000000" pitchFamily="2" charset="0"/>
                <a:cs typeface="Arian AMU" panose="01000000000000000000" pitchFamily="2" charset="0"/>
              </a:rPr>
              <a:t/>
            </a:r>
            <a:br>
              <a:rPr lang="en-US" sz="2400" dirty="0" smtClean="0">
                <a:latin typeface="Arian AMU" panose="01000000000000000000" pitchFamily="2" charset="0"/>
                <a:cs typeface="Arian AMU" panose="01000000000000000000" pitchFamily="2" charset="0"/>
              </a:rPr>
            </a:br>
            <a:endParaRPr lang="en-US" sz="2400" dirty="0">
              <a:latin typeface="Arian AMU" panose="01000000000000000000" pitchFamily="2" charset="0"/>
              <a:cs typeface="Arian AMU" panose="01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2737" y="2073701"/>
            <a:ext cx="10324214" cy="3518620"/>
          </a:xfrm>
        </p:spPr>
        <p:txBody>
          <a:bodyPr>
            <a:noAutofit/>
          </a:bodyPr>
          <a:lstStyle/>
          <a:p>
            <a:pPr marL="342900" indent="-34290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hy-AM" sz="2000" dirty="0">
                <a:latin typeface="Arian AMU" panose="01000000000000000000" pitchFamily="2" charset="0"/>
                <a:cs typeface="Arian AMU" panose="01000000000000000000" pitchFamily="2" charset="0"/>
              </a:rPr>
              <a:t>Հետազոտության բացահայտումներ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marL="742950" lvl="1" indent="-285750" algn="l">
              <a:lnSpc>
                <a:spcPct val="100000"/>
              </a:lnSpc>
              <a:buFontTx/>
              <a:buChar char="-"/>
            </a:pPr>
            <a:r>
              <a:rPr lang="en-US" sz="18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Միջնորդավորված</a:t>
            </a:r>
            <a:r>
              <a:rPr lang="en-US" sz="18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գնումներ</a:t>
            </a:r>
            <a:r>
              <a:rPr lang="en-US" sz="1800" dirty="0" smtClean="0">
                <a:latin typeface="Arian AMU" panose="01000000000000000000" pitchFamily="2" charset="0"/>
                <a:cs typeface="Arian AMU" panose="01000000000000000000" pitchFamily="2" charset="0"/>
              </a:rPr>
              <a:t>, </a:t>
            </a:r>
            <a:r>
              <a:rPr lang="en-US" sz="18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բազմապրոֆիլ</a:t>
            </a:r>
            <a:r>
              <a:rPr lang="en-US" sz="18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մատակարարներ</a:t>
            </a:r>
            <a:endParaRPr lang="en-US" sz="1800" dirty="0" smtClean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marL="742950" lvl="1" indent="-285750" algn="l">
              <a:lnSpc>
                <a:spcPct val="100000"/>
              </a:lnSpc>
              <a:buFontTx/>
              <a:buChar char="-"/>
            </a:pPr>
            <a:r>
              <a:rPr lang="en-US" sz="18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Մեկ</a:t>
            </a:r>
            <a:r>
              <a:rPr lang="en-US" sz="18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անձից</a:t>
            </a:r>
            <a:r>
              <a:rPr lang="en-US" sz="18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գնումների</a:t>
            </a:r>
            <a:r>
              <a:rPr lang="en-US" sz="18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չարաշահում</a:t>
            </a:r>
            <a:endParaRPr lang="en-US" sz="1800" dirty="0" smtClean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marL="742950" lvl="1" indent="-285750" algn="l">
              <a:lnSpc>
                <a:spcPct val="100000"/>
              </a:lnSpc>
              <a:buFontTx/>
              <a:buChar char="-"/>
            </a:pP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Ո</a:t>
            </a:r>
            <a:r>
              <a:rPr lang="en-US" sz="18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րոշ</a:t>
            </a:r>
            <a:r>
              <a:rPr lang="en-US" sz="18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ընկերություններին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նկատմամբ</a:t>
            </a:r>
            <a:r>
              <a:rPr lang="en-US" sz="18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բարեհաճ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վերաբերմունք</a:t>
            </a:r>
            <a:endParaRPr lang="en-US" sz="1800" dirty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marL="742950" lvl="1" indent="-285750" algn="l">
              <a:lnSpc>
                <a:spcPct val="100000"/>
              </a:lnSpc>
              <a:buFontTx/>
              <a:buChar char="-"/>
            </a:pPr>
            <a:r>
              <a:rPr lang="en-US" sz="18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Գաղտնիության</a:t>
            </a:r>
            <a:r>
              <a:rPr lang="en-US" sz="18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ռեժիմի</a:t>
            </a:r>
            <a:r>
              <a:rPr lang="en-US" sz="18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չարաշահում</a:t>
            </a:r>
            <a:endParaRPr lang="en-US" sz="1800" dirty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marL="800100" lvl="1" indent="-34290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dirty="0" smtClean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marL="342900" indent="-34290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Առաջարկներ</a:t>
            </a:r>
            <a:r>
              <a:rPr lang="en-US" sz="20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</a:p>
          <a:p>
            <a:pPr marL="800100" lvl="1" indent="-342900" algn="l">
              <a:lnSpc>
                <a:spcPct val="100000"/>
              </a:lnSpc>
              <a:buFontTx/>
              <a:buChar char="-"/>
            </a:pPr>
            <a:r>
              <a:rPr lang="en-US" sz="18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Սահմանափակել</a:t>
            </a:r>
            <a:r>
              <a:rPr lang="en-US" sz="18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և </a:t>
            </a:r>
            <a:r>
              <a:rPr lang="en-US" sz="18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պատշաճ</a:t>
            </a:r>
            <a:r>
              <a:rPr lang="en-US" sz="18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հիմնավորել</a:t>
            </a:r>
            <a:r>
              <a:rPr lang="en-US" sz="18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hy-AM" sz="1800" dirty="0">
                <a:latin typeface="Arian AMU" panose="01000000000000000000" pitchFamily="2" charset="0"/>
                <a:cs typeface="Arian AMU" panose="01000000000000000000" pitchFamily="2" charset="0"/>
              </a:rPr>
              <a:t>մեկ անձից </a:t>
            </a:r>
            <a:r>
              <a:rPr lang="hy-AM" sz="1800" dirty="0" smtClean="0">
                <a:latin typeface="Arian AMU" panose="01000000000000000000" pitchFamily="2" charset="0"/>
                <a:cs typeface="Arian AMU" panose="01000000000000000000" pitchFamily="2" charset="0"/>
              </a:rPr>
              <a:t>գնումները</a:t>
            </a:r>
            <a:endParaRPr lang="en-US" sz="1800" dirty="0" smtClean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marL="800100" lvl="1" indent="-342900" algn="l">
              <a:lnSpc>
                <a:spcPct val="100000"/>
              </a:lnSpc>
              <a:buFontTx/>
              <a:buChar char="-"/>
            </a:pPr>
            <a:r>
              <a:rPr lang="hy-AM" sz="1800" dirty="0" smtClean="0">
                <a:latin typeface="Arian AMU" panose="01000000000000000000" pitchFamily="2" charset="0"/>
                <a:cs typeface="Arian AMU" panose="01000000000000000000" pitchFamily="2" charset="0"/>
              </a:rPr>
              <a:t>Գ</a:t>
            </a:r>
            <a:r>
              <a:rPr lang="en-US" sz="18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նումներ</a:t>
            </a:r>
            <a:r>
              <a:rPr lang="en-US" sz="18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կատարել</a:t>
            </a:r>
            <a:r>
              <a:rPr lang="en-US" sz="18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ապրանքահումքային</a:t>
            </a:r>
            <a:r>
              <a:rPr lang="en-US" sz="18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բորսաներից</a:t>
            </a:r>
            <a:endParaRPr lang="en-US" sz="1800" dirty="0" smtClean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marL="800100" lvl="1" indent="-342900" algn="l">
              <a:lnSpc>
                <a:spcPct val="100000"/>
              </a:lnSpc>
              <a:buFontTx/>
              <a:buChar char="-"/>
            </a:pPr>
            <a:r>
              <a:rPr lang="en-US" sz="18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Հրապարակել</a:t>
            </a:r>
            <a:r>
              <a:rPr lang="en-US" sz="18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hy-AM" sz="1800" dirty="0" smtClean="0">
                <a:latin typeface="Arian AMU" panose="01000000000000000000" pitchFamily="2" charset="0"/>
                <a:cs typeface="Arian AMU" panose="01000000000000000000" pitchFamily="2" charset="0"/>
              </a:rPr>
              <a:t>օրենսդրությամբ </a:t>
            </a:r>
            <a:r>
              <a:rPr lang="hy-AM" sz="1800" dirty="0">
                <a:latin typeface="Arian AMU" panose="01000000000000000000" pitchFamily="2" charset="0"/>
                <a:cs typeface="Arian AMU" panose="01000000000000000000" pitchFamily="2" charset="0"/>
              </a:rPr>
              <a:t>գաղտնիք չհամարվող </a:t>
            </a:r>
            <a:r>
              <a:rPr lang="hy-AM" sz="1800" dirty="0" smtClean="0">
                <a:latin typeface="Arian AMU" panose="01000000000000000000" pitchFamily="2" charset="0"/>
                <a:cs typeface="Arian AMU" panose="01000000000000000000" pitchFamily="2" charset="0"/>
              </a:rPr>
              <a:t>տեղեկությունները</a:t>
            </a:r>
            <a:endParaRPr lang="en-US" sz="1800" dirty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marL="800100" lvl="1" indent="-342900" algn="l">
              <a:lnSpc>
                <a:spcPct val="100000"/>
              </a:lnSpc>
              <a:buFontTx/>
              <a:buChar char="-"/>
            </a:pPr>
            <a:r>
              <a:rPr lang="en-US" sz="1800" dirty="0" smtClean="0">
                <a:latin typeface="Arian AMU" panose="01000000000000000000" pitchFamily="2" charset="0"/>
                <a:cs typeface="Arian AMU" panose="01000000000000000000" pitchFamily="2" charset="0"/>
              </a:rPr>
              <a:t>Հ</a:t>
            </a:r>
            <a:r>
              <a:rPr lang="hy-AM" sz="18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ստակեցնել</a:t>
            </a:r>
            <a:r>
              <a:rPr lang="hy-AM" sz="18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գաղտնագրման </a:t>
            </a:r>
            <a:r>
              <a:rPr lang="hy-AM" sz="1800" dirty="0">
                <a:latin typeface="Arian AMU" panose="01000000000000000000" pitchFamily="2" charset="0"/>
                <a:cs typeface="Arian AMU" panose="01000000000000000000" pitchFamily="2" charset="0"/>
              </a:rPr>
              <a:t>ենթակա տեղեկությունների </a:t>
            </a:r>
            <a:r>
              <a:rPr lang="hy-AM" sz="1800" dirty="0" smtClean="0">
                <a:latin typeface="Arian AMU" panose="01000000000000000000" pitchFamily="2" charset="0"/>
                <a:cs typeface="Arian AMU" panose="01000000000000000000" pitchFamily="2" charset="0"/>
              </a:rPr>
              <a:t>ցանկը</a:t>
            </a:r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marL="342900" indent="-34290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  <a:latin typeface="Arian AMU" panose="01000000000000000000" pitchFamily="2" charset="0"/>
              <a:cs typeface="Arian AMU" panose="01000000000000000000" pitchFamily="2" charset="0"/>
            </a:endParaRPr>
          </a:p>
        </p:txBody>
      </p:sp>
      <p:sp>
        <p:nvSpPr>
          <p:cNvPr id="5" name="Isosceles Triangle 4"/>
          <p:cNvSpPr/>
          <p:nvPr/>
        </p:nvSpPr>
        <p:spPr>
          <a:xfrm rot="16200000" flipV="1">
            <a:off x="5775961" y="453388"/>
            <a:ext cx="640080" cy="12192002"/>
          </a:xfrm>
          <a:prstGeom prst="triangle">
            <a:avLst>
              <a:gd name="adj" fmla="val 0"/>
            </a:avLst>
          </a:prstGeom>
          <a:solidFill>
            <a:srgbClr val="363052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574426" y="140679"/>
            <a:ext cx="10374923" cy="1352972"/>
            <a:chOff x="574426" y="140679"/>
            <a:chExt cx="10374923" cy="1352972"/>
          </a:xfrm>
        </p:grpSpPr>
        <p:pic>
          <p:nvPicPr>
            <p:cNvPr id="13" name="Picture 14" descr="Logo_BE_ar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4426" y="140679"/>
              <a:ext cx="1617789" cy="13529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3" descr="TI logo_text-ar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63641" y="189892"/>
              <a:ext cx="2885708" cy="10108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6" name="Picture 6" descr="ՀՀ Պաշտպանության ոլորտի գնումների գործընթացներում կոռուպցիոն ռիսկերի գնահատում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8400" y="4034703"/>
            <a:ext cx="1549160" cy="2194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604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189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45386"/>
            <a:ext cx="9144000" cy="939328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Խորհրդարանական</a:t>
            </a:r>
            <a:r>
              <a:rPr lang="en-US" sz="2400" b="1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400" b="1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վերահսկողություն</a:t>
            </a:r>
            <a:r>
              <a:rPr lang="en-US" sz="2400" dirty="0" smtClean="0">
                <a:latin typeface="Arian AMU" panose="01000000000000000000" pitchFamily="2" charset="0"/>
                <a:cs typeface="Arian AMU" panose="01000000000000000000" pitchFamily="2" charset="0"/>
              </a:rPr>
              <a:t/>
            </a:r>
            <a:br>
              <a:rPr lang="en-US" sz="2400" dirty="0" smtClean="0">
                <a:latin typeface="Arian AMU" panose="01000000000000000000" pitchFamily="2" charset="0"/>
                <a:cs typeface="Arian AMU" panose="01000000000000000000" pitchFamily="2" charset="0"/>
              </a:rPr>
            </a:br>
            <a:endParaRPr lang="en-US" sz="2400" dirty="0">
              <a:latin typeface="Arian AMU" panose="01000000000000000000" pitchFamily="2" charset="0"/>
              <a:cs typeface="Arian AMU" panose="01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2737" y="2073701"/>
            <a:ext cx="10324214" cy="3851628"/>
          </a:xfrm>
        </p:spPr>
        <p:txBody>
          <a:bodyPr>
            <a:noAutofit/>
          </a:bodyPr>
          <a:lstStyle/>
          <a:p>
            <a:pPr marL="342900" indent="-34290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hy-AM" sz="2000" dirty="0">
                <a:latin typeface="Arian AMU" panose="01000000000000000000" pitchFamily="2" charset="0"/>
                <a:cs typeface="Arian AMU" panose="01000000000000000000" pitchFamily="2" charset="0"/>
              </a:rPr>
              <a:t>Հետազոտության </a:t>
            </a:r>
            <a:r>
              <a:rPr lang="hy-AM" sz="2000" dirty="0" smtClean="0">
                <a:latin typeface="Arian AMU" panose="01000000000000000000" pitchFamily="2" charset="0"/>
                <a:cs typeface="Arian AMU" panose="01000000000000000000" pitchFamily="2" charset="0"/>
              </a:rPr>
              <a:t>բացահայտումներ</a:t>
            </a: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marL="800100" lvl="1" indent="-34290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800" dirty="0" smtClean="0">
                <a:latin typeface="Arian AMU" panose="01000000000000000000" pitchFamily="2" charset="0"/>
                <a:cs typeface="Arian AMU" panose="01000000000000000000" pitchFamily="2" charset="0"/>
              </a:rPr>
              <a:t>ԱԺ 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պաշտպանության,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ազգային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անվտանգության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և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ներքին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գործերի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մշտական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հանձնաժողովի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գործունեության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ոչ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թափանցիկ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գործունեություն</a:t>
            </a:r>
            <a:endParaRPr lang="en-US" sz="1800" dirty="0" smtClean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marL="800100" lvl="1" indent="-34290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8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Ռազմական</a:t>
            </a:r>
            <a:r>
              <a:rPr lang="en-US" sz="18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բյուջեի</a:t>
            </a:r>
            <a:r>
              <a:rPr lang="en-US" sz="1800" dirty="0" smtClean="0">
                <a:latin typeface="Arian AMU" panose="01000000000000000000" pitchFamily="2" charset="0"/>
                <a:cs typeface="Arian AMU" panose="01000000000000000000" pitchFamily="2" charset="0"/>
              </a:rPr>
              <a:t>/</a:t>
            </a:r>
            <a:r>
              <a:rPr lang="en-US" sz="18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ծախսերի</a:t>
            </a:r>
            <a:r>
              <a:rPr lang="en-US" sz="1800" dirty="0" smtClean="0">
                <a:latin typeface="Arian AMU" panose="01000000000000000000" pitchFamily="2" charset="0"/>
                <a:cs typeface="Arian AMU" panose="01000000000000000000" pitchFamily="2" charset="0"/>
              </a:rPr>
              <a:t>/</a:t>
            </a:r>
            <a:r>
              <a:rPr lang="en-US" sz="18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գործընթացների</a:t>
            </a:r>
            <a:r>
              <a:rPr lang="en-US" sz="18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գաղտնիություն</a:t>
            </a:r>
            <a:endParaRPr lang="en-US" sz="1800" dirty="0" smtClean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marL="800100" lvl="1" indent="-34290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800" dirty="0" err="1" smtClean="0">
                <a:solidFill>
                  <a:prstClr val="black"/>
                </a:solidFill>
                <a:latin typeface="Arian AMU" panose="01000000000000000000" pitchFamily="2" charset="0"/>
                <a:cs typeface="Arian AMU" panose="01000000000000000000" pitchFamily="2" charset="0"/>
              </a:rPr>
              <a:t>Արտաբյուջետային</a:t>
            </a:r>
            <a:r>
              <a:rPr lang="en-US" sz="1800" dirty="0" smtClean="0">
                <a:solidFill>
                  <a:prstClr val="black"/>
                </a:solidFill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 smtClean="0">
                <a:solidFill>
                  <a:prstClr val="black"/>
                </a:solidFill>
                <a:latin typeface="Arian AMU" panose="01000000000000000000" pitchFamily="2" charset="0"/>
                <a:cs typeface="Arian AMU" panose="01000000000000000000" pitchFamily="2" charset="0"/>
              </a:rPr>
              <a:t>եկամուտների</a:t>
            </a:r>
            <a:r>
              <a:rPr lang="en-US" sz="1800" dirty="0" smtClean="0">
                <a:solidFill>
                  <a:prstClr val="black"/>
                </a:solidFill>
                <a:latin typeface="Arian AMU" panose="01000000000000000000" pitchFamily="2" charset="0"/>
                <a:cs typeface="Arian AMU" panose="01000000000000000000" pitchFamily="2" charset="0"/>
              </a:rPr>
              <a:t> և </a:t>
            </a:r>
            <a:r>
              <a:rPr lang="en-US" sz="1800" dirty="0" err="1" smtClean="0">
                <a:solidFill>
                  <a:prstClr val="black"/>
                </a:solidFill>
                <a:latin typeface="Arian AMU" panose="01000000000000000000" pitchFamily="2" charset="0"/>
                <a:cs typeface="Arian AMU" panose="01000000000000000000" pitchFamily="2" charset="0"/>
              </a:rPr>
              <a:t>ծախսերի</a:t>
            </a:r>
            <a:r>
              <a:rPr lang="en-US" sz="1800" dirty="0" smtClean="0">
                <a:solidFill>
                  <a:prstClr val="black"/>
                </a:solidFill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 smtClean="0">
                <a:solidFill>
                  <a:prstClr val="black"/>
                </a:solidFill>
                <a:latin typeface="Arian AMU" panose="01000000000000000000" pitchFamily="2" charset="0"/>
                <a:cs typeface="Arian AMU" panose="01000000000000000000" pitchFamily="2" charset="0"/>
              </a:rPr>
              <a:t>վերաբերյալ</a:t>
            </a:r>
            <a:r>
              <a:rPr lang="en-US" sz="1800" dirty="0" smtClean="0">
                <a:solidFill>
                  <a:prstClr val="black"/>
                </a:solidFill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 smtClean="0">
                <a:solidFill>
                  <a:prstClr val="black"/>
                </a:solidFill>
                <a:latin typeface="Arian AMU" panose="01000000000000000000" pitchFamily="2" charset="0"/>
                <a:cs typeface="Arian AMU" panose="01000000000000000000" pitchFamily="2" charset="0"/>
              </a:rPr>
              <a:t>տեղեկատվության</a:t>
            </a:r>
            <a:r>
              <a:rPr lang="en-US" sz="1800" dirty="0" smtClean="0">
                <a:solidFill>
                  <a:prstClr val="black"/>
                </a:solidFill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 smtClean="0">
                <a:solidFill>
                  <a:prstClr val="black"/>
                </a:solidFill>
                <a:latin typeface="Arian AMU" panose="01000000000000000000" pitchFamily="2" charset="0"/>
                <a:cs typeface="Arian AMU" panose="01000000000000000000" pitchFamily="2" charset="0"/>
              </a:rPr>
              <a:t>անհասանելիություն</a:t>
            </a:r>
            <a:r>
              <a:rPr lang="en-US" sz="1800" dirty="0" smtClean="0">
                <a:solidFill>
                  <a:prstClr val="black"/>
                </a:solidFill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</a:p>
          <a:p>
            <a:pPr marL="800100" lvl="1" indent="-34290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sz="1800" dirty="0" smtClean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Առաջարկներ</a:t>
            </a:r>
            <a:r>
              <a:rPr lang="en-US" sz="20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</a:p>
          <a:p>
            <a:pPr marL="800100" lvl="1" indent="-342900" algn="just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hy-AM" sz="1800" dirty="0" smtClean="0">
                <a:latin typeface="Arian AMU" panose="01000000000000000000" pitchFamily="2" charset="0"/>
                <a:ea typeface="Calibri" panose="020F0502020204030204" pitchFamily="34" charset="0"/>
                <a:cs typeface="Arian AMU" panose="01000000000000000000" pitchFamily="2" charset="0"/>
              </a:rPr>
              <a:t>Հստակեցնել գաղտնիք </a:t>
            </a:r>
            <a:r>
              <a:rPr lang="hy-AM" sz="1800" dirty="0">
                <a:latin typeface="Arian AMU" panose="01000000000000000000" pitchFamily="2" charset="0"/>
                <a:ea typeface="Calibri" panose="020F0502020204030204" pitchFamily="34" charset="0"/>
                <a:cs typeface="Arian AMU" panose="01000000000000000000" pitchFamily="2" charset="0"/>
              </a:rPr>
              <a:t>պարունակող տեղեկատվության </a:t>
            </a:r>
            <a:r>
              <a:rPr lang="hy-AM" sz="1800" dirty="0" smtClean="0">
                <a:latin typeface="Arian AMU" panose="01000000000000000000" pitchFamily="2" charset="0"/>
                <a:ea typeface="Calibri" panose="020F0502020204030204" pitchFamily="34" charset="0"/>
                <a:cs typeface="Arian AMU" panose="01000000000000000000" pitchFamily="2" charset="0"/>
              </a:rPr>
              <a:t>շրջանակը</a:t>
            </a:r>
            <a:endParaRPr lang="en-US" sz="1800" dirty="0">
              <a:latin typeface="Arian AMU" panose="01000000000000000000" pitchFamily="2" charset="0"/>
              <a:ea typeface="Calibri" panose="020F0502020204030204" pitchFamily="34" charset="0"/>
              <a:cs typeface="Arian AMU" panose="01000000000000000000" pitchFamily="2" charset="0"/>
            </a:endParaRPr>
          </a:p>
          <a:p>
            <a:pPr marL="800100" lvl="1" indent="-342900" algn="just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800" dirty="0" err="1">
                <a:latin typeface="Arian AMU" panose="01000000000000000000" pitchFamily="2" charset="0"/>
                <a:ea typeface="Calibri" panose="020F0502020204030204" pitchFamily="34" charset="0"/>
                <a:cs typeface="Arian AMU" panose="01000000000000000000" pitchFamily="2" charset="0"/>
              </a:rPr>
              <a:t>Ընդլայնել</a:t>
            </a:r>
            <a:r>
              <a:rPr lang="en-US" sz="1800" dirty="0">
                <a:latin typeface="Arian AMU" panose="01000000000000000000" pitchFamily="2" charset="0"/>
                <a:ea typeface="Calibri" panose="020F0502020204030204" pitchFamily="34" charset="0"/>
                <a:cs typeface="Arian AMU" panose="01000000000000000000" pitchFamily="2" charset="0"/>
              </a:rPr>
              <a:t> </a:t>
            </a:r>
            <a:r>
              <a:rPr lang="en-US" sz="1800" dirty="0" err="1">
                <a:latin typeface="Arian AMU" panose="01000000000000000000" pitchFamily="2" charset="0"/>
                <a:ea typeface="Calibri" panose="020F0502020204030204" pitchFamily="34" charset="0"/>
                <a:cs typeface="Arian AMU" panose="01000000000000000000" pitchFamily="2" charset="0"/>
              </a:rPr>
              <a:t>խորհրդարանական</a:t>
            </a:r>
            <a:r>
              <a:rPr lang="en-US" sz="1800" dirty="0">
                <a:latin typeface="Arian AMU" panose="01000000000000000000" pitchFamily="2" charset="0"/>
                <a:ea typeface="Calibri" panose="020F0502020204030204" pitchFamily="34" charset="0"/>
                <a:cs typeface="Arian AMU" panose="01000000000000000000" pitchFamily="2" charset="0"/>
              </a:rPr>
              <a:t> </a:t>
            </a:r>
            <a:r>
              <a:rPr lang="en-US" sz="1800" dirty="0" err="1">
                <a:latin typeface="Arian AMU" panose="01000000000000000000" pitchFamily="2" charset="0"/>
                <a:ea typeface="Calibri" panose="020F0502020204030204" pitchFamily="34" charset="0"/>
                <a:cs typeface="Arian AMU" panose="01000000000000000000" pitchFamily="2" charset="0"/>
              </a:rPr>
              <a:t>վերահսկողության</a:t>
            </a:r>
            <a:r>
              <a:rPr lang="en-US" sz="1800" dirty="0">
                <a:latin typeface="Arian AMU" panose="01000000000000000000" pitchFamily="2" charset="0"/>
                <a:ea typeface="Calibri" panose="020F0502020204030204" pitchFamily="34" charset="0"/>
                <a:cs typeface="Arian AMU" panose="01000000000000000000" pitchFamily="2" charset="0"/>
              </a:rPr>
              <a:t> </a:t>
            </a:r>
            <a:r>
              <a:rPr lang="en-US" sz="1800" dirty="0" err="1" smtClean="0">
                <a:latin typeface="Arian AMU" panose="01000000000000000000" pitchFamily="2" charset="0"/>
                <a:ea typeface="Calibri" panose="020F0502020204030204" pitchFamily="34" charset="0"/>
                <a:cs typeface="Arian AMU" panose="01000000000000000000" pitchFamily="2" charset="0"/>
              </a:rPr>
              <a:t>մեխանիզմներն</a:t>
            </a:r>
            <a:r>
              <a:rPr lang="en-US" sz="1800" dirty="0" smtClean="0">
                <a:latin typeface="Arian AMU" panose="01000000000000000000" pitchFamily="2" charset="0"/>
                <a:ea typeface="Calibri" panose="020F0502020204030204" pitchFamily="34" charset="0"/>
                <a:cs typeface="Arian AMU" panose="01000000000000000000" pitchFamily="2" charset="0"/>
              </a:rPr>
              <a:t> </a:t>
            </a:r>
            <a:r>
              <a:rPr lang="en-US" sz="1800" dirty="0" err="1">
                <a:latin typeface="Arian AMU" panose="01000000000000000000" pitchFamily="2" charset="0"/>
                <a:ea typeface="Calibri" panose="020F0502020204030204" pitchFamily="34" charset="0"/>
                <a:cs typeface="Arian AMU" panose="01000000000000000000" pitchFamily="2" charset="0"/>
              </a:rPr>
              <a:t>ու</a:t>
            </a:r>
            <a:r>
              <a:rPr lang="en-US" sz="1800" dirty="0">
                <a:latin typeface="Arian AMU" panose="01000000000000000000" pitchFamily="2" charset="0"/>
                <a:ea typeface="Calibri" panose="020F0502020204030204" pitchFamily="34" charset="0"/>
                <a:cs typeface="Arian AMU" panose="01000000000000000000" pitchFamily="2" charset="0"/>
              </a:rPr>
              <a:t> </a:t>
            </a:r>
            <a:r>
              <a:rPr lang="en-US" sz="1800" dirty="0" err="1">
                <a:latin typeface="Arian AMU" panose="01000000000000000000" pitchFamily="2" charset="0"/>
                <a:ea typeface="Calibri" panose="020F0502020204030204" pitchFamily="34" charset="0"/>
                <a:cs typeface="Arian AMU" panose="01000000000000000000" pitchFamily="2" charset="0"/>
              </a:rPr>
              <a:t>շրջանակը</a:t>
            </a:r>
            <a:endParaRPr lang="en-US" sz="1800" dirty="0">
              <a:latin typeface="Arian AMU" panose="01000000000000000000" pitchFamily="2" charset="0"/>
              <a:ea typeface="Calibri" panose="020F0502020204030204" pitchFamily="34" charset="0"/>
              <a:cs typeface="Arian AMU" panose="01000000000000000000" pitchFamily="2" charset="0"/>
            </a:endParaRPr>
          </a:p>
          <a:p>
            <a:pPr marL="800100" lvl="1" indent="-342900" algn="just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800" dirty="0" err="1">
                <a:latin typeface="Arian AMU" panose="01000000000000000000" pitchFamily="2" charset="0"/>
                <a:ea typeface="Calibri" panose="020F0502020204030204" pitchFamily="34" charset="0"/>
                <a:cs typeface="Arian AMU" panose="01000000000000000000" pitchFamily="2" charset="0"/>
              </a:rPr>
              <a:t>Ընդլայնել</a:t>
            </a:r>
            <a:r>
              <a:rPr lang="en-US" sz="1800" dirty="0">
                <a:latin typeface="Arian AMU" panose="01000000000000000000" pitchFamily="2" charset="0"/>
                <a:ea typeface="Calibri" panose="020F0502020204030204" pitchFamily="34" charset="0"/>
                <a:cs typeface="Arian AMU" panose="01000000000000000000" pitchFamily="2" charset="0"/>
              </a:rPr>
              <a:t> </a:t>
            </a:r>
            <a:r>
              <a:rPr lang="hy-AM" sz="1800" dirty="0" err="1">
                <a:latin typeface="Arian AMU" panose="01000000000000000000" pitchFamily="2" charset="0"/>
                <a:ea typeface="Calibri" panose="020F0502020204030204" pitchFamily="34" charset="0"/>
                <a:cs typeface="Arian AMU" panose="01000000000000000000" pitchFamily="2" charset="0"/>
              </a:rPr>
              <a:t>Հաշվեքննիչ</a:t>
            </a:r>
            <a:r>
              <a:rPr lang="hy-AM" sz="1800" dirty="0">
                <a:latin typeface="Arian AMU" panose="01000000000000000000" pitchFamily="2" charset="0"/>
                <a:ea typeface="Calibri" panose="020F0502020204030204" pitchFamily="34" charset="0"/>
                <a:cs typeface="Arian AMU" panose="01000000000000000000" pitchFamily="2" charset="0"/>
              </a:rPr>
              <a:t> պալատի</a:t>
            </a:r>
            <a:r>
              <a:rPr lang="en-US" sz="1800" dirty="0">
                <a:latin typeface="Arian AMU" panose="01000000000000000000" pitchFamily="2" charset="0"/>
                <a:ea typeface="Calibri" panose="020F0502020204030204" pitchFamily="34" charset="0"/>
                <a:cs typeface="Arian AMU" panose="01000000000000000000" pitchFamily="2" charset="0"/>
              </a:rPr>
              <a:t> </a:t>
            </a:r>
            <a:r>
              <a:rPr lang="en-US" sz="1800" dirty="0" err="1">
                <a:latin typeface="Arian AMU" panose="01000000000000000000" pitchFamily="2" charset="0"/>
                <a:ea typeface="Calibri" panose="020F0502020204030204" pitchFamily="34" charset="0"/>
                <a:cs typeface="Arian AMU" panose="01000000000000000000" pitchFamily="2" charset="0"/>
              </a:rPr>
              <a:t>կողմից</a:t>
            </a:r>
            <a:r>
              <a:rPr lang="en-US" sz="1800" dirty="0">
                <a:latin typeface="Arian AMU" panose="01000000000000000000" pitchFamily="2" charset="0"/>
                <a:ea typeface="Calibri" panose="020F0502020204030204" pitchFamily="34" charset="0"/>
                <a:cs typeface="Arian AMU" panose="01000000000000000000" pitchFamily="2" charset="0"/>
              </a:rPr>
              <a:t> </a:t>
            </a:r>
            <a:r>
              <a:rPr lang="en-US" sz="1800" dirty="0" err="1">
                <a:latin typeface="Arian AMU" panose="01000000000000000000" pitchFamily="2" charset="0"/>
                <a:ea typeface="Calibri" panose="020F0502020204030204" pitchFamily="34" charset="0"/>
                <a:cs typeface="Arian AMU" panose="01000000000000000000" pitchFamily="2" charset="0"/>
              </a:rPr>
              <a:t>իրականացվող</a:t>
            </a:r>
            <a:r>
              <a:rPr lang="hy-AM" sz="1800" dirty="0">
                <a:latin typeface="Arian AMU" panose="01000000000000000000" pitchFamily="2" charset="0"/>
                <a:ea typeface="Calibri" panose="020F0502020204030204" pitchFamily="34" charset="0"/>
                <a:cs typeface="Arian AMU" panose="01000000000000000000" pitchFamily="2" charset="0"/>
              </a:rPr>
              <a:t> </a:t>
            </a:r>
            <a:r>
              <a:rPr lang="hy-AM" sz="1800" dirty="0" err="1">
                <a:latin typeface="Arian AMU" panose="01000000000000000000" pitchFamily="2" charset="0"/>
                <a:ea typeface="Calibri" panose="020F0502020204030204" pitchFamily="34" charset="0"/>
                <a:cs typeface="Arian AMU" panose="01000000000000000000" pitchFamily="2" charset="0"/>
              </a:rPr>
              <a:t>վերահսկողությ</a:t>
            </a:r>
            <a:r>
              <a:rPr lang="en-US" sz="1800" dirty="0" err="1">
                <a:latin typeface="Arian AMU" panose="01000000000000000000" pitchFamily="2" charset="0"/>
                <a:ea typeface="Calibri" panose="020F0502020204030204" pitchFamily="34" charset="0"/>
                <a:cs typeface="Arian AMU" panose="01000000000000000000" pitchFamily="2" charset="0"/>
              </a:rPr>
              <a:t>ան</a:t>
            </a:r>
            <a:r>
              <a:rPr lang="en-US" sz="1800" dirty="0">
                <a:latin typeface="Arian AMU" panose="01000000000000000000" pitchFamily="2" charset="0"/>
                <a:ea typeface="Calibri" panose="020F0502020204030204" pitchFamily="34" charset="0"/>
                <a:cs typeface="Arian AMU" panose="01000000000000000000" pitchFamily="2" charset="0"/>
              </a:rPr>
              <a:t> </a:t>
            </a:r>
            <a:r>
              <a:rPr lang="en-US" sz="1800" dirty="0" err="1" smtClean="0">
                <a:latin typeface="Arian AMU" panose="01000000000000000000" pitchFamily="2" charset="0"/>
                <a:ea typeface="Calibri" panose="020F0502020204030204" pitchFamily="34" charset="0"/>
                <a:cs typeface="Arian AMU" panose="01000000000000000000" pitchFamily="2" charset="0"/>
              </a:rPr>
              <a:t>հիմքերը</a:t>
            </a:r>
            <a:endParaRPr lang="en-US" sz="1800" dirty="0" smtClean="0">
              <a:latin typeface="Arian AMU" panose="01000000000000000000" pitchFamily="2" charset="0"/>
              <a:ea typeface="Calibri" panose="020F0502020204030204" pitchFamily="34" charset="0"/>
              <a:cs typeface="Arian AMU" panose="01000000000000000000" pitchFamily="2" charset="0"/>
            </a:endParaRPr>
          </a:p>
          <a:p>
            <a:pPr marL="800100" lvl="1" indent="-342900" algn="just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hy-AM" sz="1800" dirty="0" smtClean="0">
                <a:latin typeface="Arian AMU" panose="01000000000000000000" pitchFamily="2" charset="0"/>
                <a:ea typeface="Calibri" panose="020F0502020204030204" pitchFamily="34" charset="0"/>
                <a:cs typeface="Arian AMU" panose="01000000000000000000" pitchFamily="2" charset="0"/>
              </a:rPr>
              <a:t>Ամրագրել </a:t>
            </a:r>
            <a:r>
              <a:rPr lang="hy-AM" sz="1800" dirty="0">
                <a:latin typeface="Arian AMU" panose="01000000000000000000" pitchFamily="2" charset="0"/>
                <a:ea typeface="Calibri" panose="020F0502020204030204" pitchFamily="34" charset="0"/>
                <a:cs typeface="Arian AMU" panose="01000000000000000000" pitchFamily="2" charset="0"/>
              </a:rPr>
              <a:t>հանձնաժողովի </a:t>
            </a:r>
            <a:r>
              <a:rPr lang="hy-AM" sz="1800" dirty="0" smtClean="0">
                <a:latin typeface="Arian AMU" panose="01000000000000000000" pitchFamily="2" charset="0"/>
                <a:ea typeface="Calibri" panose="020F0502020204030204" pitchFamily="34" charset="0"/>
                <a:cs typeface="Arian AMU" panose="01000000000000000000" pitchFamily="2" charset="0"/>
              </a:rPr>
              <a:t>իրավասությունն</a:t>
            </a:r>
            <a:r>
              <a:rPr lang="en-US" sz="1800" dirty="0" smtClean="0">
                <a:latin typeface="Arian AMU" panose="01000000000000000000" pitchFamily="2" charset="0"/>
                <a:ea typeface="Calibri" panose="020F0502020204030204" pitchFamily="34" charset="0"/>
                <a:cs typeface="Arian AMU" panose="01000000000000000000" pitchFamily="2" charset="0"/>
              </a:rPr>
              <a:t>՝</a:t>
            </a:r>
            <a:r>
              <a:rPr lang="hy-AM" sz="1800" dirty="0" smtClean="0">
                <a:latin typeface="Arian AMU" panose="01000000000000000000" pitchFamily="2" charset="0"/>
                <a:ea typeface="Calibri" panose="020F0502020204030204" pitchFamily="34" charset="0"/>
                <a:cs typeface="Arian AMU" panose="01000000000000000000" pitchFamily="2" charset="0"/>
              </a:rPr>
              <a:t> </a:t>
            </a:r>
            <a:r>
              <a:rPr lang="hy-AM" sz="1800" dirty="0">
                <a:latin typeface="Arian AMU" panose="01000000000000000000" pitchFamily="2" charset="0"/>
                <a:ea typeface="Calibri" panose="020F0502020204030204" pitchFamily="34" charset="0"/>
                <a:cs typeface="Arian AMU" panose="01000000000000000000" pitchFamily="2" charset="0"/>
              </a:rPr>
              <a:t>իրականացնելու </a:t>
            </a:r>
            <a:r>
              <a:rPr lang="hy-AM" sz="1800" dirty="0" smtClean="0">
                <a:latin typeface="Arian AMU" panose="01000000000000000000" pitchFamily="2" charset="0"/>
                <a:ea typeface="Calibri" panose="020F0502020204030204" pitchFamily="34" charset="0"/>
                <a:cs typeface="Arian AMU" panose="01000000000000000000" pitchFamily="2" charset="0"/>
              </a:rPr>
              <a:t>պաշտպանության </a:t>
            </a:r>
            <a:r>
              <a:rPr lang="hy-AM" sz="1800" dirty="0">
                <a:latin typeface="Arian AMU" panose="01000000000000000000" pitchFamily="2" charset="0"/>
                <a:ea typeface="Calibri" panose="020F0502020204030204" pitchFamily="34" charset="0"/>
                <a:cs typeface="Arian AMU" panose="01000000000000000000" pitchFamily="2" charset="0"/>
              </a:rPr>
              <a:t>ոլորտի </a:t>
            </a:r>
            <a:r>
              <a:rPr lang="hy-AM" sz="1800" dirty="0" smtClean="0">
                <a:latin typeface="Arian AMU" panose="01000000000000000000" pitchFamily="2" charset="0"/>
                <a:ea typeface="Calibri" panose="020F0502020204030204" pitchFamily="34" charset="0"/>
                <a:cs typeface="Arian AMU" panose="01000000000000000000" pitchFamily="2" charset="0"/>
              </a:rPr>
              <a:t>հաստատություններ</a:t>
            </a:r>
            <a:r>
              <a:rPr lang="en-US" sz="1800" dirty="0" smtClean="0">
                <a:latin typeface="Arian AMU" panose="01000000000000000000" pitchFamily="2" charset="0"/>
                <a:ea typeface="Calibri" panose="020F0502020204030204" pitchFamily="34" charset="0"/>
                <a:cs typeface="Arian AMU" panose="01000000000000000000" pitchFamily="2" charset="0"/>
              </a:rPr>
              <a:t>ի </a:t>
            </a:r>
            <a:r>
              <a:rPr lang="en-US" sz="1800" dirty="0" err="1" smtClean="0">
                <a:latin typeface="Arian AMU" panose="01000000000000000000" pitchFamily="2" charset="0"/>
                <a:ea typeface="Calibri" panose="020F0502020204030204" pitchFamily="34" charset="0"/>
                <a:cs typeface="Arian AMU" panose="01000000000000000000" pitchFamily="2" charset="0"/>
              </a:rPr>
              <a:t>նկատմամբ</a:t>
            </a:r>
            <a:r>
              <a:rPr lang="en-US" sz="1800" dirty="0" smtClean="0">
                <a:latin typeface="Arian AMU" panose="01000000000000000000" pitchFamily="2" charset="0"/>
                <a:ea typeface="Calibri" panose="020F0502020204030204" pitchFamily="34" charset="0"/>
                <a:cs typeface="Arian AMU" panose="01000000000000000000" pitchFamily="2" charset="0"/>
              </a:rPr>
              <a:t> </a:t>
            </a:r>
            <a:r>
              <a:rPr lang="en-US" sz="1800" dirty="0" err="1" smtClean="0">
                <a:latin typeface="Arian AMU" panose="01000000000000000000" pitchFamily="2" charset="0"/>
                <a:ea typeface="Calibri" panose="020F0502020204030204" pitchFamily="34" charset="0"/>
                <a:cs typeface="Arian AMU" panose="01000000000000000000" pitchFamily="2" charset="0"/>
              </a:rPr>
              <a:t>վերահսկողություն</a:t>
            </a:r>
            <a:r>
              <a:rPr lang="en-US" sz="1800" dirty="0" smtClean="0">
                <a:latin typeface="Arian AMU" panose="01000000000000000000" pitchFamily="2" charset="0"/>
                <a:ea typeface="Calibri" panose="020F0502020204030204" pitchFamily="34" charset="0"/>
                <a:cs typeface="Arian AMU" panose="01000000000000000000" pitchFamily="2" charset="0"/>
              </a:rPr>
              <a:t>/</a:t>
            </a:r>
            <a:r>
              <a:rPr lang="en-US" sz="1800" dirty="0" err="1" smtClean="0">
                <a:latin typeface="Arian AMU" panose="01000000000000000000" pitchFamily="2" charset="0"/>
                <a:ea typeface="Calibri" panose="020F0502020204030204" pitchFamily="34" charset="0"/>
                <a:cs typeface="Arian AMU" panose="01000000000000000000" pitchFamily="2" charset="0"/>
              </a:rPr>
              <a:t>այցելություններ</a:t>
            </a:r>
            <a:endParaRPr lang="en-US" sz="1800" dirty="0" smtClean="0">
              <a:latin typeface="Arian AMU" panose="01000000000000000000" pitchFamily="2" charset="0"/>
              <a:cs typeface="Arian AMU" panose="01000000000000000000" pitchFamily="2" charset="0"/>
            </a:endParaRPr>
          </a:p>
        </p:txBody>
      </p:sp>
      <p:sp>
        <p:nvSpPr>
          <p:cNvPr id="5" name="Isosceles Triangle 4"/>
          <p:cNvSpPr/>
          <p:nvPr/>
        </p:nvSpPr>
        <p:spPr>
          <a:xfrm rot="16200000" flipV="1">
            <a:off x="5775961" y="453388"/>
            <a:ext cx="640080" cy="12192002"/>
          </a:xfrm>
          <a:prstGeom prst="triangle">
            <a:avLst>
              <a:gd name="adj" fmla="val 0"/>
            </a:avLst>
          </a:prstGeom>
          <a:solidFill>
            <a:srgbClr val="363052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574426" y="140679"/>
            <a:ext cx="10374923" cy="1352972"/>
            <a:chOff x="574426" y="140679"/>
            <a:chExt cx="10374923" cy="1352972"/>
          </a:xfrm>
        </p:grpSpPr>
        <p:pic>
          <p:nvPicPr>
            <p:cNvPr id="13" name="Picture 14" descr="Logo_BE_ar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4426" y="140679"/>
              <a:ext cx="1617789" cy="13529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3" descr="TI logo_text-ar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63641" y="189892"/>
              <a:ext cx="2885708" cy="10108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3405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189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45386"/>
            <a:ext cx="9144000" cy="939328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Զինծառայողների</a:t>
            </a:r>
            <a:r>
              <a:rPr lang="en-US" sz="2400" b="1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400" b="1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մասնակցություն</a:t>
            </a:r>
            <a:r>
              <a:rPr lang="en-US" sz="2400" b="1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400" b="1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ընտրություններին</a:t>
            </a:r>
            <a:r>
              <a:rPr lang="en-US" sz="2400" dirty="0" smtClean="0">
                <a:latin typeface="Arian AMU" panose="01000000000000000000" pitchFamily="2" charset="0"/>
                <a:cs typeface="Arian AMU" panose="01000000000000000000" pitchFamily="2" charset="0"/>
              </a:rPr>
              <a:t/>
            </a:r>
            <a:br>
              <a:rPr lang="en-US" sz="2400" dirty="0" smtClean="0">
                <a:latin typeface="Arian AMU" panose="01000000000000000000" pitchFamily="2" charset="0"/>
                <a:cs typeface="Arian AMU" panose="01000000000000000000" pitchFamily="2" charset="0"/>
              </a:rPr>
            </a:br>
            <a:endParaRPr lang="en-US" sz="2400" dirty="0">
              <a:latin typeface="Arian AMU" panose="01000000000000000000" pitchFamily="2" charset="0"/>
              <a:cs typeface="Arian AMU" panose="01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2737" y="2073701"/>
            <a:ext cx="10324214" cy="3851628"/>
          </a:xfrm>
        </p:spPr>
        <p:txBody>
          <a:bodyPr>
            <a:noAutofit/>
          </a:bodyPr>
          <a:lstStyle/>
          <a:p>
            <a:pPr marL="342900" indent="-34290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hy-AM" sz="2000" dirty="0">
                <a:latin typeface="Arian AMU" panose="01000000000000000000" pitchFamily="2" charset="0"/>
                <a:cs typeface="Arian AMU" panose="01000000000000000000" pitchFamily="2" charset="0"/>
              </a:rPr>
              <a:t>Հետազոտության </a:t>
            </a:r>
            <a:r>
              <a:rPr lang="hy-AM" sz="2000" dirty="0" smtClean="0">
                <a:latin typeface="Arian AMU" panose="01000000000000000000" pitchFamily="2" charset="0"/>
                <a:cs typeface="Arian AMU" panose="01000000000000000000" pitchFamily="2" charset="0"/>
              </a:rPr>
              <a:t>բացահայտումներ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marL="800100" lvl="1" indent="-34290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800" dirty="0" smtClean="0">
                <a:latin typeface="Arian AMU" panose="01000000000000000000" pitchFamily="2" charset="0"/>
                <a:cs typeface="Arian AMU" panose="01000000000000000000" pitchFamily="2" charset="0"/>
              </a:rPr>
              <a:t>Զ</a:t>
            </a:r>
            <a:r>
              <a:rPr lang="hy-AM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ինծառայող</a:t>
            </a:r>
            <a:r>
              <a:rPr lang="hy-AM" sz="1800" dirty="0">
                <a:latin typeface="Arian AMU" panose="01000000000000000000" pitchFamily="2" charset="0"/>
                <a:cs typeface="Arian AMU" panose="01000000000000000000" pitchFamily="2" charset="0"/>
              </a:rPr>
              <a:t> ընտրողների մասնակցության </a:t>
            </a:r>
            <a:r>
              <a:rPr lang="en-US" sz="18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գաղտնիություն</a:t>
            </a:r>
            <a:endParaRPr lang="en-US" sz="1800" dirty="0" smtClean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marL="800100" lvl="1" indent="-34290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hy-AM" sz="1800" dirty="0" smtClean="0">
                <a:latin typeface="Arian AMU" panose="01000000000000000000" pitchFamily="2" charset="0"/>
                <a:cs typeface="Arian AMU" panose="01000000000000000000" pitchFamily="2" charset="0"/>
              </a:rPr>
              <a:t>Ընտրական </a:t>
            </a:r>
            <a:r>
              <a:rPr lang="hy-AM" sz="1800" dirty="0">
                <a:latin typeface="Arian AMU" panose="01000000000000000000" pitchFamily="2" charset="0"/>
                <a:cs typeface="Arian AMU" panose="01000000000000000000" pitchFamily="2" charset="0"/>
              </a:rPr>
              <a:t>գործընթացի վերաբերյալ տեղեկատվություն  ստանալու </a:t>
            </a:r>
            <a:r>
              <a:rPr lang="en-US" sz="18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սահմանափակումներ</a:t>
            </a:r>
            <a:endParaRPr lang="en-US" sz="1800" dirty="0" smtClean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marL="800100" lvl="1" indent="-34290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800" dirty="0" smtClean="0">
                <a:latin typeface="Arian AMU" panose="01000000000000000000" pitchFamily="2" charset="0"/>
                <a:cs typeface="Arian AMU" panose="01000000000000000000" pitchFamily="2" charset="0"/>
              </a:rPr>
              <a:t>Հ</a:t>
            </a:r>
            <a:r>
              <a:rPr lang="hy-AM" sz="18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րամանատարների</a:t>
            </a:r>
            <a:r>
              <a:rPr lang="hy-AM" sz="18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hy-AM" sz="1800" dirty="0">
                <a:latin typeface="Arian AMU" panose="01000000000000000000" pitchFamily="2" charset="0"/>
                <a:cs typeface="Arian AMU" panose="01000000000000000000" pitchFamily="2" charset="0"/>
              </a:rPr>
              <a:t>կողմից </a:t>
            </a:r>
            <a:r>
              <a:rPr lang="hy-AM" sz="1800" dirty="0" smtClean="0">
                <a:latin typeface="Arian AMU" panose="01000000000000000000" pitchFamily="2" charset="0"/>
                <a:cs typeface="Arian AMU" panose="01000000000000000000" pitchFamily="2" charset="0"/>
              </a:rPr>
              <a:t>զինծառայողների </a:t>
            </a:r>
            <a:r>
              <a:rPr lang="hy-AM" sz="1800" dirty="0">
                <a:latin typeface="Arian AMU" panose="01000000000000000000" pitchFamily="2" charset="0"/>
                <a:cs typeface="Arian AMU" panose="01000000000000000000" pitchFamily="2" charset="0"/>
              </a:rPr>
              <a:t>շրջանում </a:t>
            </a:r>
            <a:r>
              <a:rPr lang="hy-AM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տարվո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ղ</a:t>
            </a:r>
            <a:r>
              <a:rPr lang="hy-AM" sz="1800" dirty="0">
                <a:latin typeface="Arian AMU" panose="01000000000000000000" pitchFamily="2" charset="0"/>
                <a:cs typeface="Arian AMU" panose="01000000000000000000" pitchFamily="2" charset="0"/>
              </a:rPr>
              <a:t> քարոզչություն,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ուղղորդում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,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հարկադրանք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,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վերահսկողություն</a:t>
            </a:r>
            <a:endParaRPr lang="en-US" sz="1800" dirty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marL="800100" lvl="1" indent="-34290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sz="1800" dirty="0" smtClean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marL="342900" indent="-34290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Առաջարկներ</a:t>
            </a:r>
            <a:r>
              <a:rPr lang="en-US" sz="20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</a:p>
          <a:p>
            <a:pPr marL="800100" lvl="1" indent="-34290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8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Վերացնել</a:t>
            </a:r>
            <a:r>
              <a:rPr lang="en-US" sz="18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ը</a:t>
            </a:r>
            <a:r>
              <a:rPr lang="hy-AM" sz="1800" dirty="0" smtClean="0">
                <a:latin typeface="Arian AMU" panose="01000000000000000000" pitchFamily="2" charset="0"/>
                <a:cs typeface="Arian AMU" panose="01000000000000000000" pitchFamily="2" charset="0"/>
              </a:rPr>
              <a:t>նտրատեղամասերի </a:t>
            </a:r>
            <a:r>
              <a:rPr lang="hy-AM" sz="1800" dirty="0">
                <a:latin typeface="Arian AMU" panose="01000000000000000000" pitchFamily="2" charset="0"/>
                <a:cs typeface="Arian AMU" panose="01000000000000000000" pitchFamily="2" charset="0"/>
              </a:rPr>
              <a:t>համարների </a:t>
            </a:r>
            <a:r>
              <a:rPr lang="hy-AM" sz="1800" dirty="0" smtClean="0">
                <a:latin typeface="Arian AMU" panose="01000000000000000000" pitchFamily="2" charset="0"/>
                <a:cs typeface="Arian AMU" panose="01000000000000000000" pitchFamily="2" charset="0"/>
              </a:rPr>
              <a:t>գաղտնիությ</a:t>
            </a:r>
            <a:r>
              <a:rPr lang="en-US" sz="18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ունը</a:t>
            </a:r>
            <a:endParaRPr lang="en-US" sz="1800" dirty="0" smtClean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marL="800100" lvl="1" indent="-34290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8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Ապահովել</a:t>
            </a:r>
            <a:r>
              <a:rPr lang="en-US" sz="18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զինծառայողների</a:t>
            </a:r>
            <a:r>
              <a:rPr lang="en-US" sz="18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իրազեկումը</a:t>
            </a:r>
            <a:r>
              <a:rPr lang="en-US" sz="18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ը</a:t>
            </a:r>
            <a:r>
              <a:rPr lang="hy-AM" sz="1800" dirty="0" smtClean="0">
                <a:latin typeface="Arian AMU" panose="01000000000000000000" pitchFamily="2" charset="0"/>
                <a:cs typeface="Arian AMU" panose="01000000000000000000" pitchFamily="2" charset="0"/>
              </a:rPr>
              <a:t>նտրական </a:t>
            </a:r>
            <a:r>
              <a:rPr lang="hy-AM" sz="1800" dirty="0">
                <a:latin typeface="Arian AMU" panose="01000000000000000000" pitchFamily="2" charset="0"/>
                <a:cs typeface="Arian AMU" panose="01000000000000000000" pitchFamily="2" charset="0"/>
              </a:rPr>
              <a:t>գործընթացի և </a:t>
            </a:r>
            <a:r>
              <a:rPr lang="en-US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մրցակից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hy-AM" sz="1800" dirty="0">
                <a:latin typeface="Arian AMU" panose="01000000000000000000" pitchFamily="2" charset="0"/>
                <a:cs typeface="Arian AMU" panose="01000000000000000000" pitchFamily="2" charset="0"/>
              </a:rPr>
              <a:t>քաղաքական ուժերի </a:t>
            </a:r>
            <a:r>
              <a:rPr lang="hy-AM" sz="1800" dirty="0" smtClean="0">
                <a:latin typeface="Arian AMU" panose="01000000000000000000" pitchFamily="2" charset="0"/>
                <a:cs typeface="Arian AMU" panose="01000000000000000000" pitchFamily="2" charset="0"/>
              </a:rPr>
              <a:t>վերաբերյալ</a:t>
            </a:r>
            <a:endParaRPr lang="en-US" sz="1800" dirty="0" smtClean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marL="800100" lvl="1" indent="-34290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hy-AM" sz="1800" dirty="0" smtClean="0">
                <a:latin typeface="Arian AMU" panose="01000000000000000000" pitchFamily="2" charset="0"/>
                <a:cs typeface="Arian AMU" panose="01000000000000000000" pitchFamily="2" charset="0"/>
              </a:rPr>
              <a:t>Սահմանել </a:t>
            </a:r>
            <a:r>
              <a:rPr lang="hy-AM" sz="1800" dirty="0" err="1">
                <a:latin typeface="Arian AMU" panose="01000000000000000000" pitchFamily="2" charset="0"/>
                <a:cs typeface="Arian AMU" panose="01000000000000000000" pitchFamily="2" charset="0"/>
              </a:rPr>
              <a:t>ընթացակարգեր</a:t>
            </a:r>
            <a:r>
              <a:rPr lang="hy-AM" sz="1800" dirty="0">
                <a:latin typeface="Arian AMU" panose="01000000000000000000" pitchFamily="2" charset="0"/>
                <a:cs typeface="Arian AMU" panose="01000000000000000000" pitchFamily="2" charset="0"/>
              </a:rPr>
              <a:t> զինծառայող ընտրողների ընտրելու իրավունքի </a:t>
            </a:r>
            <a:r>
              <a:rPr lang="en-US" sz="18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             </a:t>
            </a:r>
            <a:r>
              <a:rPr lang="hy-AM" sz="1800" dirty="0" smtClean="0">
                <a:latin typeface="Arian AMU" panose="01000000000000000000" pitchFamily="2" charset="0"/>
                <a:cs typeface="Arian AMU" panose="01000000000000000000" pitchFamily="2" charset="0"/>
              </a:rPr>
              <a:t>ազատ </a:t>
            </a:r>
            <a:r>
              <a:rPr lang="hy-AM" sz="1800" dirty="0">
                <a:latin typeface="Arian AMU" panose="01000000000000000000" pitchFamily="2" charset="0"/>
                <a:cs typeface="Arian AMU" panose="01000000000000000000" pitchFamily="2" charset="0"/>
              </a:rPr>
              <a:t>իրականացման համար</a:t>
            </a:r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  <a:latin typeface="Arian AMU" panose="01000000000000000000" pitchFamily="2" charset="0"/>
              <a:cs typeface="Arian AMU" panose="01000000000000000000" pitchFamily="2" charset="0"/>
            </a:endParaRPr>
          </a:p>
        </p:txBody>
      </p:sp>
      <p:sp>
        <p:nvSpPr>
          <p:cNvPr id="5" name="Isosceles Triangle 4"/>
          <p:cNvSpPr/>
          <p:nvPr/>
        </p:nvSpPr>
        <p:spPr>
          <a:xfrm rot="16200000" flipV="1">
            <a:off x="5775961" y="453388"/>
            <a:ext cx="640080" cy="12192002"/>
          </a:xfrm>
          <a:prstGeom prst="triangle">
            <a:avLst>
              <a:gd name="adj" fmla="val 0"/>
            </a:avLst>
          </a:prstGeom>
          <a:solidFill>
            <a:srgbClr val="363052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574426" y="140679"/>
            <a:ext cx="10374923" cy="1352972"/>
            <a:chOff x="574426" y="140679"/>
            <a:chExt cx="10374923" cy="1352972"/>
          </a:xfrm>
        </p:grpSpPr>
        <p:pic>
          <p:nvPicPr>
            <p:cNvPr id="13" name="Picture 14" descr="Logo_BE_ar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4426" y="140679"/>
              <a:ext cx="1617789" cy="13529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3" descr="TI logo_text-ar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63641" y="189892"/>
              <a:ext cx="2885708" cy="10108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" name="Picture 2" descr="ՀՀ զինծառայողների ընտրական իրավունքի իրացման խնդիրներ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5970" y="4037145"/>
            <a:ext cx="1547438" cy="2192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002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400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189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39328"/>
          </a:xfrm>
        </p:spPr>
        <p:txBody>
          <a:bodyPr>
            <a:normAutofit/>
          </a:bodyPr>
          <a:lstStyle/>
          <a:p>
            <a:pPr algn="l"/>
            <a:r>
              <a:rPr lang="hy-AM" sz="2400" b="1" dirty="0">
                <a:latin typeface="Arian AMU" panose="01000000000000000000" pitchFamily="2" charset="0"/>
                <a:cs typeface="Arian AMU" panose="01000000000000000000" pitchFamily="2" charset="0"/>
              </a:rPr>
              <a:t>Հետագա անելիքներ</a:t>
            </a:r>
            <a:endParaRPr lang="en-US" sz="2400" b="1" dirty="0">
              <a:latin typeface="Arian AMU" panose="01000000000000000000" pitchFamily="2" charset="0"/>
              <a:cs typeface="Arian AMU" panose="01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3888" y="2220391"/>
            <a:ext cx="10122196" cy="4024293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  <a:spcBef>
                <a:spcPts val="0"/>
              </a:spcBef>
            </a:pPr>
            <a:endParaRPr lang="en-US" dirty="0" smtClean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  <a:latin typeface="Arian AMU" panose="01000000000000000000" pitchFamily="2" charset="0"/>
                <a:cs typeface="Arian AMU" panose="01000000000000000000" pitchFamily="2" charset="0"/>
              </a:rPr>
              <a:t>Օրենսդրական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  <a:latin typeface="Arian AMU" panose="01000000000000000000" pitchFamily="2" charset="0"/>
                <a:cs typeface="Arian AMU" panose="01000000000000000000" pitchFamily="2" charset="0"/>
              </a:rPr>
              <a:t>փոփոխություններ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Arian AMU" panose="01000000000000000000" pitchFamily="2" charset="0"/>
                <a:cs typeface="Arian AMU" panose="01000000000000000000" pitchFamily="2" charset="0"/>
              </a:rPr>
              <a:t>՝ 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  <a:latin typeface="Arian AMU" panose="01000000000000000000" pitchFamily="2" charset="0"/>
                <a:cs typeface="Arian AMU" panose="01000000000000000000" pitchFamily="2" charset="0"/>
              </a:rPr>
              <a:t>հստակեցնելու</a:t>
            </a:r>
            <a:r>
              <a:rPr lang="hy-AM" b="1" dirty="0" smtClean="0">
                <a:solidFill>
                  <a:schemeClr val="accent5">
                    <a:lumMod val="50000"/>
                  </a:schemeClr>
                </a:solidFill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hy-AM" b="1" dirty="0">
                <a:solidFill>
                  <a:schemeClr val="accent5">
                    <a:lumMod val="50000"/>
                  </a:schemeClr>
                </a:solidFill>
                <a:latin typeface="Arian AMU" panose="01000000000000000000" pitchFamily="2" charset="0"/>
                <a:cs typeface="Arian AMU" panose="01000000000000000000" pitchFamily="2" charset="0"/>
              </a:rPr>
              <a:t>գաղտնագրման ենթակա </a:t>
            </a:r>
            <a:endParaRPr lang="en-US" b="1" dirty="0" smtClean="0">
              <a:solidFill>
                <a:schemeClr val="accent5">
                  <a:lumMod val="50000"/>
                </a:schemeClr>
              </a:solidFill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hy-AM" b="1" dirty="0" smtClean="0">
                <a:solidFill>
                  <a:schemeClr val="accent5">
                    <a:lumMod val="50000"/>
                  </a:schemeClr>
                </a:solidFill>
                <a:latin typeface="Arian AMU" panose="01000000000000000000" pitchFamily="2" charset="0"/>
                <a:cs typeface="Arian AMU" panose="01000000000000000000" pitchFamily="2" charset="0"/>
              </a:rPr>
              <a:t>տեղեկությունների </a:t>
            </a:r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  <a:latin typeface="Arian AMU" panose="01000000000000000000" pitchFamily="2" charset="0"/>
                <a:cs typeface="Arian AMU" panose="01000000000000000000" pitchFamily="2" charset="0"/>
              </a:rPr>
              <a:t>շրջանակը</a:t>
            </a:r>
            <a:endParaRPr lang="en-US" b="1" dirty="0">
              <a:solidFill>
                <a:schemeClr val="accent5">
                  <a:lumMod val="50000"/>
                </a:schemeClr>
              </a:solidFill>
              <a:latin typeface="Arian AMU" panose="01000000000000000000" pitchFamily="2" charset="0"/>
              <a:cs typeface="Arian AMU" panose="01000000000000000000" pitchFamily="2" charset="0"/>
            </a:endParaRPr>
          </a:p>
        </p:txBody>
      </p:sp>
      <p:sp>
        <p:nvSpPr>
          <p:cNvPr id="5" name="Isosceles Triangle 4"/>
          <p:cNvSpPr/>
          <p:nvPr/>
        </p:nvSpPr>
        <p:spPr>
          <a:xfrm rot="16200000" flipV="1">
            <a:off x="5775961" y="453388"/>
            <a:ext cx="640080" cy="12192002"/>
          </a:xfrm>
          <a:prstGeom prst="triangle">
            <a:avLst>
              <a:gd name="adj" fmla="val 0"/>
            </a:avLst>
          </a:prstGeom>
          <a:solidFill>
            <a:srgbClr val="363052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574426" y="140679"/>
            <a:ext cx="10374923" cy="1352972"/>
            <a:chOff x="574426" y="140679"/>
            <a:chExt cx="10374923" cy="1352972"/>
          </a:xfrm>
        </p:grpSpPr>
        <p:pic>
          <p:nvPicPr>
            <p:cNvPr id="16" name="Picture 14" descr="Logo_BE_ar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4426" y="140679"/>
              <a:ext cx="1617789" cy="13529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3" descr="TI logo_text-ar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63641" y="189892"/>
              <a:ext cx="2885708" cy="10108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00547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400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189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 rot="16200000" flipV="1">
            <a:off x="5775961" y="453388"/>
            <a:ext cx="640080" cy="12192002"/>
          </a:xfrm>
          <a:prstGeom prst="triangle">
            <a:avLst>
              <a:gd name="adj" fmla="val 0"/>
            </a:avLst>
          </a:prstGeom>
          <a:solidFill>
            <a:srgbClr val="363052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y-AM" sz="4000" dirty="0">
                <a:latin typeface="Arial AMU" panose="01000000000000000000" pitchFamily="2" charset="0"/>
                <a:cs typeface="Arial AMU" panose="01000000000000000000" pitchFamily="2" charset="0"/>
              </a:rPr>
              <a:t>Շնորհակալություն</a:t>
            </a:r>
            <a:endParaRPr lang="en-US" sz="4000" dirty="0">
              <a:latin typeface="Arial AMU" panose="01000000000000000000" pitchFamily="2" charset="0"/>
              <a:cs typeface="Arial AMU" panose="01000000000000000000" pitchFamily="2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574426" y="140679"/>
            <a:ext cx="10374923" cy="1352972"/>
            <a:chOff x="574426" y="140679"/>
            <a:chExt cx="10374923" cy="1352972"/>
          </a:xfrm>
        </p:grpSpPr>
        <p:pic>
          <p:nvPicPr>
            <p:cNvPr id="13" name="Picture 14" descr="Logo_BE_ar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4426" y="140679"/>
              <a:ext cx="1617789" cy="13529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3" descr="TI logo_text-ar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63641" y="189892"/>
              <a:ext cx="2885708" cy="10108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6845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</TotalTime>
  <Words>272</Words>
  <Application>Microsoft Office PowerPoint</Application>
  <PresentationFormat>Widescreen</PresentationFormat>
  <Paragraphs>63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Arial AMU</vt:lpstr>
      <vt:lpstr>Arian AMU</vt:lpstr>
      <vt:lpstr>Calibri</vt:lpstr>
      <vt:lpstr>Calibri Light</vt:lpstr>
      <vt:lpstr>Symbol</vt:lpstr>
      <vt:lpstr>Wingdings</vt:lpstr>
      <vt:lpstr>Office Theme</vt:lpstr>
      <vt:lpstr>Կոռուպցիոն ռիսկերի գնահատում  ՀՀ պաշտպանության բնագավառում </vt:lpstr>
      <vt:lpstr>Ծրագրի նկարագրություն</vt:lpstr>
      <vt:lpstr>Ակտիվների օտարում </vt:lpstr>
      <vt:lpstr>Պետական գնումներ </vt:lpstr>
      <vt:lpstr>Խորհրդարանական վերահսկողություն </vt:lpstr>
      <vt:lpstr>Զինծառայողների մասնակցություն ընտրություններին </vt:lpstr>
      <vt:lpstr>Հետագա անելիքներ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Nuneh.Hayrapetyan</dc:creator>
  <cp:lastModifiedBy>Haykak Arshamyan</cp:lastModifiedBy>
  <cp:revision>33</cp:revision>
  <cp:lastPrinted>2016-12-08T19:08:50Z</cp:lastPrinted>
  <dcterms:created xsi:type="dcterms:W3CDTF">2016-12-07T09:55:14Z</dcterms:created>
  <dcterms:modified xsi:type="dcterms:W3CDTF">2016-12-09T07:09:38Z</dcterms:modified>
</cp:coreProperties>
</file>