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6" r:id="rId1"/>
  </p:sldMasterIdLst>
  <p:sldIdLst>
    <p:sldId id="256" r:id="rId2"/>
    <p:sldId id="257" r:id="rId3"/>
    <p:sldId id="258" r:id="rId4"/>
    <p:sldId id="262" r:id="rId5"/>
    <p:sldId id="264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uneh.Hayrapetyan" initials="N" lastIdx="2" clrIdx="0">
    <p:extLst>
      <p:ext uri="{19B8F6BF-5375-455C-9EA6-DF929625EA0E}">
        <p15:presenceInfo xmlns:p15="http://schemas.microsoft.com/office/powerpoint/2012/main" userId="S-1-5-21-1122058089-526457399-219882966-11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30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smtClean="0"/>
              <a:pPr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894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smtClean="0"/>
              <a:pPr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331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smtClean="0"/>
              <a:pPr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77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smtClean="0"/>
              <a:pPr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094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smtClean="0"/>
              <a:pPr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112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smtClean="0"/>
              <a:pPr/>
              <a:t>12/9/2016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544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smtClean="0"/>
              <a:pPr/>
              <a:t>12/9/2016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22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smtClean="0"/>
              <a:pPr/>
              <a:t>12/9/2016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9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smtClean="0"/>
              <a:pPr/>
              <a:t>12/9/2016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661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smtClean="0"/>
              <a:pPr/>
              <a:t>12/9/2016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676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B589-FD4B-7E46-869A-CBADC5FC564E}" type="datetimeFigureOut">
              <a:rPr lang="en-US" smtClean="0"/>
              <a:pPr/>
              <a:t>12/9/2016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568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smtClean="0"/>
              <a:pPr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0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4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189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6835" y="2075286"/>
            <a:ext cx="10151165" cy="2128951"/>
          </a:xfrm>
        </p:spPr>
        <p:txBody>
          <a:bodyPr>
            <a:noAutofit/>
          </a:bodyPr>
          <a:lstStyle/>
          <a:p>
            <a:pPr algn="r"/>
            <a:r>
              <a:rPr lang="hy-AM" sz="3600" dirty="0"/>
              <a:t>ՀՀ</a:t>
            </a:r>
            <a:r>
              <a:rPr lang="en-US" sz="3600" dirty="0"/>
              <a:t> </a:t>
            </a:r>
            <a:r>
              <a:rPr lang="en-US" sz="3600" dirty="0" err="1"/>
              <a:t>հանրային</a:t>
            </a:r>
            <a:r>
              <a:rPr lang="en-US" sz="3600" dirty="0"/>
              <a:t> </a:t>
            </a:r>
            <a:r>
              <a:rPr lang="en-US" sz="3600" dirty="0" err="1"/>
              <a:t>կառույցների</a:t>
            </a:r>
            <a:r>
              <a:rPr lang="en-US" sz="3600" dirty="0"/>
              <a:t> </a:t>
            </a:r>
            <a:r>
              <a:rPr lang="en-US" sz="3600" dirty="0" err="1"/>
              <a:t>կողմից</a:t>
            </a:r>
            <a:r>
              <a:rPr lang="hy-AM" sz="3600" dirty="0"/>
              <a:t> </a:t>
            </a:r>
            <a:r>
              <a:rPr lang="en-US" sz="3600" dirty="0" err="1"/>
              <a:t>կատարվող</a:t>
            </a:r>
            <a:r>
              <a:rPr lang="en-US" sz="3600" dirty="0"/>
              <a:t> </a:t>
            </a:r>
            <a:r>
              <a:rPr lang="hy-AM" sz="3600" dirty="0"/>
              <a:t/>
            </a:r>
            <a:br>
              <a:rPr lang="hy-AM" sz="3600" dirty="0"/>
            </a:br>
            <a:r>
              <a:rPr lang="en-US" sz="3600" dirty="0"/>
              <a:t>գնումների</a:t>
            </a:r>
            <a:r>
              <a:rPr lang="hy-AM" sz="3600" dirty="0"/>
              <a:t> </a:t>
            </a:r>
            <a:r>
              <a:rPr lang="en-US" sz="3600" dirty="0" err="1"/>
              <a:t>մոնիտորինգ</a:t>
            </a:r>
            <a:r>
              <a:rPr lang="en-US" sz="3600" dirty="0"/>
              <a:t> 2015-2016թթ.</a:t>
            </a:r>
            <a:endParaRPr lang="hy-AM" sz="3600" noProof="1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69605"/>
            <a:ext cx="9144000" cy="1028307"/>
          </a:xfrm>
        </p:spPr>
        <p:txBody>
          <a:bodyPr/>
          <a:lstStyle/>
          <a:p>
            <a:pPr algn="r"/>
            <a:r>
              <a:rPr lang="hy-AM" noProof="1">
                <a:latin typeface="Arian AMU" panose="01000000000000000000" pitchFamily="2" charset="0"/>
                <a:cs typeface="Arian AMU" panose="01000000000000000000" pitchFamily="2" charset="0"/>
              </a:rPr>
              <a:t>ԹԻՀԿ ծրագրերի ղեկավար Վ․Հոկտանյան</a:t>
            </a:r>
          </a:p>
        </p:txBody>
      </p:sp>
      <p:sp>
        <p:nvSpPr>
          <p:cNvPr id="5" name="Isosceles Triangle 4"/>
          <p:cNvSpPr/>
          <p:nvPr/>
        </p:nvSpPr>
        <p:spPr>
          <a:xfrm rot="16200000" flipV="1">
            <a:off x="5775961" y="453388"/>
            <a:ext cx="640080" cy="12192002"/>
          </a:xfrm>
          <a:prstGeom prst="triangle">
            <a:avLst>
              <a:gd name="adj" fmla="val 0"/>
            </a:avLst>
          </a:prstGeom>
          <a:solidFill>
            <a:srgbClr val="363052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676400" y="5948636"/>
            <a:ext cx="9144000" cy="504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y-AM" sz="1800" b="1" dirty="0">
                <a:latin typeface="Arian AMU" panose="01000000000000000000" pitchFamily="2" charset="0"/>
                <a:cs typeface="Arian AMU" panose="01000000000000000000" pitchFamily="2" charset="0"/>
              </a:rPr>
              <a:t>հոկտեմբեր </a:t>
            </a:r>
            <a:r>
              <a:rPr lang="en-US" sz="1800" b="1" dirty="0">
                <a:latin typeface="Arian AMU" panose="01000000000000000000" pitchFamily="2" charset="0"/>
                <a:cs typeface="Arian AMU" panose="01000000000000000000" pitchFamily="2" charset="0"/>
              </a:rPr>
              <a:t>2015 – </a:t>
            </a:r>
            <a:r>
              <a:rPr lang="hy-AM" sz="1800" b="1" dirty="0">
                <a:latin typeface="Arian AMU" panose="01000000000000000000" pitchFamily="2" charset="0"/>
                <a:cs typeface="Arian AMU" panose="01000000000000000000" pitchFamily="2" charset="0"/>
              </a:rPr>
              <a:t>օգոստոս </a:t>
            </a:r>
            <a:r>
              <a:rPr lang="en-US" sz="1800" b="1" dirty="0">
                <a:latin typeface="Arian AMU" panose="01000000000000000000" pitchFamily="2" charset="0"/>
                <a:cs typeface="Arian AMU" panose="01000000000000000000" pitchFamily="2" charset="0"/>
              </a:rPr>
              <a:t>2016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9073" y="55125"/>
            <a:ext cx="3089408" cy="10793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13751" t="44553" r="40182" b="38482"/>
          <a:stretch/>
        </p:blipFill>
        <p:spPr>
          <a:xfrm>
            <a:off x="718003" y="238133"/>
            <a:ext cx="397281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328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4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189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26555"/>
          </a:xfrm>
        </p:spPr>
        <p:txBody>
          <a:bodyPr>
            <a:normAutofit/>
          </a:bodyPr>
          <a:lstStyle/>
          <a:p>
            <a:pPr algn="l"/>
            <a:r>
              <a:rPr lang="hy-AM" sz="2400" dirty="0">
                <a:latin typeface="Arian AMU" panose="01000000000000000000" pitchFamily="2" charset="0"/>
                <a:cs typeface="Arian AMU" panose="01000000000000000000" pitchFamily="2" charset="0"/>
              </a:rPr>
              <a:t>Ծրագրի նկարագրություն</a:t>
            </a:r>
            <a:endParaRPr lang="en-US" sz="2400" dirty="0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9693" y="1648918"/>
            <a:ext cx="10431889" cy="4580430"/>
          </a:xfrm>
        </p:spPr>
        <p:txBody>
          <a:bodyPr>
            <a:noAutofit/>
          </a:bodyPr>
          <a:lstStyle/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y-AM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Ծրագրի նպատակ </a:t>
            </a:r>
            <a:r>
              <a:rPr lang="en-US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-</a:t>
            </a:r>
            <a:r>
              <a:rPr lang="hy-AM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hy-AM" sz="2000" dirty="0">
                <a:latin typeface="Arian AMU" panose="01000000000000000000" pitchFamily="2" charset="0"/>
                <a:cs typeface="Arian AMU" panose="01000000000000000000" pitchFamily="2" charset="0"/>
              </a:rPr>
              <a:t>նպաստել արդյունավետ հակակոռուպցիոն քաղաքականության ձևավորմանն ու իրականացմանը </a:t>
            </a:r>
            <a:r>
              <a:rPr lang="hy-AM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Հայաստանում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y-AM" sz="2000" noProof="1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000" noProof="1" smtClean="0">
                <a:latin typeface="Arian AMU" panose="01000000000000000000" pitchFamily="2" charset="0"/>
                <a:cs typeface="Arian AMU" panose="01000000000000000000" pitchFamily="2" charset="0"/>
              </a:rPr>
              <a:t>Դիտարկման ժամկետ -</a:t>
            </a:r>
            <a:r>
              <a:rPr lang="hy-AM" sz="2000" noProof="1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hy-AM" sz="2000" noProof="1">
                <a:latin typeface="Arian AMU" panose="01000000000000000000" pitchFamily="2" charset="0"/>
                <a:cs typeface="Arian AMU" panose="01000000000000000000" pitchFamily="2" charset="0"/>
              </a:rPr>
              <a:t>2015թ. </a:t>
            </a:r>
            <a:r>
              <a:rPr lang="hy-AM" sz="2000" noProof="1" smtClean="0">
                <a:latin typeface="Arian AMU" panose="01000000000000000000" pitchFamily="2" charset="0"/>
                <a:cs typeface="Arian AMU" panose="01000000000000000000" pitchFamily="2" charset="0"/>
              </a:rPr>
              <a:t>Հունվար</a:t>
            </a:r>
            <a:r>
              <a:rPr lang="en-US" sz="2000" noProof="1" smtClean="0">
                <a:latin typeface="Arian AMU" panose="01000000000000000000" pitchFamily="2" charset="0"/>
                <a:cs typeface="Arian AMU" panose="01000000000000000000" pitchFamily="2" charset="0"/>
              </a:rPr>
              <a:t> -</a:t>
            </a:r>
            <a:r>
              <a:rPr lang="hy-AM" sz="2000" noProof="1" smtClean="0">
                <a:latin typeface="Arian AMU" panose="01000000000000000000" pitchFamily="2" charset="0"/>
                <a:cs typeface="Arian AMU" panose="01000000000000000000" pitchFamily="2" charset="0"/>
              </a:rPr>
              <a:t> 2016թ</a:t>
            </a:r>
            <a:r>
              <a:rPr lang="hy-AM" sz="2000" noProof="1">
                <a:latin typeface="Arian AMU" panose="01000000000000000000" pitchFamily="2" charset="0"/>
                <a:cs typeface="Arian AMU" panose="01000000000000000000" pitchFamily="2" charset="0"/>
              </a:rPr>
              <a:t>. մ</a:t>
            </a:r>
            <a:r>
              <a:rPr lang="hy-AM" sz="2000" noProof="1" smtClean="0">
                <a:latin typeface="Arian AMU" panose="01000000000000000000" pitchFamily="2" charset="0"/>
                <a:cs typeface="Arian AMU" panose="01000000000000000000" pitchFamily="2" charset="0"/>
              </a:rPr>
              <a:t>արտ </a:t>
            </a:r>
            <a:endParaRPr lang="en-US" sz="2000" noProof="1" smtClean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noProof="1" smtClean="0">
                <a:latin typeface="Arian AMU" panose="01000000000000000000" pitchFamily="2" charset="0"/>
                <a:cs typeface="Arian AMU" panose="01000000000000000000" pitchFamily="2" charset="0"/>
              </a:rPr>
              <a:t>Մոնիտորինգի ուղղություններ. </a:t>
            </a:r>
          </a:p>
          <a:p>
            <a:pPr marL="742950" lvl="1" indent="-285750" algn="l">
              <a:lnSpc>
                <a:spcPct val="150000"/>
              </a:lnSpc>
              <a:buFont typeface="Wingdings" pitchFamily="2" charset="2"/>
              <a:buChar char="ü"/>
            </a:pPr>
            <a:r>
              <a:rPr lang="hy-AM" noProof="1" smtClean="0">
                <a:latin typeface="Arian AMU" panose="01000000000000000000" pitchFamily="2" charset="0"/>
                <a:cs typeface="Arian AMU" panose="01000000000000000000" pitchFamily="2" charset="0"/>
              </a:rPr>
              <a:t>ՀՀ </a:t>
            </a:r>
            <a:r>
              <a:rPr lang="hy-AM" noProof="1">
                <a:latin typeface="Arian AMU" panose="01000000000000000000" pitchFamily="2" charset="0"/>
                <a:cs typeface="Arian AMU" panose="01000000000000000000" pitchFamily="2" charset="0"/>
              </a:rPr>
              <a:t>հանրային </a:t>
            </a:r>
            <a:r>
              <a:rPr lang="hy-AM" noProof="1" smtClean="0">
                <a:latin typeface="Arian AMU" panose="01000000000000000000" pitchFamily="2" charset="0"/>
                <a:cs typeface="Arian AMU" panose="01000000000000000000" pitchFamily="2" charset="0"/>
              </a:rPr>
              <a:t>գնումների ոլորտում </a:t>
            </a:r>
            <a:r>
              <a:rPr lang="hy-AM" noProof="1">
                <a:latin typeface="Arian AMU" panose="01000000000000000000" pitchFamily="2" charset="0"/>
                <a:cs typeface="Arian AMU" panose="01000000000000000000" pitchFamily="2" charset="0"/>
              </a:rPr>
              <a:t>օրենսդրական </a:t>
            </a:r>
            <a:r>
              <a:rPr lang="hy-AM" noProof="1" smtClean="0">
                <a:latin typeface="Arian AMU" panose="01000000000000000000" pitchFamily="2" charset="0"/>
                <a:cs typeface="Arian AMU" panose="01000000000000000000" pitchFamily="2" charset="0"/>
              </a:rPr>
              <a:t>զարգացումներ, </a:t>
            </a:r>
            <a:endParaRPr lang="en-US" noProof="1" smtClean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742950" lvl="1" indent="-285750" algn="l">
              <a:lnSpc>
                <a:spcPct val="150000"/>
              </a:lnSpc>
              <a:buFont typeface="Wingdings" pitchFamily="2" charset="2"/>
              <a:buChar char="ü"/>
            </a:pPr>
            <a:r>
              <a:rPr lang="en-US" noProof="1" smtClean="0">
                <a:latin typeface="Arian AMU" panose="01000000000000000000" pitchFamily="2" charset="0"/>
                <a:cs typeface="Arian AMU" panose="01000000000000000000" pitchFamily="2" charset="0"/>
              </a:rPr>
              <a:t>գնումների </a:t>
            </a:r>
            <a:r>
              <a:rPr lang="hy-AM" noProof="1" smtClean="0">
                <a:latin typeface="Arian AMU" panose="01000000000000000000" pitchFamily="2" charset="0"/>
                <a:cs typeface="Arian AMU" panose="01000000000000000000" pitchFamily="2" charset="0"/>
              </a:rPr>
              <a:t>բողոքարկման համակարգ</a:t>
            </a:r>
            <a:r>
              <a:rPr lang="en-US" noProof="1" smtClean="0">
                <a:latin typeface="Arian AMU" panose="01000000000000000000" pitchFamily="2" charset="0"/>
                <a:cs typeface="Arian AMU" panose="01000000000000000000" pitchFamily="2" charset="0"/>
              </a:rPr>
              <a:t>,</a:t>
            </a:r>
            <a:r>
              <a:rPr lang="hy-AM" noProof="1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endParaRPr lang="en-US" noProof="1" smtClean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742950" lvl="1" indent="-285750" algn="l">
              <a:lnSpc>
                <a:spcPct val="150000"/>
              </a:lnSpc>
              <a:buFont typeface="Wingdings" pitchFamily="2" charset="2"/>
              <a:buChar char="ü"/>
            </a:pPr>
            <a:r>
              <a:rPr lang="hy-AM" noProof="1" smtClean="0">
                <a:latin typeface="Arian AMU" panose="01000000000000000000" pitchFamily="2" charset="0"/>
                <a:cs typeface="Arian AMU" panose="01000000000000000000" pitchFamily="2" charset="0"/>
              </a:rPr>
              <a:t>մեկ </a:t>
            </a:r>
            <a:r>
              <a:rPr lang="hy-AM" noProof="1">
                <a:latin typeface="Arian AMU" panose="01000000000000000000" pitchFamily="2" charset="0"/>
                <a:cs typeface="Arian AMU" panose="01000000000000000000" pitchFamily="2" charset="0"/>
              </a:rPr>
              <a:t>անձից կատարվող </a:t>
            </a:r>
            <a:r>
              <a:rPr lang="hy-AM" noProof="1" smtClean="0">
                <a:latin typeface="Arian AMU" panose="01000000000000000000" pitchFamily="2" charset="0"/>
                <a:cs typeface="Arian AMU" panose="01000000000000000000" pitchFamily="2" charset="0"/>
              </a:rPr>
              <a:t>գնումներ</a:t>
            </a:r>
            <a:r>
              <a:rPr lang="en-US" noProof="1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</a:p>
          <a:p>
            <a:pPr marL="742950" lvl="1" indent="-285750" algn="l">
              <a:lnSpc>
                <a:spcPct val="150000"/>
              </a:lnSpc>
              <a:buFont typeface="Wingdings" pitchFamily="2" charset="2"/>
              <a:buChar char="ü"/>
            </a:pPr>
            <a:r>
              <a:rPr lang="hy-AM" noProof="1" smtClean="0">
                <a:latin typeface="Arian AMU" panose="01000000000000000000" pitchFamily="2" charset="0"/>
                <a:cs typeface="Arian AMU" panose="01000000000000000000" pitchFamily="2" charset="0"/>
              </a:rPr>
              <a:t>շրջանակային </a:t>
            </a:r>
            <a:r>
              <a:rPr lang="hy-AM" noProof="1">
                <a:latin typeface="Arian AMU" panose="01000000000000000000" pitchFamily="2" charset="0"/>
                <a:cs typeface="Arian AMU" panose="01000000000000000000" pitchFamily="2" charset="0"/>
              </a:rPr>
              <a:t>համաձայնագրերի </a:t>
            </a:r>
            <a:r>
              <a:rPr lang="hy-AM" noProof="1" smtClean="0">
                <a:latin typeface="Arian AMU" panose="01000000000000000000" pitchFamily="2" charset="0"/>
                <a:cs typeface="Arian AMU" panose="01000000000000000000" pitchFamily="2" charset="0"/>
              </a:rPr>
              <a:t>բնութագրեր</a:t>
            </a:r>
            <a:endParaRPr lang="hy-AM" noProof="1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algn="l">
              <a:lnSpc>
                <a:spcPct val="150000"/>
              </a:lnSpc>
            </a:pPr>
            <a:endParaRPr lang="en-US" sz="1800" dirty="0"/>
          </a:p>
        </p:txBody>
      </p:sp>
      <p:sp>
        <p:nvSpPr>
          <p:cNvPr id="5" name="Isosceles Triangle 4"/>
          <p:cNvSpPr/>
          <p:nvPr/>
        </p:nvSpPr>
        <p:spPr>
          <a:xfrm rot="16200000" flipV="1">
            <a:off x="5775961" y="453388"/>
            <a:ext cx="640080" cy="12192002"/>
          </a:xfrm>
          <a:prstGeom prst="triangle">
            <a:avLst>
              <a:gd name="adj" fmla="val 0"/>
            </a:avLst>
          </a:prstGeom>
          <a:solidFill>
            <a:srgbClr val="363052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0012" y="55125"/>
            <a:ext cx="3089408" cy="10793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13751" t="44553" r="40182" b="38482"/>
          <a:stretch/>
        </p:blipFill>
        <p:spPr>
          <a:xfrm>
            <a:off x="739693" y="177264"/>
            <a:ext cx="397281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580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4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189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01506"/>
          </a:xfrm>
        </p:spPr>
        <p:txBody>
          <a:bodyPr>
            <a:normAutofit/>
          </a:bodyPr>
          <a:lstStyle/>
          <a:p>
            <a:pPr algn="l"/>
            <a:r>
              <a:rPr lang="hy-AM" sz="2400" dirty="0">
                <a:latin typeface="Arian AMU" panose="01000000000000000000" pitchFamily="2" charset="0"/>
                <a:cs typeface="Arian AMU" panose="01000000000000000000" pitchFamily="2" charset="0"/>
              </a:rPr>
              <a:t>Ծրագրի </a:t>
            </a:r>
            <a:r>
              <a:rPr lang="hy-AM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խնդիրներ</a:t>
            </a:r>
            <a:r>
              <a:rPr lang="en-US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ը</a:t>
            </a:r>
            <a:endParaRPr lang="en-US" sz="2400" dirty="0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888" y="1843790"/>
            <a:ext cx="9594112" cy="4210725"/>
          </a:xfrm>
        </p:spPr>
        <p:txBody>
          <a:bodyPr>
            <a:noAutofit/>
          </a:bodyPr>
          <a:lstStyle/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>
                <a:latin typeface="Arian AMU" panose="01000000000000000000" pitchFamily="2" charset="0"/>
                <a:cs typeface="Arian AMU" panose="01000000000000000000" pitchFamily="2" charset="0"/>
              </a:rPr>
              <a:t>Վեր</a:t>
            </a:r>
            <a:r>
              <a:rPr lang="en-US" sz="20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000" dirty="0" err="1">
                <a:latin typeface="Arian AMU" panose="01000000000000000000" pitchFamily="2" charset="0"/>
                <a:cs typeface="Arian AMU" panose="01000000000000000000" pitchFamily="2" charset="0"/>
              </a:rPr>
              <a:t>հանել</a:t>
            </a:r>
            <a:r>
              <a:rPr lang="en-US" sz="2000" dirty="0">
                <a:latin typeface="Arian AMU" panose="01000000000000000000" pitchFamily="2" charset="0"/>
                <a:cs typeface="Arian AMU" panose="01000000000000000000" pitchFamily="2" charset="0"/>
              </a:rPr>
              <a:t> ՀՀ </a:t>
            </a:r>
            <a:r>
              <a:rPr lang="en-US" sz="2000" dirty="0" err="1">
                <a:latin typeface="Arian AMU" panose="01000000000000000000" pitchFamily="2" charset="0"/>
                <a:cs typeface="Arian AMU" panose="01000000000000000000" pitchFamily="2" charset="0"/>
              </a:rPr>
              <a:t>հանրային</a:t>
            </a:r>
            <a:r>
              <a:rPr lang="en-US" sz="2000" dirty="0">
                <a:latin typeface="Arian AMU" panose="01000000000000000000" pitchFamily="2" charset="0"/>
                <a:cs typeface="Arian AMU" panose="01000000000000000000" pitchFamily="2" charset="0"/>
              </a:rPr>
              <a:t> գնումների </a:t>
            </a:r>
            <a:r>
              <a:rPr lang="en-US" sz="2000" dirty="0" err="1">
                <a:latin typeface="Arian AMU" panose="01000000000000000000" pitchFamily="2" charset="0"/>
                <a:cs typeface="Arian AMU" panose="01000000000000000000" pitchFamily="2" charset="0"/>
              </a:rPr>
              <a:t>ոլորտի</a:t>
            </a:r>
            <a:r>
              <a:rPr lang="en-US" sz="20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000" dirty="0" err="1">
                <a:latin typeface="Arian AMU" panose="01000000000000000000" pitchFamily="2" charset="0"/>
                <a:cs typeface="Arian AMU" panose="01000000000000000000" pitchFamily="2" charset="0"/>
              </a:rPr>
              <a:t>օրենսդրության</a:t>
            </a:r>
            <a:r>
              <a:rPr lang="en-US" sz="20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000" dirty="0" err="1">
                <a:latin typeface="Arian AMU" panose="01000000000000000000" pitchFamily="2" charset="0"/>
                <a:cs typeface="Arian AMU" panose="01000000000000000000" pitchFamily="2" charset="0"/>
              </a:rPr>
              <a:t>բացերը</a:t>
            </a:r>
            <a:r>
              <a:rPr lang="en-US" sz="2000" dirty="0">
                <a:latin typeface="Arian AMU" panose="01000000000000000000" pitchFamily="2" charset="0"/>
                <a:cs typeface="Arian AMU" panose="01000000000000000000" pitchFamily="2" charset="0"/>
              </a:rPr>
              <a:t> և </a:t>
            </a:r>
            <a:r>
              <a:rPr lang="en-US" sz="2000" dirty="0" err="1">
                <a:latin typeface="Arian AMU" panose="01000000000000000000" pitchFamily="2" charset="0"/>
                <a:cs typeface="Arian AMU" panose="01000000000000000000" pitchFamily="2" charset="0"/>
              </a:rPr>
              <a:t>թերությունները</a:t>
            </a:r>
            <a:endParaRPr lang="en-US" sz="2000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000" dirty="0" err="1">
                <a:latin typeface="Arian AMU" panose="01000000000000000000" pitchFamily="2" charset="0"/>
                <a:cs typeface="Arian AMU" panose="01000000000000000000" pitchFamily="2" charset="0"/>
              </a:rPr>
              <a:t>Գնահատել</a:t>
            </a:r>
            <a:r>
              <a:rPr lang="en-US" sz="20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hy-AM" sz="2000" dirty="0">
                <a:latin typeface="Arian AMU" panose="01000000000000000000" pitchFamily="2" charset="0"/>
                <a:cs typeface="Arian AMU" panose="01000000000000000000" pitchFamily="2" charset="0"/>
              </a:rPr>
              <a:t>վերը նշված </a:t>
            </a:r>
            <a:r>
              <a:rPr lang="en-US" sz="2000" dirty="0" err="1">
                <a:latin typeface="Arian AMU" panose="01000000000000000000" pitchFamily="2" charset="0"/>
                <a:cs typeface="Arian AMU" panose="01000000000000000000" pitchFamily="2" charset="0"/>
              </a:rPr>
              <a:t>օրենսդրության</a:t>
            </a:r>
            <a:r>
              <a:rPr lang="en-US" sz="20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000" dirty="0" err="1">
                <a:latin typeface="Arian AMU" panose="01000000000000000000" pitchFamily="2" charset="0"/>
                <a:cs typeface="Arian AMU" panose="01000000000000000000" pitchFamily="2" charset="0"/>
              </a:rPr>
              <a:t>կիրարկումը</a:t>
            </a:r>
            <a:endParaRPr lang="en-US" sz="2000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000" dirty="0" err="1">
                <a:latin typeface="Arian AMU" panose="01000000000000000000" pitchFamily="2" charset="0"/>
                <a:cs typeface="Arian AMU" panose="01000000000000000000" pitchFamily="2" charset="0"/>
              </a:rPr>
              <a:t>Վեր</a:t>
            </a:r>
            <a:r>
              <a:rPr lang="en-US" sz="20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000" dirty="0" err="1">
                <a:latin typeface="Arian AMU" panose="01000000000000000000" pitchFamily="2" charset="0"/>
                <a:cs typeface="Arian AMU" panose="01000000000000000000" pitchFamily="2" charset="0"/>
              </a:rPr>
              <a:t>հանել</a:t>
            </a:r>
            <a:r>
              <a:rPr lang="en-US" sz="20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0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գնման</a:t>
            </a:r>
            <a:r>
              <a:rPr lang="en-US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000" dirty="0" err="1">
                <a:latin typeface="Arian AMU" panose="01000000000000000000" pitchFamily="2" charset="0"/>
                <a:cs typeface="Arian AMU" panose="01000000000000000000" pitchFamily="2" charset="0"/>
              </a:rPr>
              <a:t>գործընթացներում</a:t>
            </a:r>
            <a:r>
              <a:rPr lang="en-US" sz="20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000" dirty="0" err="1">
                <a:latin typeface="Arian AMU" panose="01000000000000000000" pitchFamily="2" charset="0"/>
                <a:cs typeface="Arian AMU" panose="01000000000000000000" pitchFamily="2" charset="0"/>
              </a:rPr>
              <a:t>առկա</a:t>
            </a:r>
            <a:r>
              <a:rPr lang="en-US" sz="20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000" dirty="0" err="1">
                <a:latin typeface="Arian AMU" panose="01000000000000000000" pitchFamily="2" charset="0"/>
                <a:cs typeface="Arian AMU" panose="01000000000000000000" pitchFamily="2" charset="0"/>
              </a:rPr>
              <a:t>կոռուպցիոն</a:t>
            </a:r>
            <a:r>
              <a:rPr lang="en-US" sz="20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000" dirty="0" err="1">
                <a:latin typeface="Arian AMU" panose="01000000000000000000" pitchFamily="2" charset="0"/>
                <a:cs typeface="Arian AMU" panose="01000000000000000000" pitchFamily="2" charset="0"/>
              </a:rPr>
              <a:t>ռիսկերը</a:t>
            </a:r>
            <a:r>
              <a:rPr lang="en-US" sz="20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endParaRPr lang="en-US" sz="2000" dirty="0" smtClean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Մշակել</a:t>
            </a:r>
            <a:r>
              <a:rPr lang="hy-AM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hy-AM" sz="2000" dirty="0">
                <a:latin typeface="Arian AMU" panose="01000000000000000000" pitchFamily="2" charset="0"/>
                <a:cs typeface="Arian AMU" panose="01000000000000000000" pitchFamily="2" charset="0"/>
              </a:rPr>
              <a:t>առաջարկություններ՝ ուղղված այդ ռիսկերի չեզոքացմանը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Մշակված</a:t>
            </a:r>
            <a:r>
              <a:rPr lang="en-US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000" dirty="0" err="1">
                <a:latin typeface="Arian AMU" panose="01000000000000000000" pitchFamily="2" charset="0"/>
                <a:cs typeface="Arian AMU" panose="01000000000000000000" pitchFamily="2" charset="0"/>
              </a:rPr>
              <a:t>առաջարկությունների</a:t>
            </a:r>
            <a:r>
              <a:rPr lang="en-US" sz="20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000" dirty="0" err="1">
                <a:latin typeface="Arian AMU" panose="01000000000000000000" pitchFamily="2" charset="0"/>
                <a:cs typeface="Arian AMU" panose="01000000000000000000" pitchFamily="2" charset="0"/>
              </a:rPr>
              <a:t>ջատագովություն</a:t>
            </a:r>
            <a:endParaRPr lang="en-US" sz="2000" dirty="0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 rot="16200000" flipV="1">
            <a:off x="5775961" y="453388"/>
            <a:ext cx="640080" cy="12192002"/>
          </a:xfrm>
          <a:prstGeom prst="triangle">
            <a:avLst>
              <a:gd name="adj" fmla="val 0"/>
            </a:avLst>
          </a:prstGeom>
          <a:solidFill>
            <a:srgbClr val="363052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7981" y="52582"/>
            <a:ext cx="3089408" cy="10793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13751" t="44553" r="40182" b="38482"/>
          <a:stretch/>
        </p:blipFill>
        <p:spPr>
          <a:xfrm>
            <a:off x="1073888" y="180792"/>
            <a:ext cx="397281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907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4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189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43461"/>
            <a:ext cx="9144000" cy="698246"/>
          </a:xfrm>
        </p:spPr>
        <p:txBody>
          <a:bodyPr>
            <a:normAutofit/>
          </a:bodyPr>
          <a:lstStyle/>
          <a:p>
            <a:pPr algn="l"/>
            <a:r>
              <a:rPr lang="hy-AM" sz="2400" dirty="0">
                <a:latin typeface="Arian AMU" panose="01000000000000000000" pitchFamily="2" charset="0"/>
                <a:cs typeface="Arian AMU" panose="01000000000000000000" pitchFamily="2" charset="0"/>
              </a:rPr>
              <a:t>Հետազոտության բացահայտումներ</a:t>
            </a:r>
            <a:endParaRPr lang="en-US" sz="2400" dirty="0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9694" y="1840489"/>
            <a:ext cx="11058295" cy="4759094"/>
          </a:xfrm>
        </p:spPr>
        <p:txBody>
          <a:bodyPr>
            <a:noAutofit/>
          </a:bodyPr>
          <a:lstStyle/>
          <a:p>
            <a:pPr marL="396875" indent="-396875" algn="l">
              <a:lnSpc>
                <a:spcPct val="100000"/>
              </a:lnSpc>
              <a:buFont typeface="Arial" pitchFamily="34" charset="0"/>
              <a:buChar char="•"/>
            </a:pPr>
            <a:r>
              <a:rPr lang="hy-AM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Բողոքարկման խորհրդի անդամ</a:t>
            </a:r>
            <a:r>
              <a:rPr lang="en-US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0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չհանդիսացող</a:t>
            </a:r>
            <a:r>
              <a:rPr lang="en-US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0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անձանց</a:t>
            </a:r>
            <a:r>
              <a:rPr lang="en-US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0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մասանակցություն</a:t>
            </a:r>
            <a:r>
              <a:rPr lang="en-US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բ</a:t>
            </a:r>
            <a:r>
              <a:rPr lang="hy-AM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ողոքների քննարկմանը</a:t>
            </a:r>
            <a:r>
              <a:rPr lang="en-US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;</a:t>
            </a:r>
            <a:endParaRPr lang="hy-AM" sz="2000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396875" indent="-396875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Ս</a:t>
            </a:r>
            <a:r>
              <a:rPr lang="hy-AM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և ցուցակում ընդգրկված սուբյեկտներ</a:t>
            </a:r>
            <a:r>
              <a:rPr lang="en-US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ի </a:t>
            </a:r>
            <a:r>
              <a:rPr lang="en-US" sz="20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թվի</a:t>
            </a:r>
            <a:r>
              <a:rPr lang="en-US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0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էա</a:t>
            </a:r>
            <a:r>
              <a:rPr lang="hy-AM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կան</a:t>
            </a:r>
            <a:r>
              <a:rPr lang="en-US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0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աճ</a:t>
            </a:r>
            <a:r>
              <a:rPr lang="en-US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; </a:t>
            </a:r>
          </a:p>
          <a:p>
            <a:pPr marL="396875" indent="-396875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Գնումների </a:t>
            </a:r>
            <a:r>
              <a:rPr lang="hy-AM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շուկայի կենտրոնացվածության </a:t>
            </a:r>
            <a:r>
              <a:rPr lang="en-US" sz="20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բարձր</a:t>
            </a:r>
            <a:r>
              <a:rPr lang="en-US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hy-AM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աստիճան</a:t>
            </a:r>
            <a:r>
              <a:rPr lang="en-US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շ</a:t>
            </a:r>
            <a:r>
              <a:rPr lang="hy-AM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րջանակային </a:t>
            </a:r>
            <a:r>
              <a:rPr lang="hy-AM" sz="2000" dirty="0">
                <a:latin typeface="Arian AMU" panose="01000000000000000000" pitchFamily="2" charset="0"/>
                <a:cs typeface="Arian AMU" panose="01000000000000000000" pitchFamily="2" charset="0"/>
              </a:rPr>
              <a:t>համաձայնագրերի (ՇՀ) </a:t>
            </a:r>
            <a:r>
              <a:rPr lang="hy-AM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մրցույթներում</a:t>
            </a:r>
            <a:r>
              <a:rPr lang="en-US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;</a:t>
            </a:r>
            <a:r>
              <a:rPr lang="hy-AM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endParaRPr lang="hy-AM" sz="2000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396875" indent="-396875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Պ</a:t>
            </a:r>
            <a:r>
              <a:rPr lang="hy-AM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ետական </a:t>
            </a:r>
            <a:r>
              <a:rPr lang="hy-AM" sz="2000" dirty="0">
                <a:latin typeface="Arian AMU" panose="01000000000000000000" pitchFamily="2" charset="0"/>
                <a:cs typeface="Arian AMU" panose="01000000000000000000" pitchFamily="2" charset="0"/>
              </a:rPr>
              <a:t>գնումների պաշտոնական կայքում ՇՀ </a:t>
            </a:r>
            <a:r>
              <a:rPr lang="hy-AM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վերաբերյալ </a:t>
            </a:r>
            <a:r>
              <a:rPr lang="en-US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տ</a:t>
            </a:r>
            <a:r>
              <a:rPr lang="hy-AM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եղեկատվության </a:t>
            </a:r>
            <a:r>
              <a:rPr lang="en-US" sz="20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պակաս</a:t>
            </a:r>
            <a:r>
              <a:rPr lang="en-US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;</a:t>
            </a:r>
          </a:p>
          <a:p>
            <a:pPr marL="396875" indent="-396875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Մ</a:t>
            </a:r>
            <a:r>
              <a:rPr lang="hy-AM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եծ թվով ՊՈԱԿ-ների գնումների վերաբերյալ </a:t>
            </a:r>
            <a:r>
              <a:rPr lang="en-US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տ</a:t>
            </a:r>
            <a:r>
              <a:rPr lang="hy-AM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եղեկատվությ</a:t>
            </a:r>
            <a:r>
              <a:rPr lang="en-US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ա</a:t>
            </a:r>
            <a:r>
              <a:rPr lang="hy-AM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ն</a:t>
            </a:r>
            <a:r>
              <a:rPr lang="en-US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0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բացակայություն</a:t>
            </a:r>
            <a:r>
              <a:rPr lang="en-US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0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գն</a:t>
            </a:r>
            <a:r>
              <a:rPr lang="hy-AM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ումների </a:t>
            </a:r>
            <a:r>
              <a:rPr lang="hy-AM" sz="2000" dirty="0">
                <a:latin typeface="Arian AMU" panose="01000000000000000000" pitchFamily="2" charset="0"/>
                <a:cs typeface="Arian AMU" panose="01000000000000000000" pitchFamily="2" charset="0"/>
              </a:rPr>
              <a:t>պաշտոնական </a:t>
            </a:r>
            <a:r>
              <a:rPr lang="hy-AM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կայքում</a:t>
            </a:r>
            <a:r>
              <a:rPr lang="en-US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;</a:t>
            </a:r>
            <a:endParaRPr lang="hy-AM" sz="2000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396875" indent="-396875" algn="l">
              <a:lnSpc>
                <a:spcPct val="100000"/>
              </a:lnSpc>
              <a:buFont typeface="Arial" pitchFamily="34" charset="0"/>
              <a:buChar char="•"/>
            </a:pPr>
            <a:r>
              <a:rPr lang="hy-AM" sz="2000" dirty="0">
                <a:latin typeface="Arian AMU" panose="01000000000000000000" pitchFamily="2" charset="0"/>
                <a:cs typeface="Arian AMU" panose="01000000000000000000" pitchFamily="2" charset="0"/>
              </a:rPr>
              <a:t>Մեկ անձից </a:t>
            </a:r>
            <a:r>
              <a:rPr lang="hy-AM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գնումներ</a:t>
            </a:r>
            <a:r>
              <a:rPr lang="en-US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ի</a:t>
            </a:r>
            <a:r>
              <a:rPr lang="hy-AM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0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մեծ</a:t>
            </a:r>
            <a:r>
              <a:rPr lang="en-US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0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ծավալ</a:t>
            </a:r>
            <a:r>
              <a:rPr lang="hy-AM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hy-AM" sz="2000" dirty="0">
                <a:latin typeface="Arian AMU" panose="01000000000000000000" pitchFamily="2" charset="0"/>
                <a:cs typeface="Arian AMU" panose="01000000000000000000" pitchFamily="2" charset="0"/>
              </a:rPr>
              <a:t>(գնման ընթացակարգերի մոտ 70%-ը</a:t>
            </a:r>
            <a:r>
              <a:rPr lang="hy-AM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):</a:t>
            </a:r>
            <a:endParaRPr lang="hy-AM" sz="2000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396875" indent="-396875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Պ</a:t>
            </a:r>
            <a:r>
              <a:rPr lang="hy-AM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ատվիրատուների </a:t>
            </a:r>
            <a:r>
              <a:rPr lang="hy-AM" sz="2000" dirty="0">
                <a:latin typeface="Arian AMU" panose="01000000000000000000" pitchFamily="2" charset="0"/>
                <a:cs typeface="Arian AMU" panose="01000000000000000000" pitchFamily="2" charset="0"/>
              </a:rPr>
              <a:t>կողմից իրենց հետ փոխկապակցված ընկերություններից մեկ անձի հիմքով </a:t>
            </a:r>
            <a:r>
              <a:rPr lang="hy-AM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գնումներ</a:t>
            </a:r>
            <a:r>
              <a:rPr lang="en-US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:</a:t>
            </a:r>
            <a:r>
              <a:rPr lang="hy-AM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  </a:t>
            </a:r>
            <a:endParaRPr lang="hy-AM" sz="2000" dirty="0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 rot="16200000" flipV="1">
            <a:off x="5775961" y="453388"/>
            <a:ext cx="640080" cy="12192002"/>
          </a:xfrm>
          <a:prstGeom prst="triangle">
            <a:avLst>
              <a:gd name="adj" fmla="val 0"/>
            </a:avLst>
          </a:prstGeom>
          <a:solidFill>
            <a:srgbClr val="363052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7702" y="-7710"/>
            <a:ext cx="3089408" cy="10793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13751" t="44553" r="40182" b="38482"/>
          <a:stretch/>
        </p:blipFill>
        <p:spPr>
          <a:xfrm>
            <a:off x="739694" y="120501"/>
            <a:ext cx="397281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988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4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189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86679"/>
            <a:ext cx="9144000" cy="717204"/>
          </a:xfrm>
        </p:spPr>
        <p:txBody>
          <a:bodyPr>
            <a:normAutofit/>
          </a:bodyPr>
          <a:lstStyle/>
          <a:p>
            <a:pPr algn="l"/>
            <a:r>
              <a:rPr lang="hy-AM" sz="2400" dirty="0">
                <a:latin typeface="Arian AMU" panose="01000000000000000000" pitchFamily="2" charset="0"/>
                <a:cs typeface="Arian AMU" panose="01000000000000000000" pitchFamily="2" charset="0"/>
              </a:rPr>
              <a:t>Արդյունքներ և ակնկալվող </a:t>
            </a:r>
            <a:r>
              <a:rPr lang="hy-AM" sz="2400" dirty="0" smtClean="0">
                <a:latin typeface="Arian AMU" panose="01000000000000000000" pitchFamily="2" charset="0"/>
                <a:cs typeface="Arian AMU" panose="01000000000000000000" pitchFamily="2" charset="0"/>
              </a:rPr>
              <a:t>փոփոխություններ</a:t>
            </a:r>
            <a:endParaRPr lang="en-US" sz="2400" dirty="0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891" y="1798820"/>
            <a:ext cx="10532908" cy="4302177"/>
          </a:xfrm>
        </p:spPr>
        <p:txBody>
          <a:bodyPr>
            <a:noAutofit/>
          </a:bodyPr>
          <a:lstStyle/>
          <a:p>
            <a:pPr marL="277813" indent="-277813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US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ՀՀ </a:t>
            </a:r>
            <a:r>
              <a:rPr lang="en-US" sz="2000" dirty="0">
                <a:latin typeface="Arian AMU" panose="01000000000000000000" pitchFamily="2" charset="0"/>
                <a:cs typeface="Arian AMU" panose="01000000000000000000" pitchFamily="2" charset="0"/>
              </a:rPr>
              <a:t>ֆինանսների </a:t>
            </a:r>
            <a:r>
              <a:rPr lang="en-US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նախարարության</a:t>
            </a:r>
            <a:r>
              <a:rPr lang="hy-AM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էլեկտրոնային </a:t>
            </a:r>
            <a:r>
              <a:rPr lang="en-US" sz="2000" dirty="0">
                <a:latin typeface="Arian AMU" panose="01000000000000000000" pitchFamily="2" charset="0"/>
                <a:cs typeface="Arian AMU" panose="01000000000000000000" pitchFamily="2" charset="0"/>
              </a:rPr>
              <a:t>գնումների բարելավված նոր </a:t>
            </a:r>
            <a:r>
              <a:rPr lang="en-US" sz="20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կայք</a:t>
            </a:r>
            <a:r>
              <a:rPr lang="en-US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;</a:t>
            </a:r>
            <a:endParaRPr lang="en-US" sz="2000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277813" indent="-277813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0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Գնումների մասին նոր օրենքի նախագիծ (</a:t>
            </a:r>
            <a:r>
              <a:rPr lang="en-US" sz="20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դեկտեմբերի</a:t>
            </a:r>
            <a:r>
              <a:rPr lang="en-US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5-ին </a:t>
            </a:r>
            <a:r>
              <a:rPr lang="en-US" sz="20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մտավ</a:t>
            </a:r>
            <a:r>
              <a:rPr lang="en-US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ԱԺ </a:t>
            </a:r>
            <a:r>
              <a:rPr lang="en-US" sz="20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օրակարգ</a:t>
            </a:r>
            <a:r>
              <a:rPr lang="en-US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); </a:t>
            </a:r>
            <a:endParaRPr lang="hy-AM" sz="2000" dirty="0">
              <a:solidFill>
                <a:prstClr val="black"/>
              </a:solidFill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 rot="16200000" flipV="1">
            <a:off x="5775961" y="453388"/>
            <a:ext cx="640080" cy="12192002"/>
          </a:xfrm>
          <a:prstGeom prst="triangle">
            <a:avLst>
              <a:gd name="adj" fmla="val 0"/>
            </a:avLst>
          </a:prstGeom>
          <a:solidFill>
            <a:srgbClr val="363052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34715" y="2698230"/>
            <a:ext cx="10897848" cy="32978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hy-AM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Գ</a:t>
            </a:r>
            <a:r>
              <a:rPr lang="en-US" sz="2000" dirty="0" err="1">
                <a:latin typeface="Arian AMU" panose="01000000000000000000" pitchFamily="2" charset="0"/>
                <a:cs typeface="Arian AMU" panose="01000000000000000000" pitchFamily="2" charset="0"/>
              </a:rPr>
              <a:t>նումների</a:t>
            </a:r>
            <a:r>
              <a:rPr lang="en-US" sz="20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000" dirty="0" err="1">
                <a:latin typeface="Arian AMU" panose="01000000000000000000" pitchFamily="2" charset="0"/>
                <a:cs typeface="Arian AMU" panose="01000000000000000000" pitchFamily="2" charset="0"/>
              </a:rPr>
              <a:t>բողոքարկման</a:t>
            </a:r>
            <a:r>
              <a:rPr lang="en-US" sz="20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000" dirty="0" err="1">
                <a:latin typeface="Arian AMU" panose="01000000000000000000" pitchFamily="2" charset="0"/>
                <a:cs typeface="Arian AMU" panose="01000000000000000000" pitchFamily="2" charset="0"/>
              </a:rPr>
              <a:t>ավելի</a:t>
            </a:r>
            <a:r>
              <a:rPr lang="en-US" sz="20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000" dirty="0" err="1">
                <a:latin typeface="Arian AMU" panose="01000000000000000000" pitchFamily="2" charset="0"/>
                <a:cs typeface="Arian AMU" panose="01000000000000000000" pitchFamily="2" charset="0"/>
              </a:rPr>
              <a:t>անկախ</a:t>
            </a:r>
            <a:r>
              <a:rPr lang="en-US" sz="20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000" dirty="0" err="1">
                <a:latin typeface="Arian AMU" panose="01000000000000000000" pitchFamily="2" charset="0"/>
                <a:cs typeface="Arian AMU" panose="01000000000000000000" pitchFamily="2" charset="0"/>
              </a:rPr>
              <a:t>համակարգի</a:t>
            </a:r>
            <a:r>
              <a:rPr lang="en-US" sz="20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000" dirty="0" err="1">
                <a:latin typeface="Arian AMU" panose="01000000000000000000" pitchFamily="2" charset="0"/>
                <a:cs typeface="Arian AMU" panose="01000000000000000000" pitchFamily="2" charset="0"/>
              </a:rPr>
              <a:t>ձևավորում</a:t>
            </a:r>
            <a:endParaRPr lang="hy-AM" sz="2000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hy-AM" sz="2000" dirty="0" err="1">
                <a:latin typeface="Arian AMU" panose="01000000000000000000" pitchFamily="2" charset="0"/>
                <a:cs typeface="Arian AMU" panose="01000000000000000000" pitchFamily="2" charset="0"/>
              </a:rPr>
              <a:t>Մ</a:t>
            </a:r>
            <a:r>
              <a:rPr lang="en-US" sz="2000" dirty="0" err="1">
                <a:latin typeface="Arian AMU" panose="01000000000000000000" pitchFamily="2" charset="0"/>
                <a:cs typeface="Arian AMU" panose="01000000000000000000" pitchFamily="2" charset="0"/>
              </a:rPr>
              <a:t>եկ</a:t>
            </a:r>
            <a:r>
              <a:rPr lang="en-US" sz="20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000" dirty="0" err="1">
                <a:latin typeface="Arian AMU" panose="01000000000000000000" pitchFamily="2" charset="0"/>
                <a:cs typeface="Arian AMU" panose="01000000000000000000" pitchFamily="2" charset="0"/>
              </a:rPr>
              <a:t>անձից</a:t>
            </a:r>
            <a:r>
              <a:rPr lang="en-US" sz="2000" dirty="0">
                <a:latin typeface="Arian AMU" panose="01000000000000000000" pitchFamily="2" charset="0"/>
                <a:cs typeface="Arian AMU" panose="01000000000000000000" pitchFamily="2" charset="0"/>
              </a:rPr>
              <a:t> գնումների </a:t>
            </a:r>
            <a:r>
              <a:rPr lang="en-US" sz="2000" dirty="0" err="1">
                <a:latin typeface="Arian AMU" panose="01000000000000000000" pitchFamily="2" charset="0"/>
                <a:cs typeface="Arian AMU" panose="01000000000000000000" pitchFamily="2" charset="0"/>
              </a:rPr>
              <a:t>ծավալների</a:t>
            </a:r>
            <a:r>
              <a:rPr lang="en-US" sz="20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000" dirty="0" err="1">
                <a:latin typeface="Arian AMU" panose="01000000000000000000" pitchFamily="2" charset="0"/>
                <a:cs typeface="Arian AMU" panose="01000000000000000000" pitchFamily="2" charset="0"/>
              </a:rPr>
              <a:t>կրճատում</a:t>
            </a:r>
            <a:endParaRPr lang="hy-AM" sz="2000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hy-AM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Գ</a:t>
            </a:r>
            <a:r>
              <a:rPr lang="en-US" sz="2000" dirty="0" err="1">
                <a:latin typeface="Arian AMU" panose="01000000000000000000" pitchFamily="2" charset="0"/>
                <a:cs typeface="Arian AMU" panose="01000000000000000000" pitchFamily="2" charset="0"/>
              </a:rPr>
              <a:t>նումների</a:t>
            </a:r>
            <a:r>
              <a:rPr lang="en-US" sz="20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000" dirty="0" err="1">
                <a:latin typeface="Arian AMU" panose="01000000000000000000" pitchFamily="2" charset="0"/>
                <a:cs typeface="Arian AMU" panose="01000000000000000000" pitchFamily="2" charset="0"/>
              </a:rPr>
              <a:t>շուկայի</a:t>
            </a:r>
            <a:r>
              <a:rPr lang="en-US" sz="20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000" dirty="0" err="1">
                <a:latin typeface="Arian AMU" panose="01000000000000000000" pitchFamily="2" charset="0"/>
                <a:cs typeface="Arian AMU" panose="01000000000000000000" pitchFamily="2" charset="0"/>
              </a:rPr>
              <a:t>կենտրոնացվածության</a:t>
            </a:r>
            <a:r>
              <a:rPr lang="en-US" sz="20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000" dirty="0" err="1">
                <a:latin typeface="Arian AMU" panose="01000000000000000000" pitchFamily="2" charset="0"/>
                <a:cs typeface="Arian AMU" panose="01000000000000000000" pitchFamily="2" charset="0"/>
              </a:rPr>
              <a:t>աստիճանի</a:t>
            </a:r>
            <a:r>
              <a:rPr lang="en-US" sz="20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000" dirty="0" err="1">
                <a:latin typeface="Arian AMU" panose="01000000000000000000" pitchFamily="2" charset="0"/>
                <a:cs typeface="Arian AMU" panose="01000000000000000000" pitchFamily="2" charset="0"/>
              </a:rPr>
              <a:t>նվազում</a:t>
            </a:r>
            <a:endParaRPr lang="hy-AM" sz="2000" dirty="0">
              <a:latin typeface="Arian AMU" panose="01000000000000000000" pitchFamily="2" charset="0"/>
              <a:cs typeface="Arian AMU" panose="01000000000000000000" pitchFamily="2" charset="0"/>
            </a:endParaRP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hy-AM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Գ</a:t>
            </a:r>
            <a:r>
              <a:rPr lang="en-US" sz="2000" dirty="0">
                <a:latin typeface="Arian AMU" panose="01000000000000000000" pitchFamily="2" charset="0"/>
                <a:cs typeface="Arian AMU" panose="01000000000000000000" pitchFamily="2" charset="0"/>
              </a:rPr>
              <a:t>նումների </a:t>
            </a:r>
            <a:r>
              <a:rPr lang="en-US" sz="2000" dirty="0" err="1">
                <a:latin typeface="Arian AMU" panose="01000000000000000000" pitchFamily="2" charset="0"/>
                <a:cs typeface="Arian AMU" panose="01000000000000000000" pitchFamily="2" charset="0"/>
              </a:rPr>
              <a:t>վերաբերյալ</a:t>
            </a:r>
            <a:r>
              <a:rPr lang="en-US" sz="20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000" dirty="0" err="1">
                <a:latin typeface="Arian AMU" panose="01000000000000000000" pitchFamily="2" charset="0"/>
                <a:cs typeface="Arian AMU" panose="01000000000000000000" pitchFamily="2" charset="0"/>
              </a:rPr>
              <a:t>տեղեկատվության</a:t>
            </a:r>
            <a:r>
              <a:rPr lang="en-US" sz="20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000" dirty="0" err="1">
                <a:latin typeface="Arian AMU" panose="01000000000000000000" pitchFamily="2" charset="0"/>
                <a:cs typeface="Arian AMU" panose="01000000000000000000" pitchFamily="2" charset="0"/>
              </a:rPr>
              <a:t>ավելի</a:t>
            </a:r>
            <a:r>
              <a:rPr lang="en-US" sz="20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000" dirty="0" err="1">
                <a:latin typeface="Arian AMU" panose="01000000000000000000" pitchFamily="2" charset="0"/>
                <a:cs typeface="Arian AMU" panose="01000000000000000000" pitchFamily="2" charset="0"/>
              </a:rPr>
              <a:t>մեծ</a:t>
            </a:r>
            <a:r>
              <a:rPr lang="en-US" sz="20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000" dirty="0" err="1">
                <a:latin typeface="Arian AMU" panose="01000000000000000000" pitchFamily="2" charset="0"/>
                <a:cs typeface="Arian AMU" panose="01000000000000000000" pitchFamily="2" charset="0"/>
              </a:rPr>
              <a:t>ծավալի</a:t>
            </a:r>
            <a:r>
              <a:rPr lang="en-US" sz="20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000" dirty="0" err="1">
                <a:latin typeface="Arian AMU" panose="01000000000000000000" pitchFamily="2" charset="0"/>
                <a:cs typeface="Arian AMU" panose="01000000000000000000" pitchFamily="2" charset="0"/>
              </a:rPr>
              <a:t>կանոնավոր</a:t>
            </a:r>
            <a:r>
              <a:rPr lang="en-US" sz="20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000" dirty="0" err="1">
                <a:latin typeface="Arian AMU" panose="01000000000000000000" pitchFamily="2" charset="0"/>
                <a:cs typeface="Arian AMU" panose="01000000000000000000" pitchFamily="2" charset="0"/>
              </a:rPr>
              <a:t>կերպով</a:t>
            </a:r>
            <a:r>
              <a:rPr lang="en-US" sz="2000" dirty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  </a:t>
            </a:r>
            <a:r>
              <a:rPr lang="en-US" sz="2000" dirty="0" err="1" smtClean="0">
                <a:latin typeface="Arian AMU" panose="01000000000000000000" pitchFamily="2" charset="0"/>
                <a:cs typeface="Arian AMU" panose="01000000000000000000" pitchFamily="2" charset="0"/>
              </a:rPr>
              <a:t>ներկայացում</a:t>
            </a:r>
            <a:r>
              <a:rPr lang="en-US" sz="2000" dirty="0" smtClean="0">
                <a:latin typeface="Arian AMU" panose="01000000000000000000" pitchFamily="2" charset="0"/>
                <a:cs typeface="Arian AMU" panose="01000000000000000000" pitchFamily="2" charset="0"/>
              </a:rPr>
              <a:t> </a:t>
            </a:r>
            <a:r>
              <a:rPr lang="en-US" sz="2000" dirty="0" err="1">
                <a:latin typeface="Arian AMU" panose="01000000000000000000" pitchFamily="2" charset="0"/>
                <a:cs typeface="Arian AMU" panose="01000000000000000000" pitchFamily="2" charset="0"/>
              </a:rPr>
              <a:t>հանրությանը</a:t>
            </a:r>
            <a:endParaRPr lang="hy-AM" sz="2000" dirty="0">
              <a:latin typeface="Arian AMU" panose="01000000000000000000" pitchFamily="2" charset="0"/>
              <a:cs typeface="Arian AMU" panose="01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1546" y="65149"/>
            <a:ext cx="3089408" cy="107938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13751" t="44553" r="40182" b="38482"/>
          <a:stretch/>
        </p:blipFill>
        <p:spPr>
          <a:xfrm>
            <a:off x="739695" y="236638"/>
            <a:ext cx="397281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230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4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189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16200000" flipV="1">
            <a:off x="5775961" y="453388"/>
            <a:ext cx="640080" cy="12192002"/>
          </a:xfrm>
          <a:prstGeom prst="triangle">
            <a:avLst>
              <a:gd name="adj" fmla="val 0"/>
            </a:avLst>
          </a:prstGeom>
          <a:solidFill>
            <a:srgbClr val="363052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y-AM" sz="4000" dirty="0">
                <a:latin typeface="Arial AMU" panose="01000000000000000000" pitchFamily="2" charset="0"/>
                <a:cs typeface="Arial AMU" panose="01000000000000000000" pitchFamily="2" charset="0"/>
              </a:rPr>
              <a:t>Շնորհակալություն</a:t>
            </a:r>
            <a:endParaRPr lang="en-US" sz="4000" dirty="0">
              <a:latin typeface="Arial AMU" panose="01000000000000000000" pitchFamily="2" charset="0"/>
              <a:cs typeface="Arial AMU" panose="01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3897" y="110251"/>
            <a:ext cx="3089408" cy="10793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13751" t="44553" r="40182" b="38482"/>
          <a:stretch/>
        </p:blipFill>
        <p:spPr>
          <a:xfrm>
            <a:off x="895594" y="238461"/>
            <a:ext cx="397281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453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247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AMU</vt:lpstr>
      <vt:lpstr>Arian AMU</vt:lpstr>
      <vt:lpstr>Calibri</vt:lpstr>
      <vt:lpstr>Calibri Light</vt:lpstr>
      <vt:lpstr>Wingdings</vt:lpstr>
      <vt:lpstr>Office Theme</vt:lpstr>
      <vt:lpstr>ՀՀ հանրային կառույցների կողմից կատարվող  գնումների մոնիտորինգ 2015-2016թթ.</vt:lpstr>
      <vt:lpstr>Ծրագրի նկարագրություն</vt:lpstr>
      <vt:lpstr>Ծրագրի խնդիրները</vt:lpstr>
      <vt:lpstr>Հետազոտության բացահայտումներ</vt:lpstr>
      <vt:lpstr>Արդյունքներ և ակնկալվող փոփոխություններ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Nuneh.Hayrapetyan</dc:creator>
  <cp:lastModifiedBy>Haykak Arshamyan</cp:lastModifiedBy>
  <cp:revision>28</cp:revision>
  <dcterms:created xsi:type="dcterms:W3CDTF">2016-12-07T09:55:14Z</dcterms:created>
  <dcterms:modified xsi:type="dcterms:W3CDTF">2016-12-08T20:54:56Z</dcterms:modified>
</cp:coreProperties>
</file>