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8" r:id="rId3"/>
    <p:sldId id="279" r:id="rId4"/>
    <p:sldId id="282" r:id="rId5"/>
    <p:sldId id="280" r:id="rId6"/>
    <p:sldId id="281" r:id="rId7"/>
    <p:sldId id="283" r:id="rId8"/>
    <p:sldId id="284" r:id="rId9"/>
    <p:sldId id="285" r:id="rId10"/>
    <p:sldId id="288" r:id="rId11"/>
    <p:sldId id="289" r:id="rId12"/>
    <p:sldId id="259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00D200"/>
    <a:srgbClr val="00FF00"/>
    <a:srgbClr val="00CC99"/>
    <a:srgbClr val="1E8C16"/>
    <a:srgbClr val="69881A"/>
    <a:srgbClr val="FFCC00"/>
    <a:srgbClr val="FF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94840" autoAdjust="0"/>
  </p:normalViewPr>
  <p:slideViewPr>
    <p:cSldViewPr snapToGrid="0">
      <p:cViewPr varScale="1">
        <p:scale>
          <a:sx n="104" d="100"/>
          <a:sy n="104" d="100"/>
        </p:scale>
        <p:origin x="84" y="96"/>
      </p:cViewPr>
      <p:guideLst>
        <p:guide orient="horz" pos="2160"/>
        <p:guide pos="2880"/>
        <p:guide pos="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Motion</a:t>
            </a:r>
          </a:p>
          <a:p>
            <a:r>
              <a:rPr lang="en-US" b="0" dirty="0" smtClean="0"/>
              <a:t>(Basic)</a:t>
            </a:r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="1" dirty="0" smtClean="0"/>
              <a:t>Note: </a:t>
            </a:r>
            <a:r>
              <a:rPr lang="en-US" dirty="0" smtClean="0"/>
              <a:t>This video template is optimized for Microsoft </a:t>
            </a:r>
            <a:r>
              <a:rPr lang="en-US" b="0" dirty="0" smtClean="0"/>
              <a:t>PowerPoint 2010</a:t>
            </a:r>
            <a:r>
              <a:rPr lang="en-US" b="0" baseline="0" dirty="0" smtClean="0"/>
              <a:t>.</a:t>
            </a:r>
            <a:endParaRPr lang="en-US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PowerPoint 2007, video elements will play, but any content overlapping the video bars will be covered by the video when in slideshow mode.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/>
              <a:t>In PowerPoint 2003, video will not play, but the poster frame of the videos will remain in place as </a:t>
            </a:r>
            <a:r>
              <a:rPr lang="en-US" baseline="0" dirty="0" smtClean="0"/>
              <a:t>static</a:t>
            </a:r>
            <a:r>
              <a:rPr lang="en-US" dirty="0" smtClean="0"/>
              <a:t> images. </a:t>
            </a:r>
            <a:br>
              <a:rPr lang="en-US" dirty="0" smtClean="0"/>
            </a:br>
            <a:endParaRPr lang="en-US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The </a:t>
            </a:r>
            <a:r>
              <a:rPr lang="en-US" b="0" baseline="0" dirty="0" smtClean="0"/>
              <a:t>v</a:t>
            </a:r>
            <a:r>
              <a:rPr lang="en-US" b="0" dirty="0" smtClean="0"/>
              <a:t>ideo:</a:t>
            </a:r>
            <a:endParaRPr lang="en-US" b="0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Plays automatically after each slide transition.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Is 15 seconds long.</a:t>
            </a:r>
            <a:endParaRPr lang="en-US" dirty="0" smtClean="0"/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Seamlessly loops for infinite playback.</a:t>
            </a:r>
            <a:br>
              <a:rPr lang="en-US" baseline="0" dirty="0" smtClean="0"/>
            </a:br>
            <a:endParaRPr lang="en-US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 smtClean="0"/>
              <a:t>To </a:t>
            </a:r>
            <a:r>
              <a:rPr lang="en-US" b="0" baseline="0" dirty="0" smtClean="0"/>
              <a:t>add slides or change layout: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 smtClean="0"/>
              <a:t>To add a new slide,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click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Background Theme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desired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change the layout of an existing slide,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then select the desired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animated elements: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228600" lvl="0" indent="-228600">
              <a:buFont typeface="+mj-lt"/>
              <a:buAutoNum type="arabicPeriod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3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FCA399-8879-45CA-8AF5-689E20F024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118" y="1894284"/>
            <a:ext cx="8955881" cy="3256992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918482" y="2799525"/>
            <a:ext cx="3260786" cy="1440148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23310"/>
            <a:ext cx="9144000" cy="214019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1051350" y="3854274"/>
            <a:ext cx="3739658" cy="1669909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8 h 798091"/>
              <a:gd name="connsiteX1" fmla="*/ 1514046 w 1583473"/>
              <a:gd name="connsiteY1" fmla="*/ 19245 h 798091"/>
              <a:gd name="connsiteX2" fmla="*/ 1583473 w 1583473"/>
              <a:gd name="connsiteY2" fmla="*/ 123442 h 798091"/>
              <a:gd name="connsiteX3" fmla="*/ 1246149 w 1583473"/>
              <a:gd name="connsiteY3" fmla="*/ 798091 h 798091"/>
              <a:gd name="connsiteX4" fmla="*/ 337325 w 1583473"/>
              <a:gd name="connsiteY4" fmla="*/ 798091 h 798091"/>
              <a:gd name="connsiteX5" fmla="*/ 0 w 1583473"/>
              <a:gd name="connsiteY5" fmla="*/ 123442 h 798091"/>
              <a:gd name="connsiteX6" fmla="*/ 68425 w 1583473"/>
              <a:gd name="connsiteY6" fmla="*/ 8 h 798091"/>
              <a:gd name="connsiteX0" fmla="*/ 70887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70887 w 1583473"/>
              <a:gd name="connsiteY6" fmla="*/ 11 h 781426"/>
              <a:gd name="connsiteX0" fmla="*/ 56108 w 1583473"/>
              <a:gd name="connsiteY0" fmla="*/ 11 h 781426"/>
              <a:gd name="connsiteX1" fmla="*/ 1514046 w 1583473"/>
              <a:gd name="connsiteY1" fmla="*/ 2580 h 781426"/>
              <a:gd name="connsiteX2" fmla="*/ 1583473 w 1583473"/>
              <a:gd name="connsiteY2" fmla="*/ 106777 h 781426"/>
              <a:gd name="connsiteX3" fmla="*/ 1246149 w 1583473"/>
              <a:gd name="connsiteY3" fmla="*/ 781426 h 781426"/>
              <a:gd name="connsiteX4" fmla="*/ 337325 w 1583473"/>
              <a:gd name="connsiteY4" fmla="*/ 781426 h 781426"/>
              <a:gd name="connsiteX5" fmla="*/ 0 w 1583473"/>
              <a:gd name="connsiteY5" fmla="*/ 106777 h 781426"/>
              <a:gd name="connsiteX6" fmla="*/ 56108 w 1583473"/>
              <a:gd name="connsiteY6" fmla="*/ 11 h 78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781426">
                <a:moveTo>
                  <a:pt x="56108" y="11"/>
                </a:moveTo>
                <a:lnTo>
                  <a:pt x="1514046" y="2580"/>
                </a:lnTo>
                <a:cubicBezTo>
                  <a:pt x="1557920" y="63471"/>
                  <a:pt x="1538137" y="40783"/>
                  <a:pt x="1583473" y="106777"/>
                </a:cubicBezTo>
                <a:lnTo>
                  <a:pt x="1246149" y="781426"/>
                </a:lnTo>
                <a:lnTo>
                  <a:pt x="337325" y="781426"/>
                </a:lnTo>
                <a:lnTo>
                  <a:pt x="0" y="106777"/>
                </a:lnTo>
                <a:cubicBezTo>
                  <a:pt x="25734" y="62458"/>
                  <a:pt x="54185" y="-914"/>
                  <a:pt x="56108" y="11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2393" y="1"/>
            <a:ext cx="9041607" cy="1349298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Hexagon 9"/>
          <p:cNvSpPr/>
          <p:nvPr userDrawn="1"/>
        </p:nvSpPr>
        <p:spPr>
          <a:xfrm rot="16200000">
            <a:off x="-344873" y="336611"/>
            <a:ext cx="1345725" cy="672494"/>
          </a:xfrm>
          <a:custGeom>
            <a:avLst/>
            <a:gdLst>
              <a:gd name="connsiteX0" fmla="*/ 0 w 1583473"/>
              <a:gd name="connsiteY0" fmla="*/ 674649 h 1349298"/>
              <a:gd name="connsiteX1" fmla="*/ 337325 w 1583473"/>
              <a:gd name="connsiteY1" fmla="*/ 0 h 1349298"/>
              <a:gd name="connsiteX2" fmla="*/ 1246149 w 1583473"/>
              <a:gd name="connsiteY2" fmla="*/ 0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246149 w 1583473"/>
              <a:gd name="connsiteY1" fmla="*/ 0 h 1349298"/>
              <a:gd name="connsiteX2" fmla="*/ 1467202 w 1583473"/>
              <a:gd name="connsiteY2" fmla="*/ 448091 h 1349298"/>
              <a:gd name="connsiteX3" fmla="*/ 1583473 w 1583473"/>
              <a:gd name="connsiteY3" fmla="*/ 674649 h 1349298"/>
              <a:gd name="connsiteX4" fmla="*/ 1246149 w 1583473"/>
              <a:gd name="connsiteY4" fmla="*/ 1349298 h 1349298"/>
              <a:gd name="connsiteX5" fmla="*/ 337325 w 1583473"/>
              <a:gd name="connsiteY5" fmla="*/ 1349298 h 1349298"/>
              <a:gd name="connsiteX6" fmla="*/ 0 w 1583473"/>
              <a:gd name="connsiteY6" fmla="*/ 674649 h 1349298"/>
              <a:gd name="connsiteX7" fmla="*/ 77202 w 1583473"/>
              <a:gd name="connsiteY7" fmla="*/ 541691 h 1349298"/>
              <a:gd name="connsiteX8" fmla="*/ 337325 w 1583473"/>
              <a:gd name="connsiteY8" fmla="*/ 0 h 1349298"/>
              <a:gd name="connsiteX0" fmla="*/ 337325 w 1583473"/>
              <a:gd name="connsiteY0" fmla="*/ 0 h 1349298"/>
              <a:gd name="connsiteX1" fmla="*/ 1467202 w 1583473"/>
              <a:gd name="connsiteY1" fmla="*/ 448091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80366 w 1583473"/>
              <a:gd name="connsiteY1" fmla="*/ 540960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337325 w 1583473"/>
              <a:gd name="connsiteY0" fmla="*/ 0 h 1349298"/>
              <a:gd name="connsiteX1" fmla="*/ 1495724 w 1583473"/>
              <a:gd name="connsiteY1" fmla="*/ 552866 h 1349298"/>
              <a:gd name="connsiteX2" fmla="*/ 1583473 w 1583473"/>
              <a:gd name="connsiteY2" fmla="*/ 674649 h 1349298"/>
              <a:gd name="connsiteX3" fmla="*/ 1246149 w 1583473"/>
              <a:gd name="connsiteY3" fmla="*/ 1349298 h 1349298"/>
              <a:gd name="connsiteX4" fmla="*/ 337325 w 1583473"/>
              <a:gd name="connsiteY4" fmla="*/ 1349298 h 1349298"/>
              <a:gd name="connsiteX5" fmla="*/ 0 w 1583473"/>
              <a:gd name="connsiteY5" fmla="*/ 674649 h 1349298"/>
              <a:gd name="connsiteX6" fmla="*/ 77202 w 1583473"/>
              <a:gd name="connsiteY6" fmla="*/ 541691 h 1349298"/>
              <a:gd name="connsiteX7" fmla="*/ 337325 w 1583473"/>
              <a:gd name="connsiteY7" fmla="*/ 0 h 1349298"/>
              <a:gd name="connsiteX0" fmla="*/ 77202 w 1583473"/>
              <a:gd name="connsiteY0" fmla="*/ 11234 h 818841"/>
              <a:gd name="connsiteX1" fmla="*/ 1495724 w 1583473"/>
              <a:gd name="connsiteY1" fmla="*/ 22409 h 818841"/>
              <a:gd name="connsiteX2" fmla="*/ 1583473 w 1583473"/>
              <a:gd name="connsiteY2" fmla="*/ 144192 h 818841"/>
              <a:gd name="connsiteX3" fmla="*/ 1246149 w 1583473"/>
              <a:gd name="connsiteY3" fmla="*/ 818841 h 818841"/>
              <a:gd name="connsiteX4" fmla="*/ 337325 w 1583473"/>
              <a:gd name="connsiteY4" fmla="*/ 818841 h 818841"/>
              <a:gd name="connsiteX5" fmla="*/ 0 w 1583473"/>
              <a:gd name="connsiteY5" fmla="*/ 144192 h 818841"/>
              <a:gd name="connsiteX6" fmla="*/ 77202 w 1583473"/>
              <a:gd name="connsiteY6" fmla="*/ 11234 h 818841"/>
              <a:gd name="connsiteX0" fmla="*/ 77202 w 1583473"/>
              <a:gd name="connsiteY0" fmla="*/ 13990 h 821597"/>
              <a:gd name="connsiteX1" fmla="*/ 1495724 w 1583473"/>
              <a:gd name="connsiteY1" fmla="*/ 18021 h 821597"/>
              <a:gd name="connsiteX2" fmla="*/ 1583473 w 1583473"/>
              <a:gd name="connsiteY2" fmla="*/ 146948 h 821597"/>
              <a:gd name="connsiteX3" fmla="*/ 1246149 w 1583473"/>
              <a:gd name="connsiteY3" fmla="*/ 821597 h 821597"/>
              <a:gd name="connsiteX4" fmla="*/ 337325 w 1583473"/>
              <a:gd name="connsiteY4" fmla="*/ 821597 h 821597"/>
              <a:gd name="connsiteX5" fmla="*/ 0 w 1583473"/>
              <a:gd name="connsiteY5" fmla="*/ 146948 h 821597"/>
              <a:gd name="connsiteX6" fmla="*/ 77202 w 1583473"/>
              <a:gd name="connsiteY6" fmla="*/ 13990 h 821597"/>
              <a:gd name="connsiteX0" fmla="*/ 77202 w 1583473"/>
              <a:gd name="connsiteY0" fmla="*/ 7184 h 814791"/>
              <a:gd name="connsiteX1" fmla="*/ 1495724 w 1583473"/>
              <a:gd name="connsiteY1" fmla="*/ 11215 h 814791"/>
              <a:gd name="connsiteX2" fmla="*/ 1583473 w 1583473"/>
              <a:gd name="connsiteY2" fmla="*/ 140142 h 814791"/>
              <a:gd name="connsiteX3" fmla="*/ 1246149 w 1583473"/>
              <a:gd name="connsiteY3" fmla="*/ 814791 h 814791"/>
              <a:gd name="connsiteX4" fmla="*/ 337325 w 1583473"/>
              <a:gd name="connsiteY4" fmla="*/ 814791 h 814791"/>
              <a:gd name="connsiteX5" fmla="*/ 0 w 1583473"/>
              <a:gd name="connsiteY5" fmla="*/ 140142 h 814791"/>
              <a:gd name="connsiteX6" fmla="*/ 77202 w 1583473"/>
              <a:gd name="connsiteY6" fmla="*/ 7184 h 814791"/>
              <a:gd name="connsiteX0" fmla="*/ 77202 w 1583473"/>
              <a:gd name="connsiteY0" fmla="*/ 9572 h 817179"/>
              <a:gd name="connsiteX1" fmla="*/ 1495724 w 1583473"/>
              <a:gd name="connsiteY1" fmla="*/ 13603 h 817179"/>
              <a:gd name="connsiteX2" fmla="*/ 1583473 w 1583473"/>
              <a:gd name="connsiteY2" fmla="*/ 142530 h 817179"/>
              <a:gd name="connsiteX3" fmla="*/ 1246149 w 1583473"/>
              <a:gd name="connsiteY3" fmla="*/ 817179 h 817179"/>
              <a:gd name="connsiteX4" fmla="*/ 337325 w 1583473"/>
              <a:gd name="connsiteY4" fmla="*/ 817179 h 817179"/>
              <a:gd name="connsiteX5" fmla="*/ 0 w 1583473"/>
              <a:gd name="connsiteY5" fmla="*/ 142530 h 817179"/>
              <a:gd name="connsiteX6" fmla="*/ 77202 w 1583473"/>
              <a:gd name="connsiteY6" fmla="*/ 9572 h 817179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8920 h 816527"/>
              <a:gd name="connsiteX1" fmla="*/ 1495724 w 1583473"/>
              <a:gd name="connsiteY1" fmla="*/ 15456 h 816527"/>
              <a:gd name="connsiteX2" fmla="*/ 1583473 w 1583473"/>
              <a:gd name="connsiteY2" fmla="*/ 141878 h 816527"/>
              <a:gd name="connsiteX3" fmla="*/ 1246149 w 1583473"/>
              <a:gd name="connsiteY3" fmla="*/ 816527 h 816527"/>
              <a:gd name="connsiteX4" fmla="*/ 337325 w 1583473"/>
              <a:gd name="connsiteY4" fmla="*/ 816527 h 816527"/>
              <a:gd name="connsiteX5" fmla="*/ 0 w 1583473"/>
              <a:gd name="connsiteY5" fmla="*/ 141878 h 816527"/>
              <a:gd name="connsiteX6" fmla="*/ 77202 w 1583473"/>
              <a:gd name="connsiteY6" fmla="*/ 8920 h 816527"/>
              <a:gd name="connsiteX0" fmla="*/ 77202 w 1583473"/>
              <a:gd name="connsiteY0" fmla="*/ 11036 h 818643"/>
              <a:gd name="connsiteX1" fmla="*/ 1491337 w 1583473"/>
              <a:gd name="connsiteY1" fmla="*/ 10428 h 818643"/>
              <a:gd name="connsiteX2" fmla="*/ 1583473 w 1583473"/>
              <a:gd name="connsiteY2" fmla="*/ 143994 h 818643"/>
              <a:gd name="connsiteX3" fmla="*/ 1246149 w 1583473"/>
              <a:gd name="connsiteY3" fmla="*/ 818643 h 818643"/>
              <a:gd name="connsiteX4" fmla="*/ 337325 w 1583473"/>
              <a:gd name="connsiteY4" fmla="*/ 818643 h 818643"/>
              <a:gd name="connsiteX5" fmla="*/ 0 w 1583473"/>
              <a:gd name="connsiteY5" fmla="*/ 143994 h 818643"/>
              <a:gd name="connsiteX6" fmla="*/ 77202 w 1583473"/>
              <a:gd name="connsiteY6" fmla="*/ 11036 h 818643"/>
              <a:gd name="connsiteX0" fmla="*/ 77202 w 1583473"/>
              <a:gd name="connsiteY0" fmla="*/ 4519 h 812126"/>
              <a:gd name="connsiteX1" fmla="*/ 1491337 w 1583473"/>
              <a:gd name="connsiteY1" fmla="*/ 3911 h 812126"/>
              <a:gd name="connsiteX2" fmla="*/ 1583473 w 1583473"/>
              <a:gd name="connsiteY2" fmla="*/ 137477 h 812126"/>
              <a:gd name="connsiteX3" fmla="*/ 1246149 w 1583473"/>
              <a:gd name="connsiteY3" fmla="*/ 812126 h 812126"/>
              <a:gd name="connsiteX4" fmla="*/ 337325 w 1583473"/>
              <a:gd name="connsiteY4" fmla="*/ 812126 h 812126"/>
              <a:gd name="connsiteX5" fmla="*/ 0 w 1583473"/>
              <a:gd name="connsiteY5" fmla="*/ 137477 h 812126"/>
              <a:gd name="connsiteX6" fmla="*/ 77202 w 1583473"/>
              <a:gd name="connsiteY6" fmla="*/ 4519 h 812126"/>
              <a:gd name="connsiteX0" fmla="*/ 79394 w 1583473"/>
              <a:gd name="connsiteY0" fmla="*/ 7751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79394 w 1583473"/>
              <a:gd name="connsiteY6" fmla="*/ 7751 h 808215"/>
              <a:gd name="connsiteX0" fmla="*/ 68425 w 1583473"/>
              <a:gd name="connsiteY0" fmla="*/ 10132 h 808215"/>
              <a:gd name="connsiteX1" fmla="*/ 1491337 w 1583473"/>
              <a:gd name="connsiteY1" fmla="*/ 0 h 808215"/>
              <a:gd name="connsiteX2" fmla="*/ 1583473 w 1583473"/>
              <a:gd name="connsiteY2" fmla="*/ 133566 h 808215"/>
              <a:gd name="connsiteX3" fmla="*/ 1246149 w 1583473"/>
              <a:gd name="connsiteY3" fmla="*/ 808215 h 808215"/>
              <a:gd name="connsiteX4" fmla="*/ 337325 w 1583473"/>
              <a:gd name="connsiteY4" fmla="*/ 808215 h 808215"/>
              <a:gd name="connsiteX5" fmla="*/ 0 w 1583473"/>
              <a:gd name="connsiteY5" fmla="*/ 133566 h 808215"/>
              <a:gd name="connsiteX6" fmla="*/ 68425 w 1583473"/>
              <a:gd name="connsiteY6" fmla="*/ 10132 h 808215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5 w 1583473"/>
              <a:gd name="connsiteY0" fmla="*/ 2988 h 801071"/>
              <a:gd name="connsiteX1" fmla="*/ 1486950 w 1583473"/>
              <a:gd name="connsiteY1" fmla="*/ 0 h 801071"/>
              <a:gd name="connsiteX2" fmla="*/ 1583473 w 1583473"/>
              <a:gd name="connsiteY2" fmla="*/ 126422 h 801071"/>
              <a:gd name="connsiteX3" fmla="*/ 1246149 w 1583473"/>
              <a:gd name="connsiteY3" fmla="*/ 801071 h 801071"/>
              <a:gd name="connsiteX4" fmla="*/ 337325 w 1583473"/>
              <a:gd name="connsiteY4" fmla="*/ 801071 h 801071"/>
              <a:gd name="connsiteX5" fmla="*/ 0 w 1583473"/>
              <a:gd name="connsiteY5" fmla="*/ 126422 h 801071"/>
              <a:gd name="connsiteX6" fmla="*/ 68425 w 1583473"/>
              <a:gd name="connsiteY6" fmla="*/ 2988 h 801071"/>
              <a:gd name="connsiteX0" fmla="*/ 68423 w 1583473"/>
              <a:gd name="connsiteY0" fmla="*/ 7 h 807485"/>
              <a:gd name="connsiteX1" fmla="*/ 1486950 w 1583473"/>
              <a:gd name="connsiteY1" fmla="*/ 6414 h 807485"/>
              <a:gd name="connsiteX2" fmla="*/ 1583473 w 1583473"/>
              <a:gd name="connsiteY2" fmla="*/ 132836 h 807485"/>
              <a:gd name="connsiteX3" fmla="*/ 1246149 w 1583473"/>
              <a:gd name="connsiteY3" fmla="*/ 807485 h 807485"/>
              <a:gd name="connsiteX4" fmla="*/ 337325 w 1583473"/>
              <a:gd name="connsiteY4" fmla="*/ 807485 h 807485"/>
              <a:gd name="connsiteX5" fmla="*/ 0 w 1583473"/>
              <a:gd name="connsiteY5" fmla="*/ 132836 h 807485"/>
              <a:gd name="connsiteX6" fmla="*/ 68423 w 1583473"/>
              <a:gd name="connsiteY6" fmla="*/ 7 h 80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3473" h="807485">
                <a:moveTo>
                  <a:pt x="68423" y="7"/>
                </a:moveTo>
                <a:lnTo>
                  <a:pt x="1486950" y="6414"/>
                </a:lnTo>
                <a:cubicBezTo>
                  <a:pt x="1530824" y="67305"/>
                  <a:pt x="1538137" y="66842"/>
                  <a:pt x="1583473" y="132836"/>
                </a:cubicBezTo>
                <a:lnTo>
                  <a:pt x="1246149" y="807485"/>
                </a:lnTo>
                <a:lnTo>
                  <a:pt x="337325" y="807485"/>
                </a:lnTo>
                <a:lnTo>
                  <a:pt x="0" y="132836"/>
                </a:lnTo>
                <a:cubicBezTo>
                  <a:pt x="25734" y="88517"/>
                  <a:pt x="66500" y="-918"/>
                  <a:pt x="68423" y="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2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8400000" scaled="0"/>
          </a:gradFill>
          <a:ln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9144000" cy="2341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88C8-EBA2-4BF7-83E9-999E343168B8}" type="datetime1">
              <a:rPr lang="en-US" smtClean="0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95701-3067-48B4-ACC8-8F90D08E3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media" Target="../media/media1.wm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xagon BG.wmv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2854" y="163128"/>
            <a:ext cx="81461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083" y="1625600"/>
            <a:ext cx="8664497" cy="4931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Գործարար</a:t>
            </a:r>
            <a:r>
              <a:rPr lang="en-US" sz="2800" dirty="0" smtClean="0"/>
              <a:t> </a:t>
            </a:r>
            <a:r>
              <a:rPr lang="en-US" sz="2800" dirty="0" err="1" smtClean="0"/>
              <a:t>ոլորտում</a:t>
            </a:r>
            <a:r>
              <a:rPr lang="en-US" sz="2800" dirty="0" smtClean="0"/>
              <a:t> </a:t>
            </a:r>
            <a:r>
              <a:rPr lang="en-US" sz="2800" dirty="0" err="1" smtClean="0"/>
              <a:t>կոռուպցիայի</a:t>
            </a:r>
            <a:r>
              <a:rPr lang="en-US" sz="2800" dirty="0" smtClean="0"/>
              <a:t> </a:t>
            </a:r>
            <a:r>
              <a:rPr lang="en-US" sz="2800" dirty="0" err="1" smtClean="0"/>
              <a:t>հաղթահարման</a:t>
            </a:r>
            <a:r>
              <a:rPr lang="en-US" sz="2800" dirty="0" smtClean="0"/>
              <a:t> </a:t>
            </a:r>
            <a:r>
              <a:rPr lang="en-US" sz="2800" dirty="0" err="1" smtClean="0"/>
              <a:t>մարտահրավերները</a:t>
            </a:r>
            <a:r>
              <a:rPr lang="en-US" sz="2800" dirty="0" smtClean="0"/>
              <a:t> և </a:t>
            </a:r>
            <a:r>
              <a:rPr lang="en-US" sz="2800" dirty="0" err="1" smtClean="0"/>
              <a:t>համագործակցության</a:t>
            </a:r>
            <a:r>
              <a:rPr lang="en-US" sz="2800" dirty="0" smtClean="0"/>
              <a:t> </a:t>
            </a:r>
            <a:r>
              <a:rPr lang="en-US" sz="2800" dirty="0" err="1" smtClean="0"/>
              <a:t>հնարավորությունները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4008120"/>
            <a:ext cx="7582198" cy="1090536"/>
          </a:xfrm>
        </p:spPr>
        <p:txBody>
          <a:bodyPr/>
          <a:lstStyle/>
          <a:p>
            <a:pPr algn="r"/>
            <a:r>
              <a:rPr lang="en-US" dirty="0" err="1" smtClean="0"/>
              <a:t>Հակակոռուպցիոն</a:t>
            </a:r>
            <a:r>
              <a:rPr lang="en-US" dirty="0" smtClean="0"/>
              <a:t> </a:t>
            </a:r>
            <a:r>
              <a:rPr lang="en-US" dirty="0" err="1" smtClean="0"/>
              <a:t>փորձագետ</a:t>
            </a:r>
            <a:endParaRPr lang="en-US" dirty="0"/>
          </a:p>
          <a:p>
            <a:pPr algn="r"/>
            <a:r>
              <a:rPr lang="en-US" dirty="0" err="1" smtClean="0"/>
              <a:t>Խաչիկ</a:t>
            </a:r>
            <a:r>
              <a:rPr lang="en-US" dirty="0" smtClean="0"/>
              <a:t> </a:t>
            </a:r>
            <a:r>
              <a:rPr lang="en-US" dirty="0" err="1" smtClean="0"/>
              <a:t>Հարությունյան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Համագործակցության</a:t>
            </a:r>
            <a:r>
              <a:rPr lang="en-US" dirty="0" smtClean="0"/>
              <a:t> </a:t>
            </a:r>
            <a:r>
              <a:rPr lang="en-US" dirty="0" err="1" smtClean="0"/>
              <a:t>Գործընկերներ</a:t>
            </a:r>
            <a:endParaRPr lang="en-US" dirty="0" smtClean="0"/>
          </a:p>
          <a:p>
            <a:r>
              <a:rPr lang="en-US" dirty="0" err="1" smtClean="0"/>
              <a:t>Պետություն</a:t>
            </a:r>
            <a:r>
              <a:rPr lang="en-US" dirty="0" smtClean="0"/>
              <a:t> /</a:t>
            </a:r>
            <a:r>
              <a:rPr lang="en-US" dirty="0" err="1" smtClean="0"/>
              <a:t>օրինավորության</a:t>
            </a:r>
            <a:r>
              <a:rPr lang="en-US" dirty="0" smtClean="0"/>
              <a:t> </a:t>
            </a:r>
            <a:r>
              <a:rPr lang="en-US" dirty="0" err="1" smtClean="0"/>
              <a:t>պակտ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Այլ</a:t>
            </a:r>
            <a:r>
              <a:rPr lang="en-US" dirty="0" smtClean="0"/>
              <a:t> </a:t>
            </a:r>
            <a:r>
              <a:rPr lang="en-US" dirty="0" err="1" smtClean="0"/>
              <a:t>բիզնեսներ</a:t>
            </a:r>
            <a:r>
              <a:rPr lang="en-US" dirty="0" smtClean="0"/>
              <a:t> /</a:t>
            </a:r>
            <a:r>
              <a:rPr lang="en-US" dirty="0" err="1" smtClean="0"/>
              <a:t>ստանդատրների</a:t>
            </a:r>
            <a:r>
              <a:rPr lang="en-US" dirty="0" smtClean="0"/>
              <a:t> </a:t>
            </a:r>
            <a:r>
              <a:rPr lang="en-US" dirty="0" err="1" smtClean="0"/>
              <a:t>սահմանման</a:t>
            </a:r>
            <a:r>
              <a:rPr lang="en-US" dirty="0" smtClean="0"/>
              <a:t> </a:t>
            </a:r>
            <a:r>
              <a:rPr lang="en-US" dirty="0" err="1" smtClean="0"/>
              <a:t>նախաձեռնություններ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Միջազգային</a:t>
            </a:r>
            <a:r>
              <a:rPr lang="en-US" dirty="0" smtClean="0"/>
              <a:t> </a:t>
            </a:r>
            <a:r>
              <a:rPr lang="en-US" dirty="0" err="1" smtClean="0"/>
              <a:t>կառույցներ</a:t>
            </a:r>
            <a:r>
              <a:rPr lang="en-US" dirty="0" smtClean="0"/>
              <a:t> /UN Global Compact/</a:t>
            </a:r>
          </a:p>
          <a:p>
            <a:r>
              <a:rPr lang="en-US" dirty="0" smtClean="0"/>
              <a:t>ՀԿ-</a:t>
            </a:r>
            <a:r>
              <a:rPr lang="en-US" dirty="0" err="1" smtClean="0"/>
              <a:t>եր</a:t>
            </a:r>
            <a:r>
              <a:rPr lang="en-US" dirty="0" smtClean="0"/>
              <a:t> /</a:t>
            </a:r>
            <a:r>
              <a:rPr lang="en-US" dirty="0" err="1" smtClean="0"/>
              <a:t>օրինավորության</a:t>
            </a:r>
            <a:r>
              <a:rPr lang="en-US" dirty="0" smtClean="0"/>
              <a:t> </a:t>
            </a:r>
            <a:r>
              <a:rPr lang="en-US" dirty="0" err="1" smtClean="0"/>
              <a:t>պակտ</a:t>
            </a:r>
            <a:r>
              <a:rPr lang="en-US" dirty="0" smtClean="0"/>
              <a:t>/</a:t>
            </a:r>
          </a:p>
          <a:p>
            <a:r>
              <a:rPr lang="en-US" dirty="0" smtClean="0"/>
              <a:t>ԶԼՄ-</a:t>
            </a:r>
            <a:r>
              <a:rPr lang="en-US" dirty="0" err="1" smtClean="0"/>
              <a:t>եր</a:t>
            </a:r>
            <a:endParaRPr lang="en-US" dirty="0" smtClean="0"/>
          </a:p>
          <a:p>
            <a:r>
              <a:rPr lang="en-US" dirty="0" err="1" smtClean="0"/>
              <a:t>Սպառողներ</a:t>
            </a:r>
            <a:endParaRPr lang="en-US" dirty="0" smtClean="0"/>
          </a:p>
          <a:p>
            <a:r>
              <a:rPr lang="en-US" dirty="0" err="1" smtClean="0"/>
              <a:t>Կուսակցություններ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Համագործակցության</a:t>
            </a:r>
            <a:r>
              <a:rPr lang="en-US" dirty="0" smtClean="0"/>
              <a:t> </a:t>
            </a:r>
            <a:r>
              <a:rPr lang="en-US" dirty="0" err="1" smtClean="0"/>
              <a:t>հնարավորությունները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3048000"/>
            <a:ext cx="822890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hy-AM" sz="3200" b="1" dirty="0">
                <a:solidFill>
                  <a:schemeClr val="accent3">
                    <a:lumMod val="50000"/>
                  </a:schemeClr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ձևավորել պայքարող քաղա­քացի` 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algn="r"/>
            <a:r>
              <a:rPr lang="hy-AM" sz="3200" b="1" dirty="0">
                <a:solidFill>
                  <a:schemeClr val="accent3">
                    <a:lumMod val="50000"/>
                  </a:schemeClr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հանուն կոռուպցիայից զերծ Հայաս­տա­նի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943600"/>
            <a:ext cx="361114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www.transparency.am</a:t>
            </a:r>
          </a:p>
          <a:p>
            <a:pPr algn="ctr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fb.com/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TIArmenia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Եվրոպական</a:t>
            </a:r>
            <a:r>
              <a:rPr lang="en-US" dirty="0" smtClean="0"/>
              <a:t> </a:t>
            </a:r>
            <a:r>
              <a:rPr lang="en-US" dirty="0" err="1" smtClean="0"/>
              <a:t>զարգացման</a:t>
            </a:r>
            <a:r>
              <a:rPr lang="en-US" dirty="0" smtClean="0"/>
              <a:t> և </a:t>
            </a:r>
            <a:r>
              <a:rPr lang="en-US" dirty="0" err="1" smtClean="0"/>
              <a:t>վերակառուցման</a:t>
            </a:r>
            <a:r>
              <a:rPr lang="en-US" dirty="0" smtClean="0"/>
              <a:t> </a:t>
            </a:r>
            <a:r>
              <a:rPr lang="en-US" dirty="0" err="1" smtClean="0"/>
              <a:t>բանկ</a:t>
            </a:r>
            <a:endParaRPr lang="en-US" dirty="0" smtClean="0"/>
          </a:p>
          <a:p>
            <a:r>
              <a:rPr lang="en-US" dirty="0" err="1" smtClean="0"/>
              <a:t>Բիզնես</a:t>
            </a:r>
            <a:r>
              <a:rPr lang="en-US" dirty="0" smtClean="0"/>
              <a:t> </a:t>
            </a:r>
            <a:r>
              <a:rPr lang="en-US" dirty="0" err="1" smtClean="0"/>
              <a:t>միջավայրի</a:t>
            </a:r>
            <a:r>
              <a:rPr lang="en-US" dirty="0" smtClean="0"/>
              <a:t> և </a:t>
            </a:r>
            <a:r>
              <a:rPr lang="en-US" dirty="0" err="1" smtClean="0"/>
              <a:t>ձեռնարկությունների</a:t>
            </a:r>
            <a:r>
              <a:rPr lang="en-US" dirty="0" smtClean="0"/>
              <a:t> </a:t>
            </a:r>
            <a:r>
              <a:rPr lang="en-US" dirty="0" err="1" smtClean="0"/>
              <a:t>կատարողականի</a:t>
            </a:r>
            <a:r>
              <a:rPr lang="en-US" dirty="0" smtClean="0"/>
              <a:t> </a:t>
            </a:r>
            <a:r>
              <a:rPr lang="en-US" dirty="0" err="1" smtClean="0"/>
              <a:t>հարցախույզ</a:t>
            </a:r>
            <a:r>
              <a:rPr lang="en-US" dirty="0" smtClean="0"/>
              <a:t> BEEPS V</a:t>
            </a:r>
          </a:p>
          <a:p>
            <a:r>
              <a:rPr lang="en-US" dirty="0" err="1" smtClean="0"/>
              <a:t>Բիզնես</a:t>
            </a:r>
            <a:r>
              <a:rPr lang="en-US" dirty="0" smtClean="0"/>
              <a:t> </a:t>
            </a:r>
            <a:r>
              <a:rPr lang="en-US" dirty="0" err="1" smtClean="0"/>
              <a:t>միջավայրի</a:t>
            </a:r>
            <a:r>
              <a:rPr lang="en-US" dirty="0" smtClean="0"/>
              <a:t> </a:t>
            </a:r>
            <a:r>
              <a:rPr lang="en-US" dirty="0" err="1" smtClean="0"/>
              <a:t>առաջին</a:t>
            </a:r>
            <a:r>
              <a:rPr lang="en-US" dirty="0" smtClean="0"/>
              <a:t> 5 </a:t>
            </a:r>
            <a:r>
              <a:rPr lang="en-US" dirty="0" err="1" smtClean="0"/>
              <a:t>լուրջ</a:t>
            </a:r>
            <a:r>
              <a:rPr lang="en-US" dirty="0" smtClean="0"/>
              <a:t> </a:t>
            </a:r>
            <a:r>
              <a:rPr lang="en-US" dirty="0" err="1" smtClean="0"/>
              <a:t>խոչընդոտներ</a:t>
            </a:r>
            <a:endParaRPr lang="en-US" dirty="0" smtClean="0"/>
          </a:p>
          <a:p>
            <a:r>
              <a:rPr lang="en-US" dirty="0" err="1" smtClean="0"/>
              <a:t>Ֆինանսերի</a:t>
            </a:r>
            <a:r>
              <a:rPr lang="en-US" dirty="0" smtClean="0"/>
              <a:t> </a:t>
            </a:r>
            <a:r>
              <a:rPr lang="en-US" dirty="0" err="1" smtClean="0"/>
              <a:t>մատչելիության</a:t>
            </a:r>
            <a:r>
              <a:rPr lang="en-US" dirty="0" smtClean="0"/>
              <a:t> </a:t>
            </a:r>
            <a:r>
              <a:rPr lang="en-US" dirty="0" err="1" smtClean="0"/>
              <a:t>պակասը</a:t>
            </a:r>
            <a:r>
              <a:rPr lang="en-US" dirty="0" smtClean="0"/>
              <a:t>, </a:t>
            </a:r>
            <a:r>
              <a:rPr lang="en-US" dirty="0" err="1" smtClean="0"/>
              <a:t>հարկահավաքություն</a:t>
            </a:r>
            <a:r>
              <a:rPr lang="en-US" dirty="0" smtClean="0"/>
              <a:t>, </a:t>
            </a:r>
            <a:r>
              <a:rPr lang="en-US" dirty="0" err="1" smtClean="0"/>
              <a:t>քաղաքական</a:t>
            </a:r>
            <a:r>
              <a:rPr lang="en-US" dirty="0" smtClean="0"/>
              <a:t> </a:t>
            </a:r>
            <a:r>
              <a:rPr lang="en-US" dirty="0" err="1" smtClean="0"/>
              <a:t>անկայունություն</a:t>
            </a:r>
            <a:r>
              <a:rPr lang="en-US" dirty="0" smtClean="0"/>
              <a:t>, </a:t>
            </a:r>
            <a:r>
              <a:rPr lang="en-US" dirty="0" err="1" smtClean="0"/>
              <a:t>կոռուպցիան</a:t>
            </a:r>
            <a:r>
              <a:rPr lang="en-US" dirty="0" smtClean="0"/>
              <a:t>, </a:t>
            </a:r>
            <a:r>
              <a:rPr lang="en-US" dirty="0" err="1" smtClean="0"/>
              <a:t>մաքսային</a:t>
            </a:r>
            <a:r>
              <a:rPr lang="en-US" dirty="0" smtClean="0"/>
              <a:t> և </a:t>
            </a:r>
            <a:r>
              <a:rPr lang="en-US" dirty="0" err="1" smtClean="0"/>
              <a:t>առևտրային</a:t>
            </a:r>
            <a:r>
              <a:rPr lang="en-US" dirty="0" smtClean="0"/>
              <a:t> </a:t>
            </a:r>
            <a:r>
              <a:rPr lang="en-US" dirty="0" err="1" smtClean="0"/>
              <a:t>կարգավորումներ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Համաշխարհային</a:t>
            </a:r>
            <a:r>
              <a:rPr lang="en-US" dirty="0" smtClean="0"/>
              <a:t> </a:t>
            </a:r>
            <a:r>
              <a:rPr lang="en-US" dirty="0" err="1" smtClean="0"/>
              <a:t>մրցունակության</a:t>
            </a:r>
            <a:r>
              <a:rPr lang="en-US" dirty="0" smtClean="0"/>
              <a:t> </a:t>
            </a:r>
            <a:r>
              <a:rPr lang="en-US" dirty="0" err="1" smtClean="0"/>
              <a:t>ինդեքս</a:t>
            </a:r>
            <a:r>
              <a:rPr lang="en-US" dirty="0" smtClean="0"/>
              <a:t> 2015-2016</a:t>
            </a:r>
          </a:p>
          <a:p>
            <a:r>
              <a:rPr lang="en-US" dirty="0" err="1" smtClean="0"/>
              <a:t>Բիզնեսով</a:t>
            </a:r>
            <a:r>
              <a:rPr lang="en-US" dirty="0" smtClean="0"/>
              <a:t> </a:t>
            </a:r>
            <a:r>
              <a:rPr lang="en-US" dirty="0" err="1" smtClean="0"/>
              <a:t>զբաղվելու</a:t>
            </a:r>
            <a:r>
              <a:rPr lang="en-US" dirty="0" smtClean="0"/>
              <a:t> </a:t>
            </a:r>
            <a:r>
              <a:rPr lang="en-US" dirty="0" err="1" smtClean="0"/>
              <a:t>ամենից</a:t>
            </a:r>
            <a:r>
              <a:rPr lang="en-US" dirty="0" smtClean="0"/>
              <a:t> </a:t>
            </a:r>
            <a:r>
              <a:rPr lang="en-US" dirty="0" err="1" smtClean="0"/>
              <a:t>խնդրահարույց</a:t>
            </a:r>
            <a:r>
              <a:rPr lang="en-US" dirty="0" smtClean="0"/>
              <a:t> </a:t>
            </a:r>
            <a:r>
              <a:rPr lang="en-US" dirty="0" err="1" smtClean="0"/>
              <a:t>գործոնները</a:t>
            </a:r>
            <a:endParaRPr lang="en-US" dirty="0" smtClean="0"/>
          </a:p>
          <a:p>
            <a:r>
              <a:rPr lang="en-US" dirty="0" err="1" smtClean="0"/>
              <a:t>Ֆինանսների</a:t>
            </a:r>
            <a:r>
              <a:rPr lang="en-US" dirty="0" smtClean="0"/>
              <a:t> </a:t>
            </a:r>
            <a:r>
              <a:rPr lang="en-US" dirty="0" err="1" smtClean="0"/>
              <a:t>մատչելիության</a:t>
            </a:r>
            <a:r>
              <a:rPr lang="en-US" dirty="0" smtClean="0"/>
              <a:t> </a:t>
            </a:r>
            <a:r>
              <a:rPr lang="en-US" dirty="0" err="1" smtClean="0"/>
              <a:t>պակաս</a:t>
            </a:r>
            <a:r>
              <a:rPr lang="en-US" dirty="0" smtClean="0"/>
              <a:t>, </a:t>
            </a:r>
            <a:r>
              <a:rPr lang="en-US" dirty="0" err="1" smtClean="0"/>
              <a:t>անարդյունավետ</a:t>
            </a:r>
            <a:r>
              <a:rPr lang="en-US" dirty="0" smtClean="0"/>
              <a:t> </a:t>
            </a:r>
            <a:r>
              <a:rPr lang="en-US" dirty="0" err="1" smtClean="0"/>
              <a:t>կառավարական</a:t>
            </a:r>
            <a:r>
              <a:rPr lang="en-US" dirty="0" smtClean="0"/>
              <a:t> </a:t>
            </a:r>
            <a:r>
              <a:rPr lang="en-US" dirty="0" err="1" smtClean="0"/>
              <a:t>վարչարարությունը</a:t>
            </a:r>
            <a:r>
              <a:rPr lang="en-US" dirty="0" smtClean="0"/>
              <a:t>, </a:t>
            </a:r>
            <a:r>
              <a:rPr lang="en-US" dirty="0" err="1" smtClean="0"/>
              <a:t>արտարժույթի</a:t>
            </a:r>
            <a:r>
              <a:rPr lang="en-US" dirty="0" smtClean="0"/>
              <a:t> </a:t>
            </a:r>
            <a:r>
              <a:rPr lang="en-US" dirty="0" err="1" smtClean="0"/>
              <a:t>կարգավորումները</a:t>
            </a:r>
            <a:r>
              <a:rPr lang="en-US" dirty="0" smtClean="0"/>
              <a:t>, </a:t>
            </a:r>
            <a:r>
              <a:rPr lang="en-US" dirty="0" err="1" smtClean="0"/>
              <a:t>ոչ</a:t>
            </a:r>
            <a:r>
              <a:rPr lang="en-US" dirty="0" smtClean="0"/>
              <a:t> </a:t>
            </a:r>
            <a:r>
              <a:rPr lang="en-US" dirty="0" err="1" smtClean="0"/>
              <a:t>պատշաճ</a:t>
            </a:r>
            <a:r>
              <a:rPr lang="en-US" dirty="0" smtClean="0"/>
              <a:t> </a:t>
            </a:r>
            <a:r>
              <a:rPr lang="en-US" dirty="0" err="1" smtClean="0"/>
              <a:t>կրթված</a:t>
            </a:r>
            <a:r>
              <a:rPr lang="en-US" dirty="0" smtClean="0"/>
              <a:t> </a:t>
            </a:r>
            <a:r>
              <a:rPr lang="en-US" dirty="0" err="1" smtClean="0"/>
              <a:t>աշխատուժը</a:t>
            </a:r>
            <a:r>
              <a:rPr lang="en-US" dirty="0" smtClean="0"/>
              <a:t>, </a:t>
            </a:r>
            <a:r>
              <a:rPr lang="en-US" dirty="0" err="1" smtClean="0"/>
              <a:t>կոռուպցիան</a:t>
            </a:r>
            <a:r>
              <a:rPr lang="en-US" dirty="0" smtClean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Կոնցեպտուալ</a:t>
            </a:r>
            <a:r>
              <a:rPr lang="en-US" sz="2000" dirty="0" smtClean="0"/>
              <a:t> </a:t>
            </a:r>
            <a:r>
              <a:rPr lang="en-US" sz="2000" dirty="0" err="1" smtClean="0"/>
              <a:t>մակարդակում</a:t>
            </a:r>
            <a:endParaRPr lang="en-US" sz="2000" dirty="0" smtClean="0"/>
          </a:p>
          <a:p>
            <a:r>
              <a:rPr lang="en-US" sz="2000" dirty="0" err="1" smtClean="0"/>
              <a:t>Մոնոպոլիաներ</a:t>
            </a:r>
            <a:r>
              <a:rPr lang="en-US" sz="2000" dirty="0" smtClean="0"/>
              <a:t> /</a:t>
            </a:r>
            <a:r>
              <a:rPr lang="en-US" sz="2000" dirty="0" err="1" smtClean="0"/>
              <a:t>Համաշխարհային</a:t>
            </a:r>
            <a:r>
              <a:rPr lang="en-US" sz="2000" dirty="0" smtClean="0"/>
              <a:t> </a:t>
            </a:r>
            <a:r>
              <a:rPr lang="en-US" sz="2000" dirty="0" err="1" smtClean="0"/>
              <a:t>մրցունակության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ինդեքս</a:t>
            </a:r>
            <a:r>
              <a:rPr lang="en-US" sz="2000" dirty="0" smtClean="0"/>
              <a:t> 2015-2016թթ. </a:t>
            </a:r>
            <a:r>
              <a:rPr lang="hy-AM" sz="2000" dirty="0" smtClean="0"/>
              <a:t>Հ</a:t>
            </a:r>
            <a:r>
              <a:rPr lang="en-US" sz="2000" dirty="0" err="1" smtClean="0"/>
              <a:t>ակամոնոպոլ</a:t>
            </a:r>
            <a:r>
              <a:rPr lang="en-US" sz="2000" dirty="0" smtClean="0"/>
              <a:t> </a:t>
            </a:r>
            <a:r>
              <a:rPr lang="en-US" sz="2000" dirty="0" err="1" smtClean="0"/>
              <a:t>քաղաքականության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արդյունավետությունը</a:t>
            </a:r>
            <a:r>
              <a:rPr lang="en-US" sz="2000" dirty="0" smtClean="0"/>
              <a:t> 88-րդը 140-ից/</a:t>
            </a:r>
          </a:p>
          <a:p>
            <a:r>
              <a:rPr lang="en-US" sz="2000" dirty="0" err="1" smtClean="0"/>
              <a:t>Բիզնեսի</a:t>
            </a:r>
            <a:r>
              <a:rPr lang="en-US" sz="2000" dirty="0" smtClean="0"/>
              <a:t> և </a:t>
            </a:r>
            <a:r>
              <a:rPr lang="en-US" sz="2000" dirty="0" err="1" smtClean="0"/>
              <a:t>քաղաքականության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սերտաճում</a:t>
            </a:r>
            <a:r>
              <a:rPr lang="en-US" sz="2000" dirty="0" smtClean="0"/>
              <a:t>. </a:t>
            </a:r>
            <a:r>
              <a:rPr lang="en-US" sz="2000" dirty="0" err="1" smtClean="0"/>
              <a:t>Բերթելսման</a:t>
            </a:r>
            <a:r>
              <a:rPr lang="en-US" sz="2000" dirty="0" smtClean="0"/>
              <a:t> </a:t>
            </a:r>
            <a:r>
              <a:rPr lang="en-US" sz="2000" dirty="0" err="1" smtClean="0"/>
              <a:t>Անցումային</a:t>
            </a:r>
            <a:r>
              <a:rPr lang="en-US" sz="2000" dirty="0" smtClean="0"/>
              <a:t> </a:t>
            </a:r>
            <a:r>
              <a:rPr lang="en-US" sz="2000" dirty="0" err="1" smtClean="0"/>
              <a:t>ինդեքս</a:t>
            </a:r>
            <a:r>
              <a:rPr lang="en-US" sz="2000" dirty="0" smtClean="0"/>
              <a:t> 2016թ.</a:t>
            </a:r>
          </a:p>
          <a:p>
            <a:pPr algn="just"/>
            <a:r>
              <a:rPr lang="en-US" sz="2000" dirty="0" smtClean="0"/>
              <a:t>“</a:t>
            </a:r>
            <a:r>
              <a:rPr lang="en-US" sz="2000" dirty="0" err="1" smtClean="0"/>
              <a:t>Բարձրաստիճան</a:t>
            </a:r>
            <a:r>
              <a:rPr lang="en-US" sz="2000" dirty="0" smtClean="0"/>
              <a:t> </a:t>
            </a:r>
            <a:r>
              <a:rPr lang="en-US" sz="2000" dirty="0" err="1" smtClean="0"/>
              <a:t>կառավարական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պաշտոնյաների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ընդգրկվածությունը</a:t>
            </a:r>
            <a:r>
              <a:rPr lang="en-US" sz="2000" dirty="0" smtClean="0"/>
              <a:t> </a:t>
            </a:r>
            <a:r>
              <a:rPr lang="en-US" sz="2000" dirty="0" err="1" smtClean="0"/>
              <a:t>բիզնեսում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ստեղծում</a:t>
            </a:r>
            <a:r>
              <a:rPr lang="en-US" sz="2000" dirty="0" smtClean="0"/>
              <a:t> է </a:t>
            </a:r>
            <a:r>
              <a:rPr lang="en-US" sz="2000" dirty="0" err="1" smtClean="0"/>
              <a:t>բացասական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պայմաններ</a:t>
            </a:r>
            <a:r>
              <a:rPr lang="en-US" sz="2000" dirty="0" smtClean="0"/>
              <a:t> </a:t>
            </a:r>
            <a:r>
              <a:rPr lang="en-US" sz="2000" dirty="0" err="1" smtClean="0"/>
              <a:t>հակամոնոպոլ</a:t>
            </a:r>
            <a:r>
              <a:rPr lang="en-US" sz="2000" dirty="0" smtClean="0"/>
              <a:t> </a:t>
            </a:r>
            <a:r>
              <a:rPr lang="en-US" sz="2000" dirty="0" err="1" smtClean="0"/>
              <a:t>օրենքների</a:t>
            </a:r>
            <a:r>
              <a:rPr lang="en-US" sz="2000" dirty="0" smtClean="0"/>
              <a:t> </a:t>
            </a:r>
            <a:r>
              <a:rPr lang="en-US" sz="2000" dirty="0" err="1" smtClean="0"/>
              <a:t>իրականացման</a:t>
            </a:r>
            <a:r>
              <a:rPr lang="en-US" sz="2000" dirty="0" smtClean="0"/>
              <a:t> </a:t>
            </a:r>
            <a:r>
              <a:rPr lang="en-US" sz="2000" dirty="0" err="1" smtClean="0"/>
              <a:t>համար</a:t>
            </a:r>
            <a:r>
              <a:rPr lang="en-US" sz="2000" dirty="0" smtClean="0"/>
              <a:t>”:</a:t>
            </a:r>
          </a:p>
          <a:p>
            <a:pPr algn="just"/>
            <a:r>
              <a:rPr lang="en-US" sz="2000" dirty="0" err="1" smtClean="0"/>
              <a:t>Անցումային</a:t>
            </a:r>
            <a:r>
              <a:rPr lang="en-US" sz="2000" dirty="0" smtClean="0"/>
              <a:t> </a:t>
            </a:r>
            <a:r>
              <a:rPr lang="en-US" sz="2000" dirty="0" err="1" smtClean="0"/>
              <a:t>երկներ</a:t>
            </a:r>
            <a:r>
              <a:rPr lang="en-US" sz="2000" dirty="0" smtClean="0"/>
              <a:t> 2015թ. </a:t>
            </a:r>
            <a:r>
              <a:rPr lang="en-US" sz="2000" dirty="0" err="1" smtClean="0"/>
              <a:t>Ֆրիդոմ</a:t>
            </a:r>
            <a:r>
              <a:rPr lang="en-US" sz="2000" dirty="0" smtClean="0"/>
              <a:t> </a:t>
            </a:r>
            <a:r>
              <a:rPr lang="en-US" sz="2000" dirty="0" err="1" smtClean="0"/>
              <a:t>Հաուզ</a:t>
            </a:r>
            <a:endParaRPr lang="en-US" sz="2000" dirty="0" smtClean="0"/>
          </a:p>
          <a:p>
            <a:pPr algn="just"/>
            <a:r>
              <a:rPr lang="en-US" sz="2000" dirty="0" smtClean="0"/>
              <a:t>“</a:t>
            </a:r>
            <a:r>
              <a:rPr lang="en-US" sz="2000" dirty="0" err="1" smtClean="0"/>
              <a:t>Արդյունաբերության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հիմնական</a:t>
            </a:r>
            <a:r>
              <a:rPr lang="en-US" sz="2000" dirty="0" smtClean="0"/>
              <a:t> </a:t>
            </a:r>
            <a:r>
              <a:rPr lang="en-US" sz="2000" dirty="0" err="1" smtClean="0"/>
              <a:t>ճյուղերը</a:t>
            </a:r>
            <a:r>
              <a:rPr lang="en-US" sz="2000" dirty="0" smtClean="0"/>
              <a:t> և </a:t>
            </a:r>
            <a:r>
              <a:rPr lang="en-US" sz="2000" dirty="0" err="1" smtClean="0"/>
              <a:t>արտաքին</a:t>
            </a:r>
            <a:r>
              <a:rPr lang="en-US" sz="2000" dirty="0" smtClean="0"/>
              <a:t> </a:t>
            </a:r>
            <a:r>
              <a:rPr lang="en-US" sz="2000" dirty="0" err="1" smtClean="0"/>
              <a:t>առևտրի</a:t>
            </a:r>
            <a:r>
              <a:rPr lang="en-US" sz="2000" dirty="0" smtClean="0"/>
              <a:t> </a:t>
            </a:r>
            <a:r>
              <a:rPr lang="en-US" sz="2000" dirty="0" err="1" smtClean="0"/>
              <a:t>շուկաներում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մնում</a:t>
            </a:r>
            <a:r>
              <a:rPr lang="en-US" sz="2000" dirty="0" smtClean="0"/>
              <a:t> </a:t>
            </a:r>
            <a:r>
              <a:rPr lang="en-US" sz="2000" dirty="0" err="1" smtClean="0"/>
              <a:t>են</a:t>
            </a:r>
            <a:r>
              <a:rPr lang="en-US" sz="2000" dirty="0" smtClean="0"/>
              <a:t> </a:t>
            </a:r>
            <a:r>
              <a:rPr lang="en-US" sz="2000" dirty="0" err="1" smtClean="0"/>
              <a:t>դեռևս</a:t>
            </a:r>
            <a:r>
              <a:rPr lang="en-US" sz="2000" dirty="0" smtClean="0"/>
              <a:t> </a:t>
            </a:r>
            <a:r>
              <a:rPr lang="en-US" sz="2000" dirty="0" err="1" smtClean="0"/>
              <a:t>մոնոպոլիզացված</a:t>
            </a:r>
            <a:r>
              <a:rPr lang="en-US" sz="2000" dirty="0" smtClean="0"/>
              <a:t> </a:t>
            </a:r>
            <a:r>
              <a:rPr lang="en-US" sz="2000" dirty="0" err="1" smtClean="0"/>
              <a:t>ստեղծելով</a:t>
            </a:r>
            <a:r>
              <a:rPr lang="en-US" sz="2000" dirty="0" smtClean="0"/>
              <a:t> </a:t>
            </a:r>
            <a:r>
              <a:rPr lang="en-US" sz="2000" dirty="0" err="1" smtClean="0"/>
              <a:t>կոռուպցիայի</a:t>
            </a:r>
            <a:r>
              <a:rPr lang="en-US" sz="2000" dirty="0" smtClean="0"/>
              <a:t> </a:t>
            </a:r>
            <a:r>
              <a:rPr lang="en-US" sz="2000" dirty="0" err="1" smtClean="0"/>
              <a:t>համար</a:t>
            </a:r>
            <a:r>
              <a:rPr lang="en-US" sz="2000" dirty="0" smtClean="0"/>
              <a:t> </a:t>
            </a:r>
            <a:r>
              <a:rPr lang="en-US" sz="2000" dirty="0" err="1" smtClean="0"/>
              <a:t>լայն</a:t>
            </a:r>
            <a:r>
              <a:rPr lang="en-US" sz="2000" dirty="0" smtClean="0"/>
              <a:t> </a:t>
            </a:r>
            <a:r>
              <a:rPr lang="en-US" sz="2000" dirty="0" err="1" smtClean="0"/>
              <a:t>հնարավորություններ</a:t>
            </a:r>
            <a:r>
              <a:rPr lang="en-US" sz="2000" dirty="0" smtClean="0"/>
              <a:t>”:</a:t>
            </a:r>
          </a:p>
          <a:p>
            <a:pPr algn="just"/>
            <a:r>
              <a:rPr lang="en-US" sz="2000" dirty="0" err="1" smtClean="0"/>
              <a:t>Ինստիտուցիոնալ</a:t>
            </a:r>
            <a:r>
              <a:rPr lang="en-US" sz="2000" dirty="0" smtClean="0"/>
              <a:t> </a:t>
            </a:r>
            <a:r>
              <a:rPr lang="en-US" sz="2000" dirty="0" err="1" smtClean="0"/>
              <a:t>առումով</a:t>
            </a:r>
            <a:r>
              <a:rPr lang="en-US" sz="2000" dirty="0" smtClean="0"/>
              <a:t> </a:t>
            </a:r>
            <a:r>
              <a:rPr lang="en-US" sz="2000" dirty="0" err="1" smtClean="0"/>
              <a:t>անկախ</a:t>
            </a:r>
            <a:r>
              <a:rPr lang="en-US" sz="2000" dirty="0" smtClean="0"/>
              <a:t> </a:t>
            </a:r>
            <a:r>
              <a:rPr lang="en-US" sz="2000" dirty="0" err="1" smtClean="0"/>
              <a:t>չէ</a:t>
            </a:r>
            <a:r>
              <a:rPr lang="en-US" sz="2000" dirty="0" smtClean="0"/>
              <a:t> և </a:t>
            </a:r>
            <a:r>
              <a:rPr lang="en-US" sz="2000" dirty="0" err="1" smtClean="0"/>
              <a:t>ունի</a:t>
            </a:r>
            <a:r>
              <a:rPr lang="en-US" sz="2000" dirty="0" smtClean="0"/>
              <a:t> </a:t>
            </a:r>
            <a:r>
              <a:rPr lang="en-US" sz="2000" dirty="0" err="1" smtClean="0"/>
              <a:t>թափանցիկության</a:t>
            </a:r>
            <a:r>
              <a:rPr lang="en-US" sz="2000" dirty="0" smtClean="0"/>
              <a:t> </a:t>
            </a:r>
            <a:r>
              <a:rPr lang="en-US" sz="2000" dirty="0" err="1" smtClean="0"/>
              <a:t>պակաս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163128"/>
            <a:ext cx="7672039" cy="431232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Մարտահրավերներ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86410"/>
              </p:ext>
            </p:extLst>
          </p:nvPr>
        </p:nvGraphicFramePr>
        <p:xfrm>
          <a:off x="0" y="0"/>
          <a:ext cx="9144000" cy="743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17"/>
                <a:gridCol w="2290032"/>
                <a:gridCol w="1612698"/>
                <a:gridCol w="2660953"/>
              </a:tblGrid>
              <a:tr h="7452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Բիզնես</a:t>
                      </a:r>
                      <a:r>
                        <a:rPr lang="en-US" sz="1400" baseline="0" dirty="0" err="1" smtClean="0"/>
                        <a:t>-պետություն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պասիվ</a:t>
                      </a:r>
                      <a:r>
                        <a:rPr lang="en-US" sz="1400" baseline="0" dirty="0" smtClean="0"/>
                        <a:t>/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Բիզնես-պետություն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ակտիվ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Բիզնես-բիզնես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Տեղական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բիզնես-արտասահմանյան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բիզնես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2101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Վստահության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բացակայություն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կոռուպցիայի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դեմ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պայքարում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Հանձնառության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Տնտեսական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բարեխիղճ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մրցակցության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թույլ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պաշտպանություն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Հանձնառության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</a:tr>
              <a:tr h="65164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Մտավախություն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հետագա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հետապնդումների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Սանկցիաների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ոչ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արդյունավետություն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Հանձնառության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Շահառու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սեփականատերերի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կարգավորման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</a:tr>
              <a:tr h="65210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Ինքնակազմակերպման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r>
                        <a:rPr lang="en-US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Ազդարարների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թույլ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պաշտպանություն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Պատժման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ռիսկի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ընկալումն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որպես</a:t>
                      </a:r>
                      <a:r>
                        <a:rPr lang="en-US" sz="1200" baseline="0" dirty="0" smtClean="0"/>
                        <a:t>  </a:t>
                      </a:r>
                      <a:r>
                        <a:rPr lang="en-US" sz="1200" baseline="0" dirty="0" err="1" smtClean="0"/>
                        <a:t>անիրատեսական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Պատժման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ռիսկի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ընկալումն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որպես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անիրատեսական</a:t>
                      </a:r>
                      <a:endParaRPr lang="ru-RU" sz="1200" dirty="0"/>
                    </a:p>
                  </a:txBody>
                  <a:tcPr/>
                </a:tc>
              </a:tr>
              <a:tr h="83842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ԶԼՄ-</a:t>
                      </a:r>
                      <a:r>
                        <a:rPr lang="en-US" sz="1200" dirty="0" err="1" smtClean="0">
                          <a:latin typeface="+mn-lt"/>
                        </a:rPr>
                        <a:t>երի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հետ</a:t>
                      </a:r>
                      <a:r>
                        <a:rPr lang="en-US" sz="1200" baseline="0" dirty="0" smtClean="0">
                          <a:latin typeface="+mn-lt"/>
                        </a:rPr>
                        <a:t> 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թույլ</a:t>
                      </a:r>
                      <a:r>
                        <a:rPr lang="en-US" sz="1200" baseline="0" dirty="0" smtClean="0">
                          <a:latin typeface="+mn-lt"/>
                        </a:rPr>
                        <a:t> </a:t>
                      </a:r>
                      <a:r>
                        <a:rPr lang="en-US" sz="1200" baseline="0" dirty="0" err="1" smtClean="0">
                          <a:latin typeface="+mn-lt"/>
                        </a:rPr>
                        <a:t>համագործակցություն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Տեղեկատվության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en-US" sz="1200" baseline="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Արտաքին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շուկաներ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մտնելու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տեսլականի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Ազդարարների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կողմից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տեղեկացման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վախի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բացակություն</a:t>
                      </a:r>
                      <a:endParaRPr lang="ru-RU" sz="1200" dirty="0"/>
                    </a:p>
                  </a:txBody>
                  <a:tcPr/>
                </a:tc>
              </a:tr>
              <a:tr h="102473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Կուսակցությունների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հետ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համագործակցությա</a:t>
                      </a:r>
                      <a:r>
                        <a:rPr lang="en-US" sz="1200" baseline="0" dirty="0" err="1" smtClean="0"/>
                        <a:t>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Խրախուսանքների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Ազդարարների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կողմից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տեղեկացման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վախի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106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Ազդարարների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կողմից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տեղեկացման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վախի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Սպառողների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թույլ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տեղեկացվածություն</a:t>
                      </a:r>
                      <a:r>
                        <a:rPr lang="en-US" sz="1200" dirty="0" smtClean="0"/>
                        <a:t> և </a:t>
                      </a:r>
                      <a:r>
                        <a:rPr lang="en-US" sz="1200" dirty="0" err="1" smtClean="0"/>
                        <a:t>պահանջարկի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Ինքնակազմակերպման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ասոցացիաների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782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Արտաքին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շուկաներ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մտնելու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տեսլականի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Մեդիայի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կողմից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ուշադրության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պակաս</a:t>
                      </a:r>
                      <a:r>
                        <a:rPr lang="en-US" sz="1200" baseline="0" dirty="0" smtClean="0"/>
                        <a:t> և </a:t>
                      </a:r>
                      <a:r>
                        <a:rPr lang="en-US" sz="1200" baseline="0" dirty="0" err="1" smtClean="0"/>
                        <a:t>հետևողական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լուսաբանում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1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Արտաքին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շուկաներ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մտնելու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տեսլականի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բացակայություն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02" y="6099717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ԿՀՌԿ 2013թ. </a:t>
            </a:r>
            <a:r>
              <a:rPr lang="hy-AM" dirty="0" smtClean="0"/>
              <a:t>Հ</a:t>
            </a:r>
            <a:r>
              <a:rPr lang="en-US" dirty="0" err="1" smtClean="0"/>
              <a:t>արկ</a:t>
            </a:r>
            <a:r>
              <a:rPr lang="en-US" dirty="0" smtClean="0"/>
              <a:t> </a:t>
            </a:r>
            <a:r>
              <a:rPr lang="en-US" dirty="0" err="1" smtClean="0"/>
              <a:t>վճարողների</a:t>
            </a:r>
            <a:r>
              <a:rPr lang="en-US" dirty="0" smtClean="0"/>
              <a:t> </a:t>
            </a:r>
            <a:r>
              <a:rPr lang="en-US" dirty="0" err="1" smtClean="0"/>
              <a:t>ընկալման</a:t>
            </a:r>
            <a:r>
              <a:rPr lang="en-US" dirty="0" smtClean="0"/>
              <a:t> </a:t>
            </a:r>
            <a:r>
              <a:rPr lang="en-US" dirty="0" err="1" smtClean="0"/>
              <a:t>հարցախույզ</a:t>
            </a:r>
            <a:endParaRPr lang="en-US" dirty="0" smtClean="0"/>
          </a:p>
          <a:p>
            <a:r>
              <a:rPr lang="en-US" dirty="0" err="1" smtClean="0"/>
              <a:t>Հարց</a:t>
            </a:r>
            <a:r>
              <a:rPr lang="en-US" dirty="0" smtClean="0"/>
              <a:t> 2,14 </a:t>
            </a:r>
            <a:r>
              <a:rPr lang="en-US" dirty="0" err="1" smtClean="0"/>
              <a:t>Ինչու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կաշառ</a:t>
            </a:r>
            <a:r>
              <a:rPr lang="en-US" dirty="0" smtClean="0"/>
              <a:t> </a:t>
            </a:r>
            <a:r>
              <a:rPr lang="en-US" dirty="0" err="1" smtClean="0"/>
              <a:t>վճարում</a:t>
            </a:r>
            <a:r>
              <a:rPr lang="en-US" dirty="0" smtClean="0"/>
              <a:t> </a:t>
            </a:r>
            <a:r>
              <a:rPr lang="en-US" dirty="0" err="1" smtClean="0"/>
              <a:t>բիզնեսները</a:t>
            </a:r>
            <a:r>
              <a:rPr lang="en-US" dirty="0" smtClean="0"/>
              <a:t> </a:t>
            </a:r>
            <a:r>
              <a:rPr lang="en-US" dirty="0" err="1" smtClean="0"/>
              <a:t>հարկային</a:t>
            </a:r>
            <a:r>
              <a:rPr lang="en-US" dirty="0" smtClean="0"/>
              <a:t>/</a:t>
            </a:r>
            <a:r>
              <a:rPr lang="en-US" dirty="0" err="1" smtClean="0"/>
              <a:t>մաքսային</a:t>
            </a:r>
            <a:r>
              <a:rPr lang="en-US" dirty="0" smtClean="0"/>
              <a:t> </a:t>
            </a:r>
            <a:r>
              <a:rPr lang="en-US" dirty="0" err="1" smtClean="0"/>
              <a:t>մարմնին</a:t>
            </a:r>
            <a:r>
              <a:rPr lang="en-US" dirty="0" smtClean="0"/>
              <a:t>?</a:t>
            </a:r>
          </a:p>
          <a:p>
            <a:r>
              <a:rPr lang="en-US" dirty="0" smtClean="0"/>
              <a:t>36%-</a:t>
            </a:r>
            <a:r>
              <a:rPr lang="en-US" dirty="0" err="1" smtClean="0"/>
              <a:t>հարկ</a:t>
            </a:r>
            <a:r>
              <a:rPr lang="en-US" dirty="0" smtClean="0"/>
              <a:t> </a:t>
            </a:r>
            <a:r>
              <a:rPr lang="en-US" dirty="0" err="1" smtClean="0"/>
              <a:t>քիչ</a:t>
            </a:r>
            <a:r>
              <a:rPr lang="en-US" dirty="0" smtClean="0"/>
              <a:t> </a:t>
            </a:r>
            <a:r>
              <a:rPr lang="en-US" dirty="0" err="1" smtClean="0"/>
              <a:t>վճարի</a:t>
            </a:r>
            <a:endParaRPr lang="en-US" dirty="0" smtClean="0"/>
          </a:p>
          <a:p>
            <a:r>
              <a:rPr lang="en-US" dirty="0" smtClean="0"/>
              <a:t>34%-</a:t>
            </a:r>
            <a:r>
              <a:rPr lang="en-US" dirty="0" err="1" smtClean="0"/>
              <a:t>այլ</a:t>
            </a:r>
            <a:r>
              <a:rPr lang="en-US" dirty="0" smtClean="0"/>
              <a:t> </a:t>
            </a:r>
            <a:r>
              <a:rPr lang="en-US" dirty="0" err="1" smtClean="0"/>
              <a:t>տարբերակ</a:t>
            </a:r>
            <a:r>
              <a:rPr lang="en-US" dirty="0" smtClean="0"/>
              <a:t> </a:t>
            </a:r>
            <a:r>
              <a:rPr lang="en-US" dirty="0" err="1" smtClean="0"/>
              <a:t>չկա</a:t>
            </a:r>
            <a:endParaRPr lang="en-US" dirty="0" smtClean="0"/>
          </a:p>
          <a:p>
            <a:r>
              <a:rPr lang="en-US" dirty="0" smtClean="0"/>
              <a:t>32%-</a:t>
            </a:r>
            <a:r>
              <a:rPr lang="en-US" dirty="0" err="1" smtClean="0"/>
              <a:t>ստիպված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հատուկ</a:t>
            </a:r>
            <a:r>
              <a:rPr lang="en-US" dirty="0" smtClean="0"/>
              <a:t> </a:t>
            </a:r>
            <a:r>
              <a:rPr lang="en-US" dirty="0" err="1" smtClean="0"/>
              <a:t>վերաբերմունք</a:t>
            </a:r>
            <a:r>
              <a:rPr lang="en-US" dirty="0" smtClean="0"/>
              <a:t> </a:t>
            </a:r>
            <a:r>
              <a:rPr lang="en-US" dirty="0" err="1" smtClean="0"/>
              <a:t>ցույց</a:t>
            </a:r>
            <a:r>
              <a:rPr lang="en-US" dirty="0" smtClean="0"/>
              <a:t> </a:t>
            </a:r>
            <a:r>
              <a:rPr lang="en-US" dirty="0" err="1" smtClean="0"/>
              <a:t>տալ</a:t>
            </a:r>
            <a:r>
              <a:rPr lang="en-US" dirty="0" smtClean="0"/>
              <a:t> </a:t>
            </a:r>
            <a:r>
              <a:rPr lang="en-US" dirty="0" err="1" smtClean="0"/>
              <a:t>հարկային</a:t>
            </a:r>
            <a:r>
              <a:rPr lang="en-US" dirty="0" smtClean="0"/>
              <a:t>/</a:t>
            </a:r>
            <a:r>
              <a:rPr lang="en-US" dirty="0" err="1" smtClean="0"/>
              <a:t>մաքսային</a:t>
            </a:r>
            <a:r>
              <a:rPr lang="en-US" dirty="0" smtClean="0"/>
              <a:t> </a:t>
            </a:r>
            <a:r>
              <a:rPr lang="en-US" dirty="0" err="1" smtClean="0"/>
              <a:t>մարմիններին</a:t>
            </a:r>
            <a:endParaRPr lang="en-US" dirty="0" smtClean="0"/>
          </a:p>
          <a:p>
            <a:r>
              <a:rPr lang="en-US" dirty="0" smtClean="0"/>
              <a:t>27%-</a:t>
            </a:r>
            <a:r>
              <a:rPr lang="en-US" dirty="0" err="1" smtClean="0"/>
              <a:t>կարծում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որ</a:t>
            </a:r>
            <a:r>
              <a:rPr lang="en-US" dirty="0" smtClean="0"/>
              <a:t> </a:t>
            </a:r>
            <a:r>
              <a:rPr lang="en-US" dirty="0" err="1" smtClean="0"/>
              <a:t>այդ</a:t>
            </a:r>
            <a:r>
              <a:rPr lang="en-US" dirty="0" smtClean="0"/>
              <a:t> </a:t>
            </a:r>
            <a:r>
              <a:rPr lang="en-US" dirty="0" err="1" smtClean="0"/>
              <a:t>մարմիններն</a:t>
            </a:r>
            <a:r>
              <a:rPr lang="en-US" dirty="0" smtClean="0"/>
              <a:t> </a:t>
            </a:r>
            <a:r>
              <a:rPr lang="en-US" dirty="0" err="1" smtClean="0"/>
              <a:t>ազնիվ</a:t>
            </a:r>
            <a:r>
              <a:rPr lang="en-US" dirty="0" smtClean="0"/>
              <a:t> </a:t>
            </a:r>
            <a:r>
              <a:rPr lang="en-US" dirty="0" err="1" smtClean="0"/>
              <a:t>չեն</a:t>
            </a:r>
            <a:r>
              <a:rPr lang="en-US" dirty="0" smtClean="0"/>
              <a:t> </a:t>
            </a:r>
            <a:r>
              <a:rPr lang="en-US" dirty="0" err="1" smtClean="0"/>
              <a:t>վարվի</a:t>
            </a:r>
            <a:r>
              <a:rPr lang="en-US" dirty="0" smtClean="0"/>
              <a:t> </a:t>
            </a:r>
            <a:r>
              <a:rPr lang="en-US" dirty="0" err="1" smtClean="0"/>
              <a:t>իրենց</a:t>
            </a:r>
            <a:r>
              <a:rPr lang="en-US" dirty="0" smtClean="0"/>
              <a:t> </a:t>
            </a:r>
            <a:r>
              <a:rPr lang="en-US" dirty="0" err="1" smtClean="0"/>
              <a:t>հետ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Իսկ</a:t>
            </a:r>
            <a:r>
              <a:rPr lang="en-US" dirty="0" smtClean="0"/>
              <a:t> </a:t>
            </a:r>
            <a:r>
              <a:rPr lang="en-US" dirty="0" err="1" smtClean="0"/>
              <a:t>ինչու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 </a:t>
            </a:r>
            <a:r>
              <a:rPr lang="en-US" dirty="0" err="1" smtClean="0"/>
              <a:t>վերցնում</a:t>
            </a:r>
            <a:r>
              <a:rPr lang="en-US" dirty="0" smtClean="0"/>
              <a:t> </a:t>
            </a:r>
            <a:r>
              <a:rPr lang="en-US" dirty="0" err="1" smtClean="0"/>
              <a:t>հարկային</a:t>
            </a:r>
            <a:r>
              <a:rPr lang="en-US" dirty="0" smtClean="0"/>
              <a:t>/</a:t>
            </a:r>
            <a:r>
              <a:rPr lang="en-US" dirty="0" err="1" smtClean="0"/>
              <a:t>մաքսային</a:t>
            </a:r>
            <a:r>
              <a:rPr lang="en-US" dirty="0" smtClean="0"/>
              <a:t> </a:t>
            </a:r>
            <a:r>
              <a:rPr lang="en-US" dirty="0" err="1" smtClean="0"/>
              <a:t>մարմինները</a:t>
            </a:r>
            <a:r>
              <a:rPr lang="en-US" dirty="0" smtClean="0"/>
              <a:t>?</a:t>
            </a:r>
          </a:p>
          <a:p>
            <a:r>
              <a:rPr lang="en-US" dirty="0" smtClean="0"/>
              <a:t>62%-</a:t>
            </a:r>
            <a:r>
              <a:rPr lang="en-US" dirty="0" err="1" smtClean="0"/>
              <a:t>խնդիրը</a:t>
            </a:r>
            <a:r>
              <a:rPr lang="en-US" dirty="0" smtClean="0"/>
              <a:t> </a:t>
            </a:r>
            <a:r>
              <a:rPr lang="en-US" dirty="0" err="1" smtClean="0"/>
              <a:t>համակարգային</a:t>
            </a:r>
            <a:r>
              <a:rPr lang="en-US" dirty="0" smtClean="0"/>
              <a:t> է</a:t>
            </a:r>
          </a:p>
          <a:p>
            <a:r>
              <a:rPr lang="en-US" dirty="0" smtClean="0"/>
              <a:t>26%-</a:t>
            </a:r>
            <a:r>
              <a:rPr lang="en-US" dirty="0" err="1" smtClean="0"/>
              <a:t>թույլ</a:t>
            </a:r>
            <a:r>
              <a:rPr lang="en-US" dirty="0" smtClean="0"/>
              <a:t> </a:t>
            </a:r>
            <a:r>
              <a:rPr lang="en-US" dirty="0" err="1" smtClean="0"/>
              <a:t>վերահսկողություն</a:t>
            </a:r>
            <a:endParaRPr lang="en-US" dirty="0" smtClean="0"/>
          </a:p>
          <a:p>
            <a:r>
              <a:rPr lang="en-US" dirty="0" smtClean="0"/>
              <a:t>24%-</a:t>
            </a:r>
            <a:r>
              <a:rPr lang="en-US" dirty="0" err="1" smtClean="0"/>
              <a:t>այն</a:t>
            </a:r>
            <a:r>
              <a:rPr lang="en-US" dirty="0" smtClean="0"/>
              <a:t> </a:t>
            </a:r>
            <a:r>
              <a:rPr lang="en-US" dirty="0" err="1" smtClean="0"/>
              <a:t>այս</a:t>
            </a:r>
            <a:r>
              <a:rPr lang="en-US" dirty="0" smtClean="0"/>
              <a:t> </a:t>
            </a:r>
            <a:r>
              <a:rPr lang="en-US" dirty="0" err="1" smtClean="0"/>
              <a:t>կամ</a:t>
            </a:r>
            <a:r>
              <a:rPr lang="en-US" dirty="0" smtClean="0"/>
              <a:t> </a:t>
            </a:r>
            <a:r>
              <a:rPr lang="en-US" dirty="0" err="1" smtClean="0"/>
              <a:t>այն</a:t>
            </a:r>
            <a:r>
              <a:rPr lang="en-US" dirty="0" smtClean="0"/>
              <a:t> </a:t>
            </a:r>
            <a:r>
              <a:rPr lang="en-US" dirty="0" err="1" smtClean="0"/>
              <a:t>չափով</a:t>
            </a:r>
            <a:r>
              <a:rPr lang="en-US" dirty="0" smtClean="0"/>
              <a:t> </a:t>
            </a:r>
            <a:r>
              <a:rPr lang="en-US" dirty="0" err="1" smtClean="0"/>
              <a:t>կիրառվում</a:t>
            </a:r>
            <a:r>
              <a:rPr lang="en-US" dirty="0" smtClean="0"/>
              <a:t> է </a:t>
            </a:r>
            <a:r>
              <a:rPr lang="en-US" dirty="0" err="1" smtClean="0"/>
              <a:t>բոլոր</a:t>
            </a:r>
            <a:r>
              <a:rPr lang="en-US" dirty="0" smtClean="0"/>
              <a:t> </a:t>
            </a:r>
            <a:r>
              <a:rPr lang="en-US" dirty="0" err="1" smtClean="0"/>
              <a:t>ոլորտներում</a:t>
            </a:r>
            <a:endParaRPr lang="en-US" dirty="0" smtClean="0"/>
          </a:p>
          <a:p>
            <a:r>
              <a:rPr lang="en-US" dirty="0" smtClean="0"/>
              <a:t>23%-</a:t>
            </a:r>
            <a:r>
              <a:rPr lang="en-US" dirty="0" err="1" smtClean="0"/>
              <a:t>ցածր</a:t>
            </a:r>
            <a:r>
              <a:rPr lang="en-US" dirty="0" smtClean="0"/>
              <a:t> </a:t>
            </a:r>
            <a:r>
              <a:rPr lang="en-US" dirty="0" err="1" smtClean="0"/>
              <a:t>աշխատավարձներ</a:t>
            </a:r>
            <a:endParaRPr lang="en-US" dirty="0" smtClean="0"/>
          </a:p>
          <a:p>
            <a:r>
              <a:rPr lang="en-US" dirty="0" smtClean="0"/>
              <a:t>22%-</a:t>
            </a:r>
            <a:r>
              <a:rPr lang="en-US" dirty="0" err="1" smtClean="0"/>
              <a:t>պարզաբանումները</a:t>
            </a:r>
            <a:r>
              <a:rPr lang="en-US" dirty="0" smtClean="0"/>
              <a:t> </a:t>
            </a:r>
            <a:r>
              <a:rPr lang="en-US" dirty="0" err="1" smtClean="0"/>
              <a:t>հեշտ</a:t>
            </a:r>
            <a:r>
              <a:rPr lang="en-US" dirty="0" smtClean="0"/>
              <a:t> </a:t>
            </a:r>
            <a:r>
              <a:rPr lang="en-US" dirty="0" err="1" smtClean="0"/>
              <a:t>չեն</a:t>
            </a:r>
            <a:r>
              <a:rPr lang="en-US" dirty="0" smtClean="0"/>
              <a:t> </a:t>
            </a:r>
            <a:r>
              <a:rPr lang="en-US" dirty="0" err="1" smtClean="0"/>
              <a:t>ստացվում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Մարտահրավերները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Հարցվածները</a:t>
            </a:r>
            <a:r>
              <a:rPr lang="en-US" dirty="0" smtClean="0"/>
              <a:t> 40% </a:t>
            </a:r>
            <a:r>
              <a:rPr lang="en-US" dirty="0" err="1" smtClean="0"/>
              <a:t>հպարտ</a:t>
            </a:r>
            <a:r>
              <a:rPr lang="en-US" dirty="0" smtClean="0"/>
              <a:t> </a:t>
            </a:r>
            <a:r>
              <a:rPr lang="en-US" dirty="0" err="1" smtClean="0"/>
              <a:t>չէ</a:t>
            </a:r>
            <a:r>
              <a:rPr lang="en-US" dirty="0" smtClean="0"/>
              <a:t> </a:t>
            </a:r>
            <a:r>
              <a:rPr lang="en-US" dirty="0" err="1" smtClean="0"/>
              <a:t>որ</a:t>
            </a:r>
            <a:r>
              <a:rPr lang="en-US" dirty="0" smtClean="0"/>
              <a:t> </a:t>
            </a:r>
            <a:r>
              <a:rPr lang="en-US" dirty="0" err="1" smtClean="0"/>
              <a:t>վճարում</a:t>
            </a:r>
            <a:r>
              <a:rPr lang="en-US" dirty="0" smtClean="0"/>
              <a:t> է </a:t>
            </a:r>
            <a:r>
              <a:rPr lang="en-US" dirty="0" err="1" smtClean="0"/>
              <a:t>հարկեր</a:t>
            </a:r>
            <a:r>
              <a:rPr lang="en-US" dirty="0" smtClean="0"/>
              <a:t> </a:t>
            </a:r>
            <a:r>
              <a:rPr lang="en-US" dirty="0" err="1" smtClean="0"/>
              <a:t>քանի</a:t>
            </a:r>
            <a:r>
              <a:rPr lang="en-US" dirty="0" smtClean="0"/>
              <a:t> </a:t>
            </a:r>
            <a:r>
              <a:rPr lang="en-US" dirty="0" err="1" smtClean="0"/>
              <a:t>որ</a:t>
            </a:r>
            <a:r>
              <a:rPr lang="en-US" dirty="0" smtClean="0"/>
              <a:t> </a:t>
            </a:r>
            <a:r>
              <a:rPr lang="en-US" dirty="0" err="1" smtClean="0"/>
              <a:t>չգիտի</a:t>
            </a:r>
            <a:r>
              <a:rPr lang="en-US" dirty="0" smtClean="0"/>
              <a:t> </a:t>
            </a:r>
            <a:r>
              <a:rPr lang="en-US" dirty="0" err="1" smtClean="0"/>
              <a:t>թե</a:t>
            </a:r>
            <a:r>
              <a:rPr lang="en-US" dirty="0" smtClean="0"/>
              <a:t> </a:t>
            </a:r>
            <a:r>
              <a:rPr lang="en-US" dirty="0" err="1" smtClean="0"/>
              <a:t>ինչ</a:t>
            </a:r>
            <a:r>
              <a:rPr lang="en-US" dirty="0" smtClean="0"/>
              <a:t> </a:t>
            </a:r>
            <a:r>
              <a:rPr lang="en-US" dirty="0" err="1" smtClean="0"/>
              <a:t>նպատակով</a:t>
            </a:r>
            <a:r>
              <a:rPr lang="en-US" dirty="0" smtClean="0"/>
              <a:t> է </a:t>
            </a:r>
            <a:r>
              <a:rPr lang="en-US" dirty="0" err="1" smtClean="0"/>
              <a:t>ծախսվում</a:t>
            </a:r>
            <a:r>
              <a:rPr lang="en-US" dirty="0" smtClean="0"/>
              <a:t> </a:t>
            </a:r>
            <a:r>
              <a:rPr lang="en-US" dirty="0" err="1" smtClean="0"/>
              <a:t>դա</a:t>
            </a:r>
            <a:r>
              <a:rPr lang="en-US" dirty="0" smtClean="0"/>
              <a:t> , </a:t>
            </a:r>
            <a:r>
              <a:rPr lang="en-US" dirty="0" err="1" smtClean="0"/>
              <a:t>իսկ</a:t>
            </a:r>
            <a:r>
              <a:rPr lang="en-US" dirty="0" smtClean="0"/>
              <a:t> 19% </a:t>
            </a:r>
            <a:r>
              <a:rPr lang="en-US" dirty="0" err="1" smtClean="0"/>
              <a:t>ևս</a:t>
            </a:r>
            <a:r>
              <a:rPr lang="en-US" dirty="0" smtClean="0"/>
              <a:t> </a:t>
            </a:r>
            <a:r>
              <a:rPr lang="en-US" dirty="0" err="1" smtClean="0"/>
              <a:t>հպարտ</a:t>
            </a:r>
            <a:r>
              <a:rPr lang="en-US" dirty="0" smtClean="0"/>
              <a:t> </a:t>
            </a:r>
            <a:r>
              <a:rPr lang="en-US" dirty="0" err="1" smtClean="0"/>
              <a:t>չէ</a:t>
            </a:r>
            <a:r>
              <a:rPr lang="en-US" dirty="0" smtClean="0"/>
              <a:t> </a:t>
            </a:r>
            <a:r>
              <a:rPr lang="en-US" dirty="0" err="1" smtClean="0"/>
              <a:t>բայց</a:t>
            </a:r>
            <a:r>
              <a:rPr lang="en-US" dirty="0" smtClean="0"/>
              <a:t> </a:t>
            </a:r>
            <a:r>
              <a:rPr lang="en-US" dirty="0" err="1" smtClean="0"/>
              <a:t>այն</a:t>
            </a:r>
            <a:r>
              <a:rPr lang="en-US" dirty="0" smtClean="0"/>
              <a:t> </a:t>
            </a:r>
            <a:r>
              <a:rPr lang="en-US" dirty="0" err="1" smtClean="0"/>
              <a:t>պատճառով</a:t>
            </a:r>
            <a:r>
              <a:rPr lang="en-US" dirty="0" smtClean="0"/>
              <a:t> </a:t>
            </a:r>
            <a:r>
              <a:rPr lang="en-US" dirty="0" err="1" smtClean="0"/>
              <a:t>որ</a:t>
            </a:r>
            <a:r>
              <a:rPr lang="en-US" dirty="0" smtClean="0"/>
              <a:t> </a:t>
            </a:r>
            <a:r>
              <a:rPr lang="en-US" dirty="0" err="1" smtClean="0"/>
              <a:t>ըստ</a:t>
            </a:r>
            <a:r>
              <a:rPr lang="en-US" dirty="0" smtClean="0"/>
              <a:t> </a:t>
            </a:r>
            <a:r>
              <a:rPr lang="en-US" dirty="0" err="1" smtClean="0"/>
              <a:t>նրանց</a:t>
            </a:r>
            <a:r>
              <a:rPr lang="en-US" dirty="0" smtClean="0"/>
              <a:t> </a:t>
            </a:r>
            <a:r>
              <a:rPr lang="en-US" dirty="0" err="1" smtClean="0"/>
              <a:t>դրանք</a:t>
            </a:r>
            <a:r>
              <a:rPr lang="en-US" dirty="0" smtClean="0"/>
              <a:t> </a:t>
            </a:r>
            <a:r>
              <a:rPr lang="en-US" dirty="0" err="1" smtClean="0"/>
              <a:t>իրենց</a:t>
            </a:r>
            <a:r>
              <a:rPr lang="en-US" dirty="0" smtClean="0"/>
              <a:t> </a:t>
            </a:r>
            <a:r>
              <a:rPr lang="en-US" dirty="0" err="1" smtClean="0"/>
              <a:t>նպատակին</a:t>
            </a:r>
            <a:r>
              <a:rPr lang="en-US" dirty="0" smtClean="0"/>
              <a:t> </a:t>
            </a:r>
            <a:r>
              <a:rPr lang="en-US" dirty="0" err="1" smtClean="0"/>
              <a:t>չեն</a:t>
            </a:r>
            <a:r>
              <a:rPr lang="en-US" dirty="0" smtClean="0"/>
              <a:t> </a:t>
            </a:r>
            <a:r>
              <a:rPr lang="en-US" dirty="0" err="1" smtClean="0"/>
              <a:t>ծառայում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Մարտահրավերներ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Collective action</a:t>
            </a:r>
          </a:p>
          <a:p>
            <a:r>
              <a:rPr lang="en-US" i="1" dirty="0" smtClean="0"/>
              <a:t>“</a:t>
            </a:r>
            <a:r>
              <a:rPr lang="en-US" i="1" dirty="0" err="1"/>
              <a:t>Կոլոբորատիվ</a:t>
            </a:r>
            <a:r>
              <a:rPr lang="en-US" i="1" dirty="0"/>
              <a:t> և </a:t>
            </a:r>
            <a:r>
              <a:rPr lang="en-US" i="1" dirty="0" err="1"/>
              <a:t>կայուն</a:t>
            </a:r>
            <a:r>
              <a:rPr lang="en-US" i="1" dirty="0"/>
              <a:t> </a:t>
            </a:r>
            <a:r>
              <a:rPr lang="en-US" i="1" dirty="0" err="1"/>
              <a:t>համագործակցության</a:t>
            </a:r>
            <a:r>
              <a:rPr lang="en-US" i="1" dirty="0"/>
              <a:t> </a:t>
            </a:r>
            <a:r>
              <a:rPr lang="en-US" i="1" dirty="0" err="1"/>
              <a:t>գործընթաց</a:t>
            </a:r>
            <a:r>
              <a:rPr lang="en-US" i="1" dirty="0"/>
              <a:t> </a:t>
            </a:r>
            <a:r>
              <a:rPr lang="en-US" i="1" dirty="0" err="1"/>
              <a:t>շահատերերի</a:t>
            </a:r>
            <a:r>
              <a:rPr lang="en-US" i="1" dirty="0"/>
              <a:t> </a:t>
            </a:r>
            <a:r>
              <a:rPr lang="en-US" i="1" dirty="0" err="1"/>
              <a:t>միջև</a:t>
            </a:r>
            <a:r>
              <a:rPr lang="en-US" i="1" dirty="0"/>
              <a:t>, </a:t>
            </a:r>
            <a:r>
              <a:rPr lang="en-US" i="1" dirty="0" err="1"/>
              <a:t>որը</a:t>
            </a:r>
            <a:r>
              <a:rPr lang="en-US" i="1" dirty="0"/>
              <a:t> </a:t>
            </a:r>
            <a:r>
              <a:rPr lang="en-US" i="1" dirty="0" err="1"/>
              <a:t>բարձրացնում</a:t>
            </a:r>
            <a:r>
              <a:rPr lang="en-US" i="1" dirty="0"/>
              <a:t> է </a:t>
            </a:r>
            <a:r>
              <a:rPr lang="en-US" i="1" dirty="0" err="1"/>
              <a:t>ազդեցությունը</a:t>
            </a:r>
            <a:r>
              <a:rPr lang="en-US" i="1" dirty="0"/>
              <a:t> և </a:t>
            </a:r>
            <a:r>
              <a:rPr lang="en-US" i="1" dirty="0" err="1"/>
              <a:t>վստահելիությունը</a:t>
            </a:r>
            <a:r>
              <a:rPr lang="en-US" i="1" dirty="0"/>
              <a:t> </a:t>
            </a:r>
            <a:r>
              <a:rPr lang="en-US" i="1" dirty="0" err="1"/>
              <a:t>առանձին</a:t>
            </a:r>
            <a:r>
              <a:rPr lang="en-US" i="1" dirty="0"/>
              <a:t> </a:t>
            </a:r>
            <a:r>
              <a:rPr lang="en-US" i="1" dirty="0" err="1"/>
              <a:t>գործողության</a:t>
            </a:r>
            <a:r>
              <a:rPr lang="en-US" i="1" dirty="0"/>
              <a:t> և </a:t>
            </a:r>
            <a:r>
              <a:rPr lang="en-US" i="1" dirty="0" err="1"/>
              <a:t>բերում</a:t>
            </a:r>
            <a:r>
              <a:rPr lang="en-US" i="1" dirty="0"/>
              <a:t> է </a:t>
            </a:r>
            <a:r>
              <a:rPr lang="en-US" i="1" dirty="0" err="1"/>
              <a:t>խոցելի</a:t>
            </a:r>
            <a:r>
              <a:rPr lang="en-US" i="1" dirty="0"/>
              <a:t> </a:t>
            </a:r>
            <a:r>
              <a:rPr lang="en-US" i="1" dirty="0" err="1"/>
              <a:t>դերակատերներին</a:t>
            </a:r>
            <a:r>
              <a:rPr lang="en-US" i="1" dirty="0"/>
              <a:t> </a:t>
            </a:r>
            <a:r>
              <a:rPr lang="en-US" i="1" dirty="0" err="1"/>
              <a:t>միության</a:t>
            </a:r>
            <a:r>
              <a:rPr lang="en-US" i="1" dirty="0"/>
              <a:t> </a:t>
            </a:r>
            <a:r>
              <a:rPr lang="en-US" i="1" dirty="0" err="1"/>
              <a:t>մեջ</a:t>
            </a:r>
            <a:r>
              <a:rPr lang="en-US" i="1" dirty="0"/>
              <a:t> </a:t>
            </a:r>
            <a:r>
              <a:rPr lang="en-US" i="1" dirty="0" err="1"/>
              <a:t>նման</a:t>
            </a:r>
            <a:r>
              <a:rPr lang="en-US" i="1" dirty="0"/>
              <a:t> </a:t>
            </a:r>
            <a:r>
              <a:rPr lang="en-US" i="1" dirty="0" err="1"/>
              <a:t>կազմակերպությունների</a:t>
            </a:r>
            <a:r>
              <a:rPr lang="en-US" i="1" dirty="0"/>
              <a:t> </a:t>
            </a:r>
            <a:r>
              <a:rPr lang="en-US" i="1" dirty="0" err="1"/>
              <a:t>հետ</a:t>
            </a:r>
            <a:r>
              <a:rPr lang="en-US" i="1" dirty="0"/>
              <a:t> և </a:t>
            </a:r>
            <a:r>
              <a:rPr lang="en-US" i="1" dirty="0" err="1"/>
              <a:t>հավասարեցնում</a:t>
            </a:r>
            <a:r>
              <a:rPr lang="en-US" i="1" dirty="0"/>
              <a:t> է </a:t>
            </a:r>
            <a:r>
              <a:rPr lang="en-US" i="1" dirty="0" err="1"/>
              <a:t>համագործակցության</a:t>
            </a:r>
            <a:r>
              <a:rPr lang="en-US" i="1" dirty="0"/>
              <a:t> </a:t>
            </a:r>
            <a:r>
              <a:rPr lang="en-US" i="1" dirty="0" err="1"/>
              <a:t>հնարավորությունները</a:t>
            </a:r>
            <a:r>
              <a:rPr lang="en-US" i="1" dirty="0"/>
              <a:t>:</a:t>
            </a:r>
          </a:p>
          <a:p>
            <a:pPr marL="68580" indent="0">
              <a:buNone/>
            </a:pPr>
            <a:r>
              <a:rPr lang="en-US" i="1" dirty="0"/>
              <a:t> 	World Bank Institute</a:t>
            </a:r>
          </a:p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Համագործակցության</a:t>
            </a:r>
            <a:r>
              <a:rPr lang="en-US" dirty="0" smtClean="0"/>
              <a:t> </a:t>
            </a:r>
            <a:r>
              <a:rPr lang="en-US" dirty="0" err="1" smtClean="0"/>
              <a:t>հնարավորություններ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"/>
            <a:ext cx="261719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otion_Elements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icrosoft Motion BG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1587D2-7C39-444E-A417-F289892BF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Motion_Elements_SHIP</Template>
  <TotalTime>0</TotalTime>
  <Words>535</Words>
  <Application>Microsoft Office PowerPoint</Application>
  <PresentationFormat>On-screen Show (4:3)</PresentationFormat>
  <Paragraphs>102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Arian AMU</vt:lpstr>
      <vt:lpstr>Calibri</vt:lpstr>
      <vt:lpstr>Motion_Elements_SHIP</vt:lpstr>
      <vt:lpstr>Գործարար ոլորտում կոռուպցիայի հաղթահարման մարտահրավերները և համագործակցության հնարավորությունները</vt:lpstr>
      <vt:lpstr>Մարտահրավերներ</vt:lpstr>
      <vt:lpstr>Մարտահրավերներ</vt:lpstr>
      <vt:lpstr>Մարտահրավերներ</vt:lpstr>
      <vt:lpstr>Մարտահրավերներ</vt:lpstr>
      <vt:lpstr>Մարտահրավերներ</vt:lpstr>
      <vt:lpstr>Մարտահրավերները</vt:lpstr>
      <vt:lpstr>Մարտահրավերներ</vt:lpstr>
      <vt:lpstr>Համագործակցության հնարավորություններ</vt:lpstr>
      <vt:lpstr>Համագործակցության հնարավորությունները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2016-05-12T20:18:25Z</dcterms:created>
  <dcterms:modified xsi:type="dcterms:W3CDTF">2016-06-09T06:57:23Z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TC027279929991</vt:lpwstr>
  </property>
</Properties>
</file>