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80" r:id="rId4"/>
    <p:sldId id="261" r:id="rId5"/>
    <p:sldId id="281" r:id="rId6"/>
    <p:sldId id="260" r:id="rId7"/>
    <p:sldId id="264" r:id="rId8"/>
    <p:sldId id="266" r:id="rId9"/>
    <p:sldId id="257" r:id="rId10"/>
    <p:sldId id="267" r:id="rId11"/>
    <p:sldId id="268" r:id="rId12"/>
    <p:sldId id="270" r:id="rId13"/>
    <p:sldId id="271" r:id="rId14"/>
    <p:sldId id="275"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sz="4800" dirty="0" smtClean="0"/>
              <a:t>The role of citizens in the fight against corruption</a:t>
            </a:r>
            <a:endParaRPr lang="en-US" sz="4800" dirty="0"/>
          </a:p>
        </p:txBody>
      </p:sp>
      <p:sp>
        <p:nvSpPr>
          <p:cNvPr id="3" name="Subtitle 2"/>
          <p:cNvSpPr>
            <a:spLocks noGrp="1"/>
          </p:cNvSpPr>
          <p:nvPr>
            <p:ph type="subTitle" idx="1"/>
          </p:nvPr>
        </p:nvSpPr>
        <p:spPr/>
        <p:txBody>
          <a:bodyPr>
            <a:normAutofit lnSpcReduction="10000"/>
          </a:bodyPr>
          <a:lstStyle/>
          <a:p>
            <a:r>
              <a:rPr lang="en-US" dirty="0" smtClean="0"/>
              <a:t>Khachik Harutyunyan</a:t>
            </a:r>
          </a:p>
          <a:p>
            <a:r>
              <a:rPr lang="en-US" dirty="0" smtClean="0"/>
              <a:t>Anti-corruption expert</a:t>
            </a:r>
          </a:p>
          <a:p>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383643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Awesome people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19" y="1447800"/>
            <a:ext cx="4876800" cy="3962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134" y="1447800"/>
            <a:ext cx="6637866" cy="3962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145799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Talk-don’t be silent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518" y="1930400"/>
            <a:ext cx="6972299" cy="4495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41523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Anti-corruption kit. 15 ideas for young activists. Developed by TI Berlin</a:t>
            </a:r>
            <a:endParaRPr lang="en-US" dirty="0"/>
          </a:p>
        </p:txBody>
      </p:sp>
      <p:pic>
        <p:nvPicPr>
          <p:cNvPr id="4" name="Content Placeholder 3"/>
          <p:cNvPicPr>
            <a:picLocks noGrp="1" noChangeAspect="1"/>
          </p:cNvPicPr>
          <p:nvPr>
            <p:ph idx="1"/>
          </p:nvPr>
        </p:nvPicPr>
        <p:blipFill>
          <a:blip r:embed="rId2"/>
          <a:stretch>
            <a:fillRect/>
          </a:stretch>
        </p:blipFill>
        <p:spPr>
          <a:xfrm>
            <a:off x="139700" y="1739900"/>
            <a:ext cx="10020300" cy="4978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594" y="121920"/>
            <a:ext cx="1760075" cy="525196"/>
          </a:xfrm>
          <a:prstGeom prst="rect">
            <a:avLst/>
          </a:prstGeom>
        </p:spPr>
      </p:pic>
    </p:spTree>
    <p:extLst>
      <p:ext uri="{BB962C8B-B14F-4D97-AF65-F5344CB8AC3E}">
        <p14:creationId xmlns:p14="http://schemas.microsoft.com/office/powerpoint/2010/main" val="388301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a:t>great examples</a:t>
            </a:r>
            <a:r>
              <a:rPr lang="en-US" dirty="0" smtClean="0"/>
              <a:t>:</a:t>
            </a:r>
            <a:br>
              <a:rPr lang="en-US" dirty="0" smtClean="0"/>
            </a:br>
            <a:r>
              <a:rPr lang="en-US" dirty="0" smtClean="0"/>
              <a:t> </a:t>
            </a:r>
            <a:r>
              <a:rPr lang="en-US" dirty="0" err="1"/>
              <a:t>Sharada</a:t>
            </a:r>
            <a:r>
              <a:rPr lang="en-US" dirty="0"/>
              <a:t> </a:t>
            </a:r>
            <a:r>
              <a:rPr lang="en-US" dirty="0" err="1"/>
              <a:t>Bhusal</a:t>
            </a:r>
            <a:r>
              <a:rPr lang="en-US" dirty="0"/>
              <a:t> </a:t>
            </a:r>
            <a:r>
              <a:rPr lang="en-US" dirty="0" err="1" smtClean="0"/>
              <a:t>Jha</a:t>
            </a:r>
            <a:r>
              <a:rPr lang="en-US" dirty="0" smtClean="0"/>
              <a:t> (Nepal)</a:t>
            </a:r>
            <a:endParaRPr lang="en-US" dirty="0"/>
          </a:p>
        </p:txBody>
      </p:sp>
      <p:sp>
        <p:nvSpPr>
          <p:cNvPr id="5" name="Content Placeholder 4"/>
          <p:cNvSpPr>
            <a:spLocks noGrp="1"/>
          </p:cNvSpPr>
          <p:nvPr>
            <p:ph idx="1"/>
          </p:nvPr>
        </p:nvSpPr>
        <p:spPr>
          <a:xfrm>
            <a:off x="677334" y="1755935"/>
            <a:ext cx="8596668" cy="3880773"/>
          </a:xfrm>
        </p:spPr>
        <p:txBody>
          <a:bodyPr/>
          <a:lstStyle/>
          <a:p>
            <a:r>
              <a:rPr lang="en-US" dirty="0" smtClean="0"/>
              <a:t>3 hunger strikes during last 3 years</a:t>
            </a:r>
          </a:p>
          <a:p>
            <a:r>
              <a:rPr lang="en-US" dirty="0" smtClean="0"/>
              <a:t>1999-Village council meeting</a:t>
            </a:r>
          </a:p>
          <a:p>
            <a:r>
              <a:rPr lang="en-US" dirty="0" smtClean="0"/>
              <a:t>2014-13 days hunger strike</a:t>
            </a:r>
          </a:p>
          <a:p>
            <a:r>
              <a:rPr lang="en-US" dirty="0" smtClean="0"/>
              <a:t>More than 1,000 cases of corruption charges</a:t>
            </a:r>
          </a:p>
          <a:p>
            <a:r>
              <a:rPr lang="en-US" dirty="0"/>
              <a:t>She shaved her head and wore white outfit, a ritual often performed in the name of dead family members. According to her, the government was no longer "alive" for the people</a:t>
            </a:r>
            <a:r>
              <a:rPr lang="en-US" dirty="0" smtClean="0"/>
              <a:t>.</a:t>
            </a:r>
          </a:p>
          <a:p>
            <a:r>
              <a:rPr lang="en-US" dirty="0" smtClean="0"/>
              <a:t>Motivated Pradeep </a:t>
            </a:r>
            <a:r>
              <a:rPr lang="en-US" dirty="0" err="1" smtClean="0"/>
              <a:t>Baral</a:t>
            </a:r>
            <a:r>
              <a:rPr lang="en-US" dirty="0" smtClean="0"/>
              <a:t> (Nepal Commerce Campus)</a:t>
            </a:r>
          </a:p>
          <a:p>
            <a:r>
              <a:rPr lang="en-US" dirty="0" smtClean="0"/>
              <a:t>Few charges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220" y="4217642"/>
            <a:ext cx="1859280" cy="11582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947880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Teresa-inspiration of the century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3998928" cy="38814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604" y="121920"/>
            <a:ext cx="2128065" cy="635002"/>
          </a:xfrm>
          <a:prstGeom prst="rect">
            <a:avLst/>
          </a:prstGeom>
        </p:spPr>
      </p:pic>
    </p:spTree>
    <p:extLst>
      <p:ext uri="{BB962C8B-B14F-4D97-AF65-F5344CB8AC3E}">
        <p14:creationId xmlns:p14="http://schemas.microsoft.com/office/powerpoint/2010/main" val="313331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72000"/>
                    </a14:imgEffect>
                  </a14:imgLayer>
                </a14:imgProps>
              </a:ext>
              <a:ext uri="{28A0092B-C50C-407E-A947-70E740481C1C}">
                <a14:useLocalDpi xmlns:a14="http://schemas.microsoft.com/office/drawing/2010/main" val="0"/>
              </a:ext>
            </a:extLst>
          </a:blip>
          <a:stretch>
            <a:fillRect/>
          </a:stretch>
        </p:blipFill>
        <p:spPr>
          <a:xfrm>
            <a:off x="896189" y="2227495"/>
            <a:ext cx="2650958" cy="3881437"/>
          </a:xfrm>
          <a:prstGeom prst="rect">
            <a:avLst/>
          </a:prstGeom>
        </p:spPr>
      </p:pic>
      <p:sp>
        <p:nvSpPr>
          <p:cNvPr id="5" name="Rectangle 4"/>
          <p:cNvSpPr/>
          <p:nvPr/>
        </p:nvSpPr>
        <p:spPr>
          <a:xfrm rot="19036353">
            <a:off x="528020" y="3961666"/>
            <a:ext cx="2979632" cy="1015663"/>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a:solidFill>
                  <a:schemeClr val="accent4">
                    <a:lumMod val="50000"/>
                  </a:schemeClr>
                </a:solidFill>
                <a:latin typeface="Arian AMU" panose="01000000000000000000" pitchFamily="2" charset="0"/>
                <a:cs typeface="Arian AMU" panose="01000000000000000000" pitchFamily="2" charset="0"/>
              </a:rPr>
              <a:t>Empower citizens </a:t>
            </a:r>
            <a:endParaRPr lang="en-US" sz="2000" b="1" dirty="0" smtClean="0">
              <a:solidFill>
                <a:schemeClr val="accent4">
                  <a:lumMod val="50000"/>
                </a:schemeClr>
              </a:solidFill>
              <a:latin typeface="Arian AMU" panose="01000000000000000000" pitchFamily="2" charset="0"/>
              <a:cs typeface="Arian AMU" panose="01000000000000000000" pitchFamily="2" charset="0"/>
            </a:endParaRPr>
          </a:p>
          <a:p>
            <a:pPr algn="r"/>
            <a:r>
              <a:rPr lang="en-US" sz="2000" b="1" dirty="0" smtClean="0">
                <a:solidFill>
                  <a:schemeClr val="accent4">
                    <a:lumMod val="50000"/>
                  </a:schemeClr>
                </a:solidFill>
                <a:latin typeface="Arian AMU" panose="01000000000000000000" pitchFamily="2" charset="0"/>
                <a:cs typeface="Arian AMU" panose="01000000000000000000" pitchFamily="2" charset="0"/>
              </a:rPr>
              <a:t>to </a:t>
            </a:r>
            <a:r>
              <a:rPr lang="en-US" sz="2000" b="1" dirty="0">
                <a:solidFill>
                  <a:schemeClr val="accent4">
                    <a:lumMod val="50000"/>
                  </a:schemeClr>
                </a:solidFill>
                <a:latin typeface="Arian AMU" panose="01000000000000000000" pitchFamily="2" charset="0"/>
                <a:cs typeface="Arian AMU" panose="01000000000000000000" pitchFamily="2" charset="0"/>
              </a:rPr>
              <a:t>fight for </a:t>
            </a:r>
            <a:r>
              <a:rPr lang="en-US" sz="2000" b="1" dirty="0" smtClean="0">
                <a:solidFill>
                  <a:schemeClr val="accent4">
                    <a:lumMod val="50000"/>
                  </a:schemeClr>
                </a:solidFill>
                <a:latin typeface="Arian AMU" panose="01000000000000000000" pitchFamily="2" charset="0"/>
                <a:cs typeface="Arian AMU" panose="01000000000000000000" pitchFamily="2" charset="0"/>
              </a:rPr>
              <a:t>Armenia </a:t>
            </a:r>
          </a:p>
          <a:p>
            <a:pPr algn="r"/>
            <a:r>
              <a:rPr lang="en-US" sz="2000" b="1" dirty="0" smtClean="0">
                <a:solidFill>
                  <a:schemeClr val="accent4">
                    <a:lumMod val="50000"/>
                  </a:schemeClr>
                </a:solidFill>
                <a:latin typeface="Arian AMU" panose="01000000000000000000" pitchFamily="2" charset="0"/>
                <a:cs typeface="Arian AMU" panose="01000000000000000000" pitchFamily="2" charset="0"/>
              </a:rPr>
              <a:t>free </a:t>
            </a:r>
            <a:r>
              <a:rPr lang="en-US" sz="2000" b="1" dirty="0">
                <a:solidFill>
                  <a:schemeClr val="accent4">
                    <a:lumMod val="50000"/>
                  </a:schemeClr>
                </a:solidFill>
                <a:latin typeface="Arian AMU" panose="01000000000000000000" pitchFamily="2" charset="0"/>
                <a:cs typeface="Arian AMU" panose="01000000000000000000" pitchFamily="2" charset="0"/>
              </a:rPr>
              <a:t>of </a:t>
            </a:r>
            <a:r>
              <a:rPr lang="en-US" sz="2000" b="1" dirty="0" smtClean="0">
                <a:solidFill>
                  <a:schemeClr val="accent4">
                    <a:lumMod val="50000"/>
                  </a:schemeClr>
                </a:solidFill>
                <a:latin typeface="Arian AMU" panose="01000000000000000000" pitchFamily="2" charset="0"/>
                <a:cs typeface="Arian AMU" panose="01000000000000000000" pitchFamily="2" charset="0"/>
              </a:rPr>
              <a:t>corruption</a:t>
            </a:r>
            <a:endParaRPr lang="en-US" sz="2000" b="1" dirty="0">
              <a:solidFill>
                <a:schemeClr val="accent4">
                  <a:lumMod val="50000"/>
                </a:schemeClr>
              </a:solidFill>
              <a:latin typeface="Arian AMU" panose="01000000000000000000" pitchFamily="2" charset="0"/>
              <a:cs typeface="Arian AMU" panose="01000000000000000000"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97372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General overview of the situation</a:t>
            </a:r>
            <a:endParaRPr lang="ru-RU" dirty="0"/>
          </a:p>
        </p:txBody>
      </p:sp>
      <p:sp>
        <p:nvSpPr>
          <p:cNvPr id="3" name="Content Placeholder 2"/>
          <p:cNvSpPr>
            <a:spLocks noGrp="1"/>
          </p:cNvSpPr>
          <p:nvPr>
            <p:ph idx="1"/>
          </p:nvPr>
        </p:nvSpPr>
        <p:spPr/>
        <p:txBody>
          <a:bodyPr/>
          <a:lstStyle/>
          <a:p>
            <a:r>
              <a:rPr lang="ru-RU" dirty="0" smtClean="0"/>
              <a:t>Corruption Perception Index 2015-Armenia  ranks 95th place  among 168 countries with 35 points, Azerbaijan 119th place (29), Russia the same place with the same scores, Georgia 48 (52), Iran 130 (27), Turkey 66 (42).  The leaders are Denmark, Finland and Sweden.</a:t>
            </a:r>
          </a:p>
          <a:p>
            <a:r>
              <a:rPr lang="ru-RU" dirty="0" smtClean="0"/>
              <a:t>Policy forum Armenia 2013-</a:t>
            </a:r>
            <a:r>
              <a:rPr lang="en-US" dirty="0" smtClean="0"/>
              <a:t>Armenia lost $5.9 billion in 2013 because of</a:t>
            </a:r>
            <a:r>
              <a:rPr lang="ru-RU" dirty="0" smtClean="0"/>
              <a:t> </a:t>
            </a:r>
            <a:r>
              <a:rPr lang="en-US" dirty="0" smtClean="0"/>
              <a:t>corruption, and instead of a GDP of $10.5 billion in 2013, it would have had $16.4 billion, if only it had</a:t>
            </a:r>
            <a:r>
              <a:rPr lang="ru-RU" dirty="0" smtClean="0"/>
              <a:t> </a:t>
            </a:r>
            <a:r>
              <a:rPr lang="en-US" dirty="0" smtClean="0"/>
              <a:t>had a level of governance comparable to Botswana and Namibia</a:t>
            </a:r>
            <a:endParaRPr lang="ru-RU" dirty="0" smtClean="0"/>
          </a:p>
          <a:p>
            <a:r>
              <a:rPr lang="ru-RU" dirty="0" smtClean="0"/>
              <a:t>Global financial integrity  </a:t>
            </a:r>
            <a:r>
              <a:rPr lang="en-US" dirty="0" smtClean="0"/>
              <a:t>“Illicit financial flows from developing countries: 2004-2013” </a:t>
            </a:r>
            <a:r>
              <a:rPr lang="ru-RU" dirty="0" smtClean="0"/>
              <a:t> 2015</a:t>
            </a:r>
            <a:r>
              <a:rPr lang="en-US" dirty="0" smtClean="0"/>
              <a:t>report</a:t>
            </a:r>
            <a:r>
              <a:rPr lang="ru-RU" dirty="0" smtClean="0"/>
              <a:t> -</a:t>
            </a:r>
            <a:r>
              <a:rPr lang="en-US" dirty="0" smtClean="0"/>
              <a:t> among 149 countries Armenia occupies 70</a:t>
            </a:r>
            <a:r>
              <a:rPr lang="en-US" baseline="30000" dirty="0" smtClean="0"/>
              <a:t>th</a:t>
            </a:r>
            <a:r>
              <a:rPr lang="en-US" dirty="0" smtClean="0"/>
              <a:t> place and its average financial flows from the country for the period of 2004-2013 equals to 983 million of USD</a:t>
            </a:r>
            <a:endParaRPr lang="ru-R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268" y="121920"/>
            <a:ext cx="2005402" cy="59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Karl Kraus</a:t>
            </a:r>
            <a:endParaRPr lang="en-US" dirty="0"/>
          </a:p>
        </p:txBody>
      </p:sp>
      <p:sp>
        <p:nvSpPr>
          <p:cNvPr id="3" name="Content Placeholder 2"/>
          <p:cNvSpPr>
            <a:spLocks noGrp="1"/>
          </p:cNvSpPr>
          <p:nvPr>
            <p:ph idx="1"/>
          </p:nvPr>
        </p:nvSpPr>
        <p:spPr/>
        <p:txBody>
          <a:bodyPr>
            <a:normAutofit/>
          </a:bodyPr>
          <a:lstStyle/>
          <a:p>
            <a:r>
              <a:rPr lang="en-US" sz="3600" dirty="0"/>
              <a:t>Corruption is worse than prostitution. The latter might endanger the morals of an individual, the former invariably endangers the morals of the entire country.</a:t>
            </a:r>
            <a:br>
              <a:rPr lang="en-US" sz="3600" dirty="0"/>
            </a:b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707146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Corruption Barometer 2013</a:t>
            </a:r>
            <a:endParaRPr lang="en-US" dirty="0"/>
          </a:p>
        </p:txBody>
      </p:sp>
      <p:sp>
        <p:nvSpPr>
          <p:cNvPr id="3" name="Content Placeholder 2"/>
          <p:cNvSpPr>
            <a:spLocks noGrp="1"/>
          </p:cNvSpPr>
          <p:nvPr>
            <p:ph idx="1"/>
          </p:nvPr>
        </p:nvSpPr>
        <p:spPr/>
        <p:txBody>
          <a:bodyPr/>
          <a:lstStyle/>
          <a:p>
            <a:r>
              <a:rPr lang="en-US" b="1" cap="all" dirty="0"/>
              <a:t>TO WHAT EXTENT DO YOU AGREE THAT ORDINARY PEOPLE CAN MAKE A DIFFERENCE IN THE FIGHT AGAINST CORRUPTION?</a:t>
            </a:r>
          </a:p>
          <a:p>
            <a:r>
              <a:rPr lang="en-US" dirty="0" smtClean="0"/>
              <a:t>Armenia-63% disagree, 37% agree</a:t>
            </a:r>
          </a:p>
          <a:p>
            <a:r>
              <a:rPr lang="en-US" dirty="0" smtClean="0"/>
              <a:t>Bangladesh-8% disagree, 92% agree</a:t>
            </a:r>
          </a:p>
          <a:p>
            <a:r>
              <a:rPr lang="en-US" dirty="0" smtClean="0"/>
              <a:t>Zimbabwe-44% disagree, 56% agree</a:t>
            </a:r>
          </a:p>
          <a:p>
            <a:r>
              <a:rPr lang="en-US" dirty="0" smtClean="0"/>
              <a:t>Malawi-16% disagree, 84% agree</a:t>
            </a:r>
          </a:p>
          <a:p>
            <a:r>
              <a:rPr lang="en-US" dirty="0" smtClean="0"/>
              <a:t>Mozambique-37% disagree, 63% agree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756" y="121920"/>
            <a:ext cx="2116914" cy="631675"/>
          </a:xfrm>
          <a:prstGeom prst="rect">
            <a:avLst/>
          </a:prstGeom>
        </p:spPr>
      </p:pic>
    </p:spTree>
    <p:extLst>
      <p:ext uri="{BB962C8B-B14F-4D97-AF65-F5344CB8AC3E}">
        <p14:creationId xmlns:p14="http://schemas.microsoft.com/office/powerpoint/2010/main" val="363836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Caucasus Barometer 2015 </a:t>
            </a:r>
            <a:r>
              <a:rPr lang="en-US" dirty="0" smtClean="0"/>
              <a:t>and survey on consumers 2015 </a:t>
            </a:r>
            <a:endParaRPr lang="ru-RU" dirty="0"/>
          </a:p>
        </p:txBody>
      </p:sp>
      <p:sp>
        <p:nvSpPr>
          <p:cNvPr id="3" name="Content Placeholder 2"/>
          <p:cNvSpPr>
            <a:spLocks noGrp="1"/>
          </p:cNvSpPr>
          <p:nvPr>
            <p:ph idx="1"/>
          </p:nvPr>
        </p:nvSpPr>
        <p:spPr/>
        <p:txBody>
          <a:bodyPr/>
          <a:lstStyle/>
          <a:p>
            <a:r>
              <a:rPr lang="en-US" u="sng" dirty="0" smtClean="0"/>
              <a:t>73% of respondents consider the state as a ''Parent''</a:t>
            </a:r>
            <a:r>
              <a:rPr lang="en-US" dirty="0" smtClean="0"/>
              <a:t> and not as an ''Employee'‘</a:t>
            </a:r>
            <a:endParaRPr lang="ru-RU" dirty="0" smtClean="0"/>
          </a:p>
          <a:p>
            <a:r>
              <a:rPr lang="ru-RU" dirty="0" smtClean="0"/>
              <a:t>48% thinks that criticizing government is necessary to be a good citizen while 44% thinks that it is not. In Georgia it is 68% who are opponents of criticizing</a:t>
            </a:r>
          </a:p>
          <a:p>
            <a:r>
              <a:rPr lang="ru-RU" dirty="0" smtClean="0"/>
              <a:t>49% considers that people are masters of their fate, in Georgia 39% thinks so</a:t>
            </a:r>
            <a:endParaRPr lang="en-US" dirty="0" smtClean="0"/>
          </a:p>
          <a:p>
            <a:r>
              <a:rPr lang="en-US" dirty="0" smtClean="0"/>
              <a:t>According to a survey conducted in 2015 by Food Safety Service-85% of respondents just would put back to the shelves expired products and only 39% would complaint</a:t>
            </a:r>
            <a:endParaRPr lang="ru-R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638" y="121920"/>
            <a:ext cx="2273031" cy="6782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BIG WHY? Collective action problem</a:t>
            </a:r>
            <a:endParaRPr lang="en-US" dirty="0"/>
          </a:p>
        </p:txBody>
      </p:sp>
      <p:sp>
        <p:nvSpPr>
          <p:cNvPr id="3" name="Content Placeholder 2"/>
          <p:cNvSpPr>
            <a:spLocks noGrp="1"/>
          </p:cNvSpPr>
          <p:nvPr>
            <p:ph idx="1"/>
          </p:nvPr>
        </p:nvSpPr>
        <p:spPr/>
        <p:txBody>
          <a:bodyPr/>
          <a:lstStyle/>
          <a:p>
            <a:pPr marL="0" indent="0">
              <a:buNone/>
            </a:pPr>
            <a:r>
              <a:rPr lang="en-US" dirty="0" err="1"/>
              <a:t>Briggite</a:t>
            </a:r>
            <a:r>
              <a:rPr lang="en-US" dirty="0"/>
              <a:t> </a:t>
            </a:r>
            <a:r>
              <a:rPr lang="en-US" dirty="0" smtClean="0"/>
              <a:t>Zimmerman (Scholar of comparative politics, focus political economy of corruption)</a:t>
            </a:r>
            <a:endParaRPr lang="en-US" dirty="0"/>
          </a:p>
          <a:p>
            <a:pPr marL="0" indent="0">
              <a:buNone/>
            </a:pPr>
            <a:r>
              <a:rPr lang="en-US" dirty="0" smtClean="0"/>
              <a:t>One </a:t>
            </a:r>
            <a:r>
              <a:rPr lang="en-US" dirty="0"/>
              <a:t>reason for the failure of anti-corruption interventions may be that citizens don’t care enough about the corruption that’s brought to light to mobilize against it, also known as the classic collective action problem.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628" y="121920"/>
            <a:ext cx="1905041" cy="568453"/>
          </a:xfrm>
          <a:prstGeom prst="rect">
            <a:avLst/>
          </a:prstGeom>
        </p:spPr>
      </p:pic>
    </p:spTree>
    <p:extLst>
      <p:ext uri="{BB962C8B-B14F-4D97-AF65-F5344CB8AC3E}">
        <p14:creationId xmlns:p14="http://schemas.microsoft.com/office/powerpoint/2010/main" val="290737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1801"/>
            <a:ext cx="8596668" cy="5609562"/>
          </a:xfrm>
        </p:spPr>
        <p:txBody>
          <a:bodyPr>
            <a:normAutofit/>
          </a:bodyPr>
          <a:lstStyle/>
          <a:p>
            <a:pPr marL="0" indent="0" algn="ctr">
              <a:buNone/>
            </a:pPr>
            <a:endParaRPr lang="en-US" sz="9600" dirty="0" smtClean="0">
              <a:solidFill>
                <a:srgbClr val="92D050"/>
              </a:solidFill>
            </a:endParaRPr>
          </a:p>
          <a:p>
            <a:pPr marL="0" indent="0" algn="ctr">
              <a:buNone/>
            </a:pPr>
            <a:r>
              <a:rPr lang="en-US" sz="9600" dirty="0" smtClean="0">
                <a:solidFill>
                  <a:srgbClr val="92D050"/>
                </a:solidFill>
              </a:rPr>
              <a:t>A BIG HOW?</a:t>
            </a:r>
            <a:endParaRPr lang="en-US" sz="9600" dirty="0">
              <a:solidFill>
                <a:srgbClr val="92D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486" y="121920"/>
            <a:ext cx="2911184" cy="868680"/>
          </a:xfrm>
          <a:prstGeom prst="rect">
            <a:avLst/>
          </a:prstGeom>
        </p:spPr>
      </p:pic>
    </p:spTree>
    <p:extLst>
      <p:ext uri="{BB962C8B-B14F-4D97-AF65-F5344CB8AC3E}">
        <p14:creationId xmlns:p14="http://schemas.microsoft.com/office/powerpoint/2010/main" val="894983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pPr algn="ctr"/>
            <a:r>
              <a:rPr lang="en-US" dirty="0" smtClean="0"/>
              <a:t>Constitution of Bhutan</a:t>
            </a:r>
            <a:endParaRPr lang="en-US" dirty="0"/>
          </a:p>
        </p:txBody>
      </p:sp>
      <p:sp>
        <p:nvSpPr>
          <p:cNvPr id="3" name="Content Placeholder 2"/>
          <p:cNvSpPr>
            <a:spLocks noGrp="1"/>
          </p:cNvSpPr>
          <p:nvPr>
            <p:ph idx="1"/>
          </p:nvPr>
        </p:nvSpPr>
        <p:spPr/>
        <p:txBody>
          <a:bodyPr/>
          <a:lstStyle/>
          <a:p>
            <a:pPr marL="0" indent="0" algn="ctr">
              <a:buNone/>
            </a:pPr>
            <a:r>
              <a:rPr lang="en-US" dirty="0" smtClean="0"/>
              <a:t>Article 8</a:t>
            </a:r>
          </a:p>
          <a:p>
            <a:pPr marL="0" indent="0" algn="ctr">
              <a:buNone/>
            </a:pPr>
            <a:r>
              <a:rPr lang="en-US" dirty="0" smtClean="0"/>
              <a:t>FUNDAMENTAL DUTIES</a:t>
            </a:r>
          </a:p>
          <a:p>
            <a:pPr marL="0" indent="0" algn="ctr">
              <a:buNone/>
            </a:pPr>
            <a:r>
              <a:rPr lang="en-US" sz="2800" dirty="0"/>
              <a:t>Every person shall have the duty to uphold justice and to act</a:t>
            </a:r>
          </a:p>
          <a:p>
            <a:pPr marL="0" indent="0" algn="ctr">
              <a:buNone/>
            </a:pPr>
            <a:r>
              <a:rPr lang="en-US" sz="2800" dirty="0"/>
              <a:t>against corruption.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613901" cy="5638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839" y="60166"/>
            <a:ext cx="2596416" cy="774755"/>
          </a:xfrm>
          <a:prstGeom prst="rect">
            <a:avLst/>
          </a:prstGeom>
        </p:spPr>
      </p:pic>
    </p:spTree>
    <p:extLst>
      <p:ext uri="{BB962C8B-B14F-4D97-AF65-F5344CB8AC3E}">
        <p14:creationId xmlns:p14="http://schemas.microsoft.com/office/powerpoint/2010/main" val="427722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256" y="234950"/>
            <a:ext cx="3203199" cy="20701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553" y="306388"/>
            <a:ext cx="2733675" cy="39973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74" y="306388"/>
            <a:ext cx="2730806" cy="27146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255" y="2353468"/>
            <a:ext cx="3158251" cy="437753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74" y="3051176"/>
            <a:ext cx="4692326" cy="38068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506" y="4352130"/>
            <a:ext cx="2762722" cy="2505870"/>
          </a:xfrm>
          <a:prstGeom prst="rect">
            <a:avLst/>
          </a:prstGeom>
        </p:spPr>
      </p:pic>
    </p:spTree>
    <p:extLst>
      <p:ext uri="{BB962C8B-B14F-4D97-AF65-F5344CB8AC3E}">
        <p14:creationId xmlns:p14="http://schemas.microsoft.com/office/powerpoint/2010/main" val="2496892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190</TotalTime>
  <Words>548</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Arian AMU</vt:lpstr>
      <vt:lpstr>Trebuchet MS</vt:lpstr>
      <vt:lpstr>Wingdings 3</vt:lpstr>
      <vt:lpstr>Facet</vt:lpstr>
      <vt:lpstr>The role of citizens in the fight against corruption</vt:lpstr>
      <vt:lpstr>General overview of the situation</vt:lpstr>
      <vt:lpstr>Karl Kraus</vt:lpstr>
      <vt:lpstr>Global Corruption Barometer 2013</vt:lpstr>
      <vt:lpstr>Caucasus Barometer 2015 and survey on consumers 2015 </vt:lpstr>
      <vt:lpstr>A BIG WHY? Collective action problem</vt:lpstr>
      <vt:lpstr>PowerPoint Presentation</vt:lpstr>
      <vt:lpstr>Constitution of Bhutan</vt:lpstr>
      <vt:lpstr>PowerPoint Presentation</vt:lpstr>
      <vt:lpstr>Some Awesome people</vt:lpstr>
      <vt:lpstr>How? Talk-don’t be silent</vt:lpstr>
      <vt:lpstr>How? Anti-corruption kit. 15 ideas for young activists. Developed by TI Berlin</vt:lpstr>
      <vt:lpstr>Some great examples:  Sharada Bhusal Jha (Nepal)</vt:lpstr>
      <vt:lpstr>Mother Teresa-inspiration of the century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Citizen-led anti-corruption</dc:title>
  <dc:creator>Khachik Haroutyunyan</dc:creator>
  <cp:lastModifiedBy>Nune Aydinyan</cp:lastModifiedBy>
  <cp:revision>23</cp:revision>
  <dcterms:created xsi:type="dcterms:W3CDTF">2014-12-09T08:04:41Z</dcterms:created>
  <dcterms:modified xsi:type="dcterms:W3CDTF">2016-06-09T06:52:16Z</dcterms:modified>
</cp:coreProperties>
</file>