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2BDF6-F20A-4A2A-B017-1695B3E172F2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7470FE-3876-4C64-91BC-9C4FC1EA7A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438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ՀԱՅԱՍՏԱՆԻ ՀԱՆՐԱՊԵՏՈՒԹՅՈՒՆՈՒՄ ԱՆԿԱԽ ՀԱԿԱԿՈՌՈՒՊՑԻՈՆ ՄԱՐՄՆԻ ՍՏԵՂԾՄԱՆ ՄԱՐՏԱՀՐԱՎԵՐՆԵՐԸ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42672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Վարուժան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Հոկտանյան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Թրանսփարենսի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Ինթերնեշնլ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հակակոռուպցիոն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կենտրոնի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err="1" smtClean="0">
                <a:solidFill>
                  <a:schemeClr val="bg1"/>
                </a:solidFill>
              </a:rPr>
              <a:t>գործադիր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տնօրեն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Անկախ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հակակոռուպցիոն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մարմինների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տապալման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պատճառները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(“</a:t>
            </a:r>
            <a:r>
              <a:rPr lang="en-US" sz="2800" b="1" dirty="0" err="1" smtClean="0"/>
              <a:t>Յոթ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մահացու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մեղքերը</a:t>
            </a:r>
            <a:r>
              <a:rPr lang="en-US" sz="2800" b="1" dirty="0" smtClean="0"/>
              <a:t>”)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382000" cy="3124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err="1" smtClean="0"/>
              <a:t>Քաղաքական</a:t>
            </a:r>
            <a:r>
              <a:rPr lang="en-US" b="1" dirty="0" smtClean="0"/>
              <a:t>  - </a:t>
            </a:r>
            <a:r>
              <a:rPr lang="en-US" sz="2000" dirty="0" err="1" smtClean="0"/>
              <a:t>իրական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քաղաքական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կամքի</a:t>
            </a:r>
            <a:r>
              <a:rPr lang="en-US" sz="2000" dirty="0" smtClean="0"/>
              <a:t> </a:t>
            </a:r>
            <a:r>
              <a:rPr lang="en-US" sz="2000" dirty="0" err="1" smtClean="0"/>
              <a:t>բացակայություն</a:t>
            </a:r>
            <a:r>
              <a:rPr lang="en-US" sz="2000" b="1" dirty="0" smtClean="0"/>
              <a:t> </a:t>
            </a:r>
            <a:endParaRPr lang="en-US" sz="2000" dirty="0" smtClean="0"/>
          </a:p>
          <a:p>
            <a:pPr lvl="0"/>
            <a:r>
              <a:rPr lang="en-US" b="1" dirty="0" err="1" smtClean="0"/>
              <a:t>Տնտեսական</a:t>
            </a:r>
            <a:r>
              <a:rPr lang="en-US" b="1" dirty="0" smtClean="0"/>
              <a:t> – </a:t>
            </a:r>
            <a:r>
              <a:rPr lang="en-US" sz="2000" dirty="0" err="1" smtClean="0"/>
              <a:t>պետության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կողմից</a:t>
            </a:r>
            <a:r>
              <a:rPr lang="en-US" sz="2000" dirty="0" smtClean="0"/>
              <a:t> </a:t>
            </a:r>
            <a:r>
              <a:rPr lang="en-US" sz="2000" dirty="0" err="1" smtClean="0"/>
              <a:t>վերահսկվող</a:t>
            </a:r>
            <a:r>
              <a:rPr lang="en-US" sz="2000" dirty="0" smtClean="0"/>
              <a:t> </a:t>
            </a:r>
            <a:r>
              <a:rPr lang="en-US" sz="2000" dirty="0" err="1" smtClean="0"/>
              <a:t>տնտեսություն</a:t>
            </a:r>
            <a:r>
              <a:rPr lang="en-US" sz="2000" dirty="0" smtClean="0"/>
              <a:t>, </a:t>
            </a:r>
            <a:r>
              <a:rPr lang="en-US" sz="2000" dirty="0" err="1" smtClean="0"/>
              <a:t>մակրոտնտեսական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կայունության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բացակայություն</a:t>
            </a:r>
            <a:r>
              <a:rPr lang="en-US" sz="2000" dirty="0" smtClean="0"/>
              <a:t> և </a:t>
            </a:r>
            <a:r>
              <a:rPr lang="en-US" sz="2000" dirty="0" err="1" smtClean="0"/>
              <a:t>ոչ</a:t>
            </a:r>
            <a:r>
              <a:rPr lang="en-US" sz="2000" dirty="0" smtClean="0"/>
              <a:t> </a:t>
            </a:r>
            <a:r>
              <a:rPr lang="en-US" sz="2000" dirty="0" err="1" smtClean="0"/>
              <a:t>թափանցիկ</a:t>
            </a:r>
            <a:r>
              <a:rPr lang="en-US" sz="2000" dirty="0" smtClean="0"/>
              <a:t> </a:t>
            </a:r>
            <a:r>
              <a:rPr lang="en-US" sz="2000" dirty="0" err="1" smtClean="0"/>
              <a:t>հարկային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համակարգ</a:t>
            </a:r>
            <a:endParaRPr lang="en-US" dirty="0" smtClean="0"/>
          </a:p>
          <a:p>
            <a:pPr lvl="0"/>
            <a:r>
              <a:rPr lang="en-US" b="1" dirty="0" err="1" smtClean="0"/>
              <a:t>Կառավարման</a:t>
            </a:r>
            <a:r>
              <a:rPr lang="en-US" b="1" dirty="0" smtClean="0"/>
              <a:t> – </a:t>
            </a:r>
            <a:r>
              <a:rPr lang="en-US" sz="2000" dirty="0" err="1" smtClean="0"/>
              <a:t>անարդյունավետ</a:t>
            </a:r>
            <a:r>
              <a:rPr lang="en-US" sz="2000" dirty="0" smtClean="0"/>
              <a:t> </a:t>
            </a:r>
            <a:r>
              <a:rPr lang="en-US" sz="2000" dirty="0" err="1" smtClean="0"/>
              <a:t>կամ</a:t>
            </a:r>
            <a:r>
              <a:rPr lang="en-US" sz="2000" dirty="0" smtClean="0"/>
              <a:t> </a:t>
            </a:r>
            <a:r>
              <a:rPr lang="en-US" sz="2000" dirty="0" err="1" smtClean="0"/>
              <a:t>արատավոր</a:t>
            </a:r>
            <a:r>
              <a:rPr lang="en-US" sz="2000" dirty="0" smtClean="0"/>
              <a:t> </a:t>
            </a:r>
            <a:r>
              <a:rPr lang="en-US" sz="2000" dirty="0" err="1" smtClean="0"/>
              <a:t>հանրային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կառույցների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միջավայր</a:t>
            </a:r>
            <a:endParaRPr lang="en-US" sz="2000" dirty="0" smtClean="0"/>
          </a:p>
          <a:p>
            <a:pPr lvl="0"/>
            <a:r>
              <a:rPr lang="en-US" b="1" dirty="0" err="1" smtClean="0"/>
              <a:t>Իրավական</a:t>
            </a:r>
            <a:r>
              <a:rPr lang="en-US" b="1" dirty="0" smtClean="0"/>
              <a:t> - </a:t>
            </a:r>
            <a:r>
              <a:rPr lang="en-US" sz="2000" dirty="0" err="1" smtClean="0"/>
              <a:t>ոչ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համարժեք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իրավական</a:t>
            </a:r>
            <a:r>
              <a:rPr lang="en-US" sz="2000" dirty="0" smtClean="0"/>
              <a:t> և </a:t>
            </a:r>
            <a:r>
              <a:rPr lang="en-US" sz="2000" dirty="0" err="1" smtClean="0"/>
              <a:t>դատական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համակարգեր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/>
              <a:t>Մասնագիտացված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հակակոռուպցիոն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մարմինների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տապալման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պատճառները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(“</a:t>
            </a:r>
            <a:r>
              <a:rPr lang="en-US" sz="2800" b="1" dirty="0" err="1" smtClean="0"/>
              <a:t>Յոթ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մահացու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մեղքերը</a:t>
            </a:r>
            <a:r>
              <a:rPr lang="en-US" sz="2800" b="1" dirty="0" smtClean="0"/>
              <a:t>”)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124200"/>
          </a:xfrm>
        </p:spPr>
        <p:txBody>
          <a:bodyPr/>
          <a:lstStyle/>
          <a:p>
            <a:pPr lvl="0"/>
            <a:r>
              <a:rPr lang="en-US" b="1" dirty="0" err="1" smtClean="0"/>
              <a:t>Կազմակերպչական</a:t>
            </a:r>
            <a:r>
              <a:rPr lang="en-US" sz="2000" dirty="0" smtClean="0"/>
              <a:t> – </a:t>
            </a:r>
            <a:r>
              <a:rPr lang="en-US" sz="2000" dirty="0" err="1" smtClean="0"/>
              <a:t>անհամապատասխան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կազմակերպչական-կառուցվածքային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լուծումներ</a:t>
            </a:r>
            <a:r>
              <a:rPr lang="en-US" sz="2000" dirty="0" smtClean="0"/>
              <a:t> (</a:t>
            </a:r>
            <a:r>
              <a:rPr lang="en-US" sz="2000" dirty="0" err="1" smtClean="0"/>
              <a:t>հիմնականում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այլ</a:t>
            </a:r>
            <a:r>
              <a:rPr lang="en-US" sz="2000" dirty="0" smtClean="0"/>
              <a:t> </a:t>
            </a:r>
            <a:r>
              <a:rPr lang="en-US" sz="2000" dirty="0" err="1" smtClean="0"/>
              <a:t>պետությունների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մոդելների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կիրառում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առանց</a:t>
            </a:r>
            <a:r>
              <a:rPr lang="en-US" sz="2000" dirty="0" smtClean="0"/>
              <a:t> </a:t>
            </a:r>
            <a:r>
              <a:rPr lang="en-US" sz="2000" dirty="0" err="1" smtClean="0"/>
              <a:t>տեղայնացման</a:t>
            </a:r>
            <a:r>
              <a:rPr lang="en-US" sz="2000" dirty="0" smtClean="0"/>
              <a:t>)</a:t>
            </a:r>
            <a:endParaRPr lang="en-US" dirty="0" smtClean="0"/>
          </a:p>
          <a:p>
            <a:pPr lvl="0"/>
            <a:r>
              <a:rPr lang="en-US" b="1" dirty="0" err="1" smtClean="0"/>
              <a:t>Կատարողական</a:t>
            </a:r>
            <a:r>
              <a:rPr lang="en-US" b="1" dirty="0" smtClean="0"/>
              <a:t> - </a:t>
            </a:r>
            <a:r>
              <a:rPr lang="en-US" sz="2000" dirty="0" err="1" smtClean="0"/>
              <a:t>սպասելիքների</a:t>
            </a:r>
            <a:r>
              <a:rPr lang="en-US" sz="2000" dirty="0" smtClean="0"/>
              <a:t> և </a:t>
            </a:r>
            <a:r>
              <a:rPr lang="en-US" sz="2000" dirty="0" err="1" smtClean="0"/>
              <a:t>խոստումների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տապալում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կամ</a:t>
            </a:r>
            <a:r>
              <a:rPr lang="en-US" sz="2000" dirty="0" smtClean="0"/>
              <a:t> </a:t>
            </a:r>
            <a:r>
              <a:rPr lang="en-US" sz="2000" dirty="0" err="1" smtClean="0"/>
              <a:t>նրանց</a:t>
            </a:r>
            <a:r>
              <a:rPr lang="en-US" sz="2000" dirty="0" smtClean="0"/>
              <a:t> </a:t>
            </a:r>
            <a:r>
              <a:rPr lang="en-US" sz="2000" dirty="0" err="1" smtClean="0"/>
              <a:t>անհիմն</a:t>
            </a:r>
            <a:r>
              <a:rPr lang="en-US" sz="2000" dirty="0" smtClean="0"/>
              <a:t> </a:t>
            </a:r>
            <a:r>
              <a:rPr lang="en-US" sz="2000" dirty="0" err="1" smtClean="0"/>
              <a:t>լինելու</a:t>
            </a:r>
            <a:r>
              <a:rPr lang="en-US" sz="2000" dirty="0" smtClean="0"/>
              <a:t> </a:t>
            </a:r>
            <a:r>
              <a:rPr lang="en-US" sz="2000" dirty="0" err="1" smtClean="0"/>
              <a:t>կամ</a:t>
            </a:r>
            <a:r>
              <a:rPr lang="en-US" sz="2000" dirty="0" smtClean="0"/>
              <a:t> </a:t>
            </a:r>
            <a:r>
              <a:rPr lang="en-US" sz="2000" dirty="0" err="1" smtClean="0"/>
              <a:t>էլ</a:t>
            </a:r>
            <a:r>
              <a:rPr lang="en-US" sz="2000" dirty="0" smtClean="0"/>
              <a:t> </a:t>
            </a:r>
            <a:r>
              <a:rPr lang="en-US" sz="2000" dirty="0" err="1" smtClean="0"/>
              <a:t>անբավարար</a:t>
            </a:r>
            <a:r>
              <a:rPr lang="en-US" sz="2000" dirty="0" smtClean="0"/>
              <a:t> </a:t>
            </a:r>
            <a:r>
              <a:rPr lang="en-US" sz="2000" dirty="0" err="1" smtClean="0"/>
              <a:t>միջոցների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պատճառով</a:t>
            </a:r>
            <a:endParaRPr lang="en-US" dirty="0" smtClean="0"/>
          </a:p>
          <a:p>
            <a:pPr lvl="0"/>
            <a:r>
              <a:rPr lang="en-US" b="1" dirty="0" err="1" smtClean="0"/>
              <a:t>Հանրային</a:t>
            </a:r>
            <a:r>
              <a:rPr lang="en-US" b="1" dirty="0" smtClean="0"/>
              <a:t> </a:t>
            </a:r>
            <a:r>
              <a:rPr lang="en-US" b="1" dirty="0" err="1" smtClean="0"/>
              <a:t>վստահության</a:t>
            </a:r>
            <a:r>
              <a:rPr lang="en-US" b="1" dirty="0" smtClean="0"/>
              <a:t> - </a:t>
            </a:r>
            <a:r>
              <a:rPr lang="en-US" sz="2000" dirty="0" err="1" smtClean="0"/>
              <a:t>հանրության</a:t>
            </a:r>
            <a:r>
              <a:rPr lang="en-US" sz="2000" dirty="0" smtClean="0"/>
              <a:t> </a:t>
            </a:r>
            <a:r>
              <a:rPr lang="en-US" sz="2000" smtClean="0"/>
              <a:t>անիրազեկություն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/>
              <a:t>Մասնագիտացված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անկախ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հակակոռուպցիոն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մարմին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ստեղծելու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անհրաժեշտ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պայմանը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Մասնագիտացված</a:t>
            </a:r>
            <a:r>
              <a:rPr lang="en-US" dirty="0" smtClean="0"/>
              <a:t>, </a:t>
            </a:r>
            <a:r>
              <a:rPr lang="en-US" dirty="0" err="1" smtClean="0"/>
              <a:t>անկախ</a:t>
            </a:r>
            <a:r>
              <a:rPr lang="en-US" dirty="0" smtClean="0"/>
              <a:t> </a:t>
            </a:r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մարմին</a:t>
            </a:r>
            <a:r>
              <a:rPr lang="en-US" dirty="0" smtClean="0"/>
              <a:t> </a:t>
            </a:r>
            <a:r>
              <a:rPr lang="en-US" dirty="0" err="1" smtClean="0"/>
              <a:t>ստեղծելու</a:t>
            </a:r>
            <a:r>
              <a:rPr lang="en-US" dirty="0" smtClean="0"/>
              <a:t> </a:t>
            </a:r>
            <a:r>
              <a:rPr lang="en-US" dirty="0" err="1" smtClean="0"/>
              <a:t>անհրաժեշտ</a:t>
            </a:r>
            <a:r>
              <a:rPr lang="en-US" dirty="0" smtClean="0"/>
              <a:t> </a:t>
            </a:r>
            <a:r>
              <a:rPr lang="en-US" dirty="0" err="1" smtClean="0"/>
              <a:t>պայման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է </a:t>
            </a:r>
            <a:r>
              <a:rPr lang="en-US" dirty="0" err="1" smtClean="0"/>
              <a:t>լինել</a:t>
            </a:r>
            <a:r>
              <a:rPr lang="en-US" dirty="0" smtClean="0"/>
              <a:t> </a:t>
            </a:r>
            <a:r>
              <a:rPr lang="en-US" dirty="0" err="1" smtClean="0"/>
              <a:t>արդեն</a:t>
            </a:r>
            <a:r>
              <a:rPr lang="en-US" dirty="0" smtClean="0"/>
              <a:t> </a:t>
            </a:r>
            <a:r>
              <a:rPr lang="en-US" dirty="0" err="1" smtClean="0"/>
              <a:t>գոյություն</a:t>
            </a:r>
            <a:r>
              <a:rPr lang="en-US" dirty="0" smtClean="0"/>
              <a:t> </a:t>
            </a:r>
            <a:r>
              <a:rPr lang="en-US" dirty="0" err="1" smtClean="0"/>
              <a:t>ունեցող</a:t>
            </a:r>
            <a:r>
              <a:rPr lang="en-US" dirty="0" smtClean="0"/>
              <a:t> </a:t>
            </a:r>
            <a:r>
              <a:rPr lang="en-US" dirty="0" err="1" smtClean="0"/>
              <a:t>տրադիցիոն</a:t>
            </a:r>
            <a:r>
              <a:rPr lang="en-US" dirty="0" smtClean="0"/>
              <a:t> </a:t>
            </a:r>
            <a:r>
              <a:rPr lang="en-US" dirty="0" err="1" smtClean="0"/>
              <a:t>ինստիտուցիոնալ</a:t>
            </a:r>
            <a:r>
              <a:rPr lang="en-US" dirty="0" smtClean="0"/>
              <a:t> </a:t>
            </a:r>
            <a:r>
              <a:rPr lang="en-US" dirty="0" err="1" smtClean="0"/>
              <a:t>համակարգում</a:t>
            </a:r>
            <a:r>
              <a:rPr lang="en-US" dirty="0" smtClean="0"/>
              <a:t> </a:t>
            </a:r>
            <a:r>
              <a:rPr lang="en-US" dirty="0" err="1" smtClean="0"/>
              <a:t>կառուցվածքային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օպերացիոնալ</a:t>
            </a:r>
            <a:r>
              <a:rPr lang="en-US" dirty="0" smtClean="0"/>
              <a:t> </a:t>
            </a:r>
            <a:r>
              <a:rPr lang="en-US" dirty="0" err="1" smtClean="0"/>
              <a:t>թերությունների</a:t>
            </a:r>
            <a:r>
              <a:rPr lang="en-US" dirty="0" smtClean="0"/>
              <a:t> </a:t>
            </a:r>
            <a:r>
              <a:rPr lang="en-US" dirty="0" err="1" smtClean="0"/>
              <a:t>առկայությունը</a:t>
            </a:r>
            <a:r>
              <a:rPr lang="en-US" dirty="0" smtClean="0"/>
              <a:t>, </a:t>
            </a:r>
            <a:r>
              <a:rPr lang="en-US" dirty="0" err="1" smtClean="0"/>
              <a:t>որը</a:t>
            </a:r>
            <a:r>
              <a:rPr lang="en-US" dirty="0" smtClean="0"/>
              <a:t> </a:t>
            </a:r>
            <a:r>
              <a:rPr lang="en-US" dirty="0" err="1" smtClean="0"/>
              <a:t>թույլ</a:t>
            </a:r>
            <a:r>
              <a:rPr lang="en-US" dirty="0" smtClean="0"/>
              <a:t> </a:t>
            </a:r>
            <a:r>
              <a:rPr lang="en-US" dirty="0" err="1" smtClean="0"/>
              <a:t>չի</a:t>
            </a:r>
            <a:r>
              <a:rPr lang="en-US" dirty="0" smtClean="0"/>
              <a:t> </a:t>
            </a:r>
            <a:r>
              <a:rPr lang="en-US" dirty="0" err="1" smtClean="0"/>
              <a:t>տալիս</a:t>
            </a:r>
            <a:r>
              <a:rPr lang="en-US" dirty="0" smtClean="0"/>
              <a:t> </a:t>
            </a:r>
            <a:r>
              <a:rPr lang="en-US" dirty="0" err="1" smtClean="0"/>
              <a:t>ձեռնարկելու</a:t>
            </a:r>
            <a:r>
              <a:rPr lang="en-US" dirty="0" smtClean="0"/>
              <a:t> </a:t>
            </a:r>
            <a:r>
              <a:rPr lang="en-US" dirty="0" err="1" smtClean="0"/>
              <a:t>արդյունավետ</a:t>
            </a:r>
            <a:r>
              <a:rPr lang="en-US" dirty="0" smtClean="0"/>
              <a:t> </a:t>
            </a:r>
            <a:r>
              <a:rPr lang="en-US" dirty="0" err="1" smtClean="0"/>
              <a:t>կանխարգելիչ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պատժիչ</a:t>
            </a:r>
            <a:r>
              <a:rPr lang="en-US" dirty="0" smtClean="0"/>
              <a:t> </a:t>
            </a:r>
            <a:r>
              <a:rPr lang="en-US" dirty="0" err="1" smtClean="0"/>
              <a:t>քայլեր</a:t>
            </a:r>
            <a:r>
              <a:rPr lang="en-US" dirty="0" smtClean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դեմ</a:t>
            </a:r>
            <a:r>
              <a:rPr lang="en-US" dirty="0" smtClean="0"/>
              <a:t>: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Մասնագիտացված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անկախ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հակակոռուպցիոն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մարմնից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սպասելիքները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err="1" smtClean="0"/>
              <a:t>Նշված</a:t>
            </a:r>
            <a:r>
              <a:rPr lang="en-US" dirty="0" smtClean="0"/>
              <a:t> </a:t>
            </a:r>
            <a:r>
              <a:rPr lang="en-US" dirty="0" err="1" smtClean="0"/>
              <a:t>մարմինը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ինքը</a:t>
            </a:r>
            <a:r>
              <a:rPr lang="en-US" dirty="0" smtClean="0"/>
              <a:t> </a:t>
            </a:r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լինի</a:t>
            </a:r>
            <a:r>
              <a:rPr lang="en-US" dirty="0" smtClean="0"/>
              <a:t> </a:t>
            </a:r>
            <a:r>
              <a:rPr lang="en-US" dirty="0" err="1" smtClean="0"/>
              <a:t>չկոռումպացված</a:t>
            </a:r>
            <a:r>
              <a:rPr lang="en-US" dirty="0" smtClean="0"/>
              <a:t> և </a:t>
            </a:r>
            <a:r>
              <a:rPr lang="en-US" dirty="0" err="1" smtClean="0"/>
              <a:t>զերծ</a:t>
            </a:r>
            <a:r>
              <a:rPr lang="en-US" dirty="0" smtClean="0"/>
              <a:t> </a:t>
            </a:r>
            <a:r>
              <a:rPr lang="en-US" dirty="0" err="1" smtClean="0"/>
              <a:t>քաղաքական</a:t>
            </a:r>
            <a:r>
              <a:rPr lang="en-US" dirty="0" smtClean="0"/>
              <a:t> </a:t>
            </a:r>
            <a:r>
              <a:rPr lang="en-US" dirty="0" err="1" smtClean="0"/>
              <a:t>ազդեցություններից</a:t>
            </a:r>
            <a:r>
              <a:rPr lang="en-US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կարողանա</a:t>
            </a:r>
            <a:r>
              <a:rPr lang="en-US" dirty="0" smtClean="0"/>
              <a:t> </a:t>
            </a:r>
            <a:r>
              <a:rPr lang="en-US" dirty="0" err="1" smtClean="0"/>
              <a:t>համակարգել</a:t>
            </a:r>
            <a:r>
              <a:rPr lang="en-US" dirty="0" smtClean="0"/>
              <a:t> </a:t>
            </a:r>
            <a:r>
              <a:rPr lang="en-US" dirty="0" err="1" smtClean="0"/>
              <a:t>տարբեր</a:t>
            </a:r>
            <a:r>
              <a:rPr lang="en-US" dirty="0" smtClean="0"/>
              <a:t> </a:t>
            </a:r>
            <a:r>
              <a:rPr lang="en-US" dirty="0" err="1" smtClean="0"/>
              <a:t>գերատեսչությունների</a:t>
            </a:r>
            <a:r>
              <a:rPr lang="en-US" dirty="0" smtClean="0"/>
              <a:t> </a:t>
            </a:r>
            <a:r>
              <a:rPr lang="en-US" dirty="0" err="1" smtClean="0"/>
              <a:t>ջանքերը</a:t>
            </a:r>
            <a:r>
              <a:rPr lang="en-US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կարողանա</a:t>
            </a:r>
            <a:r>
              <a:rPr lang="en-US" dirty="0" smtClean="0"/>
              <a:t> </a:t>
            </a:r>
            <a:r>
              <a:rPr lang="en-US" dirty="0" err="1" smtClean="0"/>
              <a:t>իր</a:t>
            </a:r>
            <a:r>
              <a:rPr lang="en-US" dirty="0" smtClean="0"/>
              <a:t> </a:t>
            </a:r>
            <a:r>
              <a:rPr lang="en-US" dirty="0" err="1" smtClean="0"/>
              <a:t>ներսում</a:t>
            </a:r>
            <a:r>
              <a:rPr lang="en-US" dirty="0" smtClean="0"/>
              <a:t> </a:t>
            </a:r>
            <a:r>
              <a:rPr lang="en-US" dirty="0" err="1" smtClean="0"/>
              <a:t>կենտրոնացնել</a:t>
            </a:r>
            <a:r>
              <a:rPr lang="en-US" dirty="0" smtClean="0"/>
              <a:t> </a:t>
            </a:r>
            <a:r>
              <a:rPr lang="en-US" dirty="0" err="1" smtClean="0"/>
              <a:t>անհրաժեշտ</a:t>
            </a:r>
            <a:r>
              <a:rPr lang="en-US" dirty="0" smtClean="0"/>
              <a:t> </a:t>
            </a:r>
            <a:r>
              <a:rPr lang="en-US" dirty="0" err="1" smtClean="0"/>
              <a:t>ողջ</a:t>
            </a:r>
            <a:r>
              <a:rPr lang="en-US" dirty="0" smtClean="0"/>
              <a:t> </a:t>
            </a:r>
            <a:r>
              <a:rPr lang="en-US" dirty="0" err="1" smtClean="0"/>
              <a:t>տեղեկատվությունը</a:t>
            </a:r>
            <a:r>
              <a:rPr lang="en-US" dirty="0" smtClean="0"/>
              <a:t>, </a:t>
            </a:r>
            <a:r>
              <a:rPr lang="en-US" dirty="0" err="1" smtClean="0"/>
              <a:t>այդ</a:t>
            </a:r>
            <a:r>
              <a:rPr lang="en-US" dirty="0" smtClean="0"/>
              <a:t> </a:t>
            </a:r>
            <a:r>
              <a:rPr lang="en-US" dirty="0" err="1" smtClean="0"/>
              <a:t>թվում</a:t>
            </a:r>
            <a:r>
              <a:rPr lang="en-US" dirty="0" smtClean="0"/>
              <a:t> </a:t>
            </a:r>
            <a:r>
              <a:rPr lang="en-US" dirty="0" err="1" smtClean="0"/>
              <a:t>նաև</a:t>
            </a:r>
            <a:r>
              <a:rPr lang="en-US" dirty="0" smtClean="0"/>
              <a:t>` </a:t>
            </a:r>
            <a:r>
              <a:rPr lang="en-US" dirty="0" err="1" smtClean="0"/>
              <a:t>գաղտնի</a:t>
            </a:r>
            <a:r>
              <a:rPr lang="en-US" dirty="0" smtClean="0"/>
              <a:t>,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վերաբերյալ</a:t>
            </a:r>
            <a:r>
              <a:rPr lang="en-US" dirty="0" smtClean="0"/>
              <a:t> և </a:t>
            </a:r>
            <a:r>
              <a:rPr lang="en-US" dirty="0" err="1" smtClean="0"/>
              <a:t>կարողանա</a:t>
            </a:r>
            <a:r>
              <a:rPr lang="en-US" dirty="0" smtClean="0"/>
              <a:t> </a:t>
            </a:r>
            <a:r>
              <a:rPr lang="en-US" dirty="0" err="1" smtClean="0"/>
              <a:t>դառնալ</a:t>
            </a:r>
            <a:r>
              <a:rPr lang="en-US" dirty="0" smtClean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պայքարում</a:t>
            </a:r>
            <a:r>
              <a:rPr lang="en-US" dirty="0" smtClean="0"/>
              <a:t> </a:t>
            </a:r>
            <a:r>
              <a:rPr lang="en-US" dirty="0" err="1" smtClean="0"/>
              <a:t>առաջատար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05800" cy="1524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err="1" smtClean="0"/>
              <a:t>Մասնագիտացված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հակակոռուպցիոն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մարմնի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ստեղծման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վտանգները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Այդ</a:t>
            </a:r>
            <a:r>
              <a:rPr lang="en-US" dirty="0" smtClean="0"/>
              <a:t> </a:t>
            </a:r>
            <a:r>
              <a:rPr lang="en-US" dirty="0" err="1" smtClean="0"/>
              <a:t>մարմինը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է.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դառնալ</a:t>
            </a:r>
            <a:r>
              <a:rPr lang="en-US" dirty="0" smtClean="0"/>
              <a:t> </a:t>
            </a:r>
            <a:r>
              <a:rPr lang="en-US" dirty="0" err="1" smtClean="0"/>
              <a:t>ևս</a:t>
            </a:r>
            <a:r>
              <a:rPr lang="en-US" dirty="0" smtClean="0"/>
              <a:t> </a:t>
            </a:r>
            <a:r>
              <a:rPr lang="en-US" dirty="0" err="1" smtClean="0"/>
              <a:t>մեկ</a:t>
            </a:r>
            <a:r>
              <a:rPr lang="en-US" dirty="0" smtClean="0"/>
              <a:t> </a:t>
            </a:r>
            <a:r>
              <a:rPr lang="en-US" dirty="0" err="1" smtClean="0"/>
              <a:t>անարդյունավետ</a:t>
            </a:r>
            <a:r>
              <a:rPr lang="en-US" dirty="0" smtClean="0"/>
              <a:t> </a:t>
            </a:r>
            <a:r>
              <a:rPr lang="en-US" dirty="0" err="1" smtClean="0"/>
              <a:t>բյուրոկրատական</a:t>
            </a:r>
            <a:r>
              <a:rPr lang="en-US" dirty="0" smtClean="0"/>
              <a:t> </a:t>
            </a:r>
            <a:r>
              <a:rPr lang="en-US" dirty="0" err="1" smtClean="0"/>
              <a:t>կառույց</a:t>
            </a:r>
            <a:r>
              <a:rPr lang="en-US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վերահսկիչ</a:t>
            </a:r>
            <a:r>
              <a:rPr lang="en-US" dirty="0" smtClean="0"/>
              <a:t> </a:t>
            </a:r>
            <a:r>
              <a:rPr lang="en-US" dirty="0" err="1" smtClean="0"/>
              <a:t>մարմիններին</a:t>
            </a:r>
            <a:r>
              <a:rPr lang="en-US" dirty="0" smtClean="0"/>
              <a:t> </a:t>
            </a:r>
            <a:r>
              <a:rPr lang="en-US" dirty="0" err="1" smtClean="0"/>
              <a:t>զրկել</a:t>
            </a:r>
            <a:r>
              <a:rPr lang="en-US" dirty="0" smtClean="0"/>
              <a:t> </a:t>
            </a:r>
            <a:r>
              <a:rPr lang="en-US" dirty="0" err="1" smtClean="0"/>
              <a:t>անհրաժեշտ</a:t>
            </a:r>
            <a:r>
              <a:rPr lang="en-US" dirty="0" smtClean="0"/>
              <a:t> </a:t>
            </a:r>
            <a:r>
              <a:rPr lang="en-US" dirty="0" err="1" smtClean="0"/>
              <a:t>ռեսուրսներից</a:t>
            </a:r>
            <a:r>
              <a:rPr lang="en-US" dirty="0" smtClean="0"/>
              <a:t>, </a:t>
            </a:r>
            <a:r>
              <a:rPr lang="en-US" dirty="0" err="1" smtClean="0"/>
              <a:t>ուշադրությունից</a:t>
            </a:r>
            <a:r>
              <a:rPr lang="en-US" dirty="0" smtClean="0"/>
              <a:t> և </a:t>
            </a:r>
            <a:r>
              <a:rPr lang="en-US" dirty="0" err="1" smtClean="0"/>
              <a:t>պատասխանատվությունից</a:t>
            </a:r>
            <a:r>
              <a:rPr lang="en-US" dirty="0" smtClean="0"/>
              <a:t>, </a:t>
            </a:r>
            <a:r>
              <a:rPr lang="en-US" dirty="0" err="1" smtClean="0"/>
              <a:t>ինչպես</a:t>
            </a:r>
            <a:r>
              <a:rPr lang="en-US" dirty="0" smtClean="0"/>
              <a:t> </a:t>
            </a:r>
            <a:r>
              <a:rPr lang="en-US" dirty="0" err="1" smtClean="0"/>
              <a:t>նաև</a:t>
            </a:r>
            <a:r>
              <a:rPr lang="en-US" dirty="0" smtClean="0"/>
              <a:t> </a:t>
            </a:r>
            <a:r>
              <a:rPr lang="en-US" dirty="0" err="1" smtClean="0"/>
              <a:t>բարեփոխումների</a:t>
            </a:r>
            <a:r>
              <a:rPr lang="en-US" dirty="0" smtClean="0"/>
              <a:t> </a:t>
            </a:r>
            <a:r>
              <a:rPr lang="en-US" dirty="0" err="1" smtClean="0"/>
              <a:t>առաջնահերթություններից</a:t>
            </a:r>
            <a:r>
              <a:rPr lang="en-US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դառնալ</a:t>
            </a:r>
            <a:r>
              <a:rPr lang="en-US" dirty="0" smtClean="0"/>
              <a:t> </a:t>
            </a:r>
            <a:r>
              <a:rPr lang="en-US" dirty="0" err="1" smtClean="0"/>
              <a:t>միջգերատեսչական</a:t>
            </a:r>
            <a:r>
              <a:rPr lang="en-US" dirty="0" smtClean="0"/>
              <a:t> </a:t>
            </a:r>
            <a:r>
              <a:rPr lang="en-US" dirty="0" err="1" smtClean="0"/>
              <a:t>կոնֆլիկտների</a:t>
            </a:r>
            <a:r>
              <a:rPr lang="en-US" dirty="0" smtClean="0"/>
              <a:t> </a:t>
            </a:r>
            <a:r>
              <a:rPr lang="en-US" dirty="0" err="1" smtClean="0"/>
              <a:t>պատճառ</a:t>
            </a:r>
            <a:r>
              <a:rPr lang="en-US" dirty="0" smtClean="0"/>
              <a:t>,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չարաշահվել</a:t>
            </a:r>
            <a:r>
              <a:rPr lang="en-US" dirty="0" smtClean="0"/>
              <a:t> </a:t>
            </a:r>
            <a:r>
              <a:rPr lang="en-US" dirty="0" err="1" smtClean="0"/>
              <a:t>որպես</a:t>
            </a:r>
            <a:r>
              <a:rPr lang="en-US" dirty="0" smtClean="0"/>
              <a:t> </a:t>
            </a:r>
            <a:r>
              <a:rPr lang="en-US" dirty="0" err="1" smtClean="0"/>
              <a:t>գործիք</a:t>
            </a:r>
            <a:r>
              <a:rPr lang="en-US" dirty="0" smtClean="0"/>
              <a:t> </a:t>
            </a:r>
            <a:r>
              <a:rPr lang="en-US" dirty="0" err="1" smtClean="0"/>
              <a:t>իշխող</a:t>
            </a:r>
            <a:r>
              <a:rPr lang="en-US" dirty="0" smtClean="0"/>
              <a:t> </a:t>
            </a:r>
            <a:r>
              <a:rPr lang="en-US" dirty="0" err="1" smtClean="0"/>
              <a:t>վարչակարգի</a:t>
            </a:r>
            <a:r>
              <a:rPr lang="en-US" dirty="0" smtClean="0"/>
              <a:t> </a:t>
            </a:r>
            <a:r>
              <a:rPr lang="en-US" dirty="0" err="1" smtClean="0"/>
              <a:t>քաղաքական</a:t>
            </a:r>
            <a:r>
              <a:rPr lang="en-US" dirty="0" smtClean="0"/>
              <a:t> </a:t>
            </a:r>
            <a:r>
              <a:rPr lang="en-US" dirty="0" err="1" smtClean="0"/>
              <a:t>հակառակորդների</a:t>
            </a:r>
            <a:r>
              <a:rPr lang="en-US" dirty="0" smtClean="0"/>
              <a:t> </a:t>
            </a:r>
            <a:r>
              <a:rPr lang="en-US" dirty="0" err="1" smtClean="0"/>
              <a:t>դեմ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08888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Մասնագիտացված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հակակոռուպցիոն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մարմնի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մոդելի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ընտրությունը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պայմանավորող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գործոնները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lvl="0"/>
            <a:r>
              <a:rPr lang="en-US" dirty="0" err="1" smtClean="0"/>
              <a:t>Տվյալ</a:t>
            </a:r>
            <a:r>
              <a:rPr lang="en-US" dirty="0" smtClean="0"/>
              <a:t> </a:t>
            </a:r>
            <a:r>
              <a:rPr lang="en-US" dirty="0" err="1" smtClean="0"/>
              <a:t>երկրում</a:t>
            </a:r>
            <a:r>
              <a:rPr lang="en-US" dirty="0" smtClean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մակարդակը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Առկա</a:t>
            </a:r>
            <a:r>
              <a:rPr lang="en-US" dirty="0" smtClean="0"/>
              <a:t> </a:t>
            </a:r>
            <a:r>
              <a:rPr lang="en-US" dirty="0" err="1" smtClean="0"/>
              <a:t>ինստիտուտների</a:t>
            </a:r>
            <a:r>
              <a:rPr lang="en-US" dirty="0" smtClean="0"/>
              <a:t> </a:t>
            </a:r>
            <a:r>
              <a:rPr lang="en-US" dirty="0" err="1" smtClean="0"/>
              <a:t>բարեվարքության</a:t>
            </a:r>
            <a:r>
              <a:rPr lang="en-US" dirty="0" smtClean="0"/>
              <a:t> և </a:t>
            </a:r>
            <a:r>
              <a:rPr lang="en-US" dirty="0" err="1" smtClean="0"/>
              <a:t>արհեստավարժության</a:t>
            </a:r>
            <a:r>
              <a:rPr lang="en-US" dirty="0" smtClean="0"/>
              <a:t> </a:t>
            </a:r>
            <a:r>
              <a:rPr lang="en-US" dirty="0" err="1" smtClean="0"/>
              <a:t>աստիճանը</a:t>
            </a:r>
            <a:r>
              <a:rPr lang="en-US" dirty="0" smtClean="0"/>
              <a:t> և </a:t>
            </a:r>
            <a:r>
              <a:rPr lang="en-US" dirty="0" err="1" smtClean="0"/>
              <a:t>կարողությունները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Սահմանադրական</a:t>
            </a:r>
            <a:r>
              <a:rPr lang="en-US" dirty="0" smtClean="0"/>
              <a:t> </a:t>
            </a:r>
            <a:r>
              <a:rPr lang="en-US" dirty="0" err="1" smtClean="0"/>
              <a:t>կարգը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Առկա</a:t>
            </a:r>
            <a:r>
              <a:rPr lang="en-US" dirty="0" smtClean="0"/>
              <a:t> </a:t>
            </a:r>
            <a:r>
              <a:rPr lang="en-US" dirty="0" err="1" smtClean="0"/>
              <a:t>իրավական</a:t>
            </a:r>
            <a:r>
              <a:rPr lang="en-US" dirty="0" smtClean="0"/>
              <a:t> </a:t>
            </a:r>
            <a:r>
              <a:rPr lang="en-US" dirty="0" err="1" smtClean="0"/>
              <a:t>համակարգը</a:t>
            </a:r>
            <a:r>
              <a:rPr lang="en-US" dirty="0" smtClean="0"/>
              <a:t> և </a:t>
            </a:r>
            <a:r>
              <a:rPr lang="en-US" dirty="0" err="1" smtClean="0"/>
              <a:t>քրեական</a:t>
            </a:r>
            <a:r>
              <a:rPr lang="en-US" dirty="0" smtClean="0"/>
              <a:t> </a:t>
            </a:r>
            <a:r>
              <a:rPr lang="en-US" dirty="0" err="1" smtClean="0"/>
              <a:t>օրենսդրությունը</a:t>
            </a:r>
            <a:endParaRPr lang="en-US" dirty="0" smtClean="0"/>
          </a:p>
          <a:p>
            <a:r>
              <a:rPr lang="en-US" dirty="0" err="1" smtClean="0"/>
              <a:t>Առկա</a:t>
            </a:r>
            <a:r>
              <a:rPr lang="en-US" dirty="0" smtClean="0"/>
              <a:t> </a:t>
            </a:r>
            <a:r>
              <a:rPr lang="en-US" dirty="0" err="1" smtClean="0"/>
              <a:t>ֆինանսական</a:t>
            </a:r>
            <a:r>
              <a:rPr lang="en-US" dirty="0" smtClean="0"/>
              <a:t> </a:t>
            </a:r>
            <a:r>
              <a:rPr lang="en-US" dirty="0" err="1" smtClean="0"/>
              <a:t>ռեսուրսները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Հայաստանյան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մարտահրավերները</a:t>
            </a:r>
            <a:r>
              <a:rPr lang="en-US" sz="2800" b="1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53512"/>
          </a:xfrm>
        </p:spPr>
        <p:txBody>
          <a:bodyPr/>
          <a:lstStyle/>
          <a:p>
            <a:pPr algn="ctr"/>
            <a:r>
              <a:rPr lang="en-US" b="1" dirty="0" err="1" smtClean="0"/>
              <a:t>Շնորհակալություն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262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ՀԱՅԱՍՏԱՆԻ ՀԱՆՐԱՊԵՏՈՒԹՅՈՒՆՈՒՄ ԱՆԿԱԽ ՀԱԿԱԿՈՌՈՒՊՑԻՈՆ ՄԱՐՄՆԻ ՍՏԵՂԾՄԱՆ ՄԱՐՏԱՀՐԱՎԵՐՆԵՐԸ </vt:lpstr>
      <vt:lpstr>Անկախ հակակոռուպցիոն մարմինների տապալման պատճառները  (“Յոթ մահացու մեղքերը”)</vt:lpstr>
      <vt:lpstr> Մասնագիտացված հակակոռուպցիոն մարմինների տապալման պատճառները  (“Յոթ մահացու մեղքերը”) </vt:lpstr>
      <vt:lpstr>Մասնագիտացված անկախ հակակոռուպցիոն մարմին ստեղծելու անհրաժեշտ պայմանը </vt:lpstr>
      <vt:lpstr>Մասնագիտացված անկախ հակակոռուպցիոն մարմնից սպասելիքները</vt:lpstr>
      <vt:lpstr> Մասնագիտացված հակակոռուպցիոն մարմնի ստեղծման վտանգները </vt:lpstr>
      <vt:lpstr>Մասնագիտացված հակակոռուպցիոն մարմնի մոդելի ընտրությունը պայմանավորող գործոնները </vt:lpstr>
      <vt:lpstr>Հայաստանյան մարտահրավերները  </vt:lpstr>
      <vt:lpstr>Շնորհակալություն 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ՀԱՅԱՍՏԱՆԻ ՀԱՆՐԱՊԵՏՈՒԹՅՈՒՆՈՒՄ ԱՆԿԱԽ ՀԱԿԱԿՈՌՈՒՊՑԻՈՆ ՄԱՐՄՆԻ ՍՏԵՂԾՄԱՆ ՄԱՐՏԱՀՐԱՎԵՐՆԵՐԸ</dc:title>
  <dc:creator>User</dc:creator>
  <cp:lastModifiedBy>Nune Aydinyan</cp:lastModifiedBy>
  <cp:revision>6</cp:revision>
  <dcterms:created xsi:type="dcterms:W3CDTF">2015-12-14T21:30:52Z</dcterms:created>
  <dcterms:modified xsi:type="dcterms:W3CDTF">2015-12-16T16:18:01Z</dcterms:modified>
</cp:coreProperties>
</file>