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60" r:id="rId8"/>
    <p:sldId id="261" r:id="rId9"/>
    <p:sldId id="263" r:id="rId10"/>
    <p:sldId id="264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4CCEA6-AEE1-41CF-B7FF-D0416CD5BD8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9AB4464-96C9-42AD-8AC8-6A9518E59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Հակակոռուպցիոն</a:t>
            </a:r>
            <a:r>
              <a:rPr lang="en-US" sz="2400" dirty="0" smtClean="0"/>
              <a:t> </a:t>
            </a:r>
            <a:r>
              <a:rPr lang="en-US" sz="2400" dirty="0" err="1" smtClean="0"/>
              <a:t>ոչ</a:t>
            </a:r>
            <a:r>
              <a:rPr lang="en-US" sz="2400" dirty="0" smtClean="0"/>
              <a:t> </a:t>
            </a:r>
            <a:r>
              <a:rPr lang="en-US" sz="2400" dirty="0" err="1" smtClean="0"/>
              <a:t>պետական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հատվածի</a:t>
            </a:r>
            <a:r>
              <a:rPr lang="en-US" sz="2400" dirty="0" smtClean="0"/>
              <a:t> </a:t>
            </a:r>
            <a:r>
              <a:rPr lang="en-US" sz="2400" dirty="0" err="1" smtClean="0"/>
              <a:t>արդյունավետ</a:t>
            </a:r>
            <a:r>
              <a:rPr lang="en-US" sz="2400" dirty="0" smtClean="0"/>
              <a:t> </a:t>
            </a:r>
            <a:r>
              <a:rPr lang="en-US" sz="2400" dirty="0" err="1" smtClean="0"/>
              <a:t>երրորդությունը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Խաչիկ</a:t>
            </a:r>
            <a:r>
              <a:rPr lang="en-US" dirty="0" smtClean="0"/>
              <a:t> </a:t>
            </a:r>
            <a:r>
              <a:rPr lang="en-US" dirty="0" err="1" smtClean="0"/>
              <a:t>Հարությունյան</a:t>
            </a:r>
            <a:endParaRPr lang="en-US" dirty="0" smtClean="0"/>
          </a:p>
          <a:p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փորձագետ</a:t>
            </a:r>
            <a:endParaRPr lang="en-US" dirty="0" smtClean="0"/>
          </a:p>
          <a:p>
            <a:r>
              <a:rPr lang="en-US" dirty="0" err="1" smtClean="0"/>
              <a:t>Թրանսփարենսի</a:t>
            </a:r>
            <a:r>
              <a:rPr lang="en-US" dirty="0" smtClean="0"/>
              <a:t> </a:t>
            </a:r>
            <a:r>
              <a:rPr lang="en-US" dirty="0" err="1" smtClean="0"/>
              <a:t>Ինթերնեշնլ</a:t>
            </a:r>
            <a:r>
              <a:rPr lang="en-US" dirty="0" smtClean="0"/>
              <a:t> </a:t>
            </a:r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կենտրոն</a:t>
            </a:r>
            <a:r>
              <a:rPr lang="en-US" dirty="0" smtClean="0"/>
              <a:t> ՀԿ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9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Նախագահ</a:t>
            </a:r>
            <a:r>
              <a:rPr lang="en-US" dirty="0"/>
              <a:t> </a:t>
            </a:r>
            <a:r>
              <a:rPr lang="en-US" dirty="0" err="1"/>
              <a:t>Բուքարամ-Էկվադոր</a:t>
            </a:r>
            <a:r>
              <a:rPr lang="en-US" dirty="0"/>
              <a:t> (Christmas telethon, mental incapacity-impeached, 1996-1997)</a:t>
            </a:r>
          </a:p>
          <a:p>
            <a:r>
              <a:rPr lang="en-US" dirty="0" err="1"/>
              <a:t>Նախագահ</a:t>
            </a:r>
            <a:r>
              <a:rPr lang="en-US" dirty="0"/>
              <a:t> </a:t>
            </a:r>
            <a:r>
              <a:rPr lang="en-US" dirty="0" err="1"/>
              <a:t>Պերես-Վենեսուելա</a:t>
            </a:r>
            <a:r>
              <a:rPr lang="en-US" dirty="0"/>
              <a:t> (17 million USD before devaluation, 1989-1993)</a:t>
            </a:r>
          </a:p>
          <a:p>
            <a:r>
              <a:rPr lang="en-US" dirty="0" err="1"/>
              <a:t>Նախագահ</a:t>
            </a:r>
            <a:r>
              <a:rPr lang="en-US" dirty="0"/>
              <a:t> </a:t>
            </a:r>
            <a:r>
              <a:rPr lang="en-US" dirty="0" err="1"/>
              <a:t>Կոլոր-Բրազիլիա</a:t>
            </a:r>
            <a:r>
              <a:rPr lang="en-US" dirty="0"/>
              <a:t> (55 million USD, wife, brother, before impeached, 1990-1992)</a:t>
            </a:r>
          </a:p>
          <a:p>
            <a:r>
              <a:rPr lang="en-US" dirty="0" err="1"/>
              <a:t>Նախագահ</a:t>
            </a:r>
            <a:r>
              <a:rPr lang="en-US" dirty="0"/>
              <a:t> </a:t>
            </a:r>
            <a:r>
              <a:rPr lang="en-US" dirty="0" err="1"/>
              <a:t>Էստրադա-Ֆիլիպիններ</a:t>
            </a:r>
            <a:r>
              <a:rPr lang="en-US" dirty="0"/>
              <a:t> (1998-2001) vs. </a:t>
            </a:r>
            <a:r>
              <a:rPr lang="en-US" dirty="0" err="1"/>
              <a:t>Թաքսին</a:t>
            </a:r>
            <a:r>
              <a:rPr lang="en-US" dirty="0"/>
              <a:t> </a:t>
            </a:r>
            <a:r>
              <a:rPr lang="en-US" dirty="0" err="1"/>
              <a:t>Շինավատրա</a:t>
            </a:r>
            <a:r>
              <a:rPr lang="en-US" dirty="0"/>
              <a:t> (2001-2006)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4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Եռակողմ</a:t>
            </a:r>
            <a:r>
              <a:rPr lang="en-US" dirty="0" smtClean="0"/>
              <a:t> </a:t>
            </a:r>
            <a:r>
              <a:rPr lang="en-US" dirty="0" err="1" smtClean="0"/>
              <a:t>կոալիցիա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Մարի</a:t>
            </a:r>
            <a:r>
              <a:rPr lang="en-US" dirty="0" smtClean="0"/>
              <a:t> </a:t>
            </a:r>
            <a:r>
              <a:rPr lang="en-US" dirty="0" err="1" smtClean="0"/>
              <a:t>Ժենե</a:t>
            </a:r>
            <a:r>
              <a:rPr lang="en-US" dirty="0" smtClean="0"/>
              <a:t> 2010թ. ԹԻ </a:t>
            </a:r>
            <a:r>
              <a:rPr lang="en-US" dirty="0" err="1" smtClean="0"/>
              <a:t>Քարտուղարություն</a:t>
            </a:r>
            <a:endParaRPr lang="en-US" dirty="0" smtClean="0"/>
          </a:p>
          <a:p>
            <a:r>
              <a:rPr lang="en-US" dirty="0" err="1" smtClean="0"/>
              <a:t>Տարբերակվածություն</a:t>
            </a:r>
            <a:endParaRPr lang="en-US" dirty="0" smtClean="0"/>
          </a:p>
          <a:p>
            <a:r>
              <a:rPr lang="en-US" dirty="0" err="1" smtClean="0"/>
              <a:t>Տեխնիական</a:t>
            </a:r>
            <a:r>
              <a:rPr lang="en-US" dirty="0" smtClean="0"/>
              <a:t> </a:t>
            </a:r>
            <a:r>
              <a:rPr lang="en-US" dirty="0" err="1" smtClean="0"/>
              <a:t>հմտություններ</a:t>
            </a:r>
            <a:r>
              <a:rPr lang="en-US" dirty="0" smtClean="0"/>
              <a:t> և </a:t>
            </a:r>
            <a:r>
              <a:rPr lang="en-US" dirty="0" err="1" smtClean="0"/>
              <a:t>մասնագիտացվածություն</a:t>
            </a:r>
            <a:endParaRPr lang="en-US" dirty="0" smtClean="0"/>
          </a:p>
          <a:p>
            <a:r>
              <a:rPr lang="en-US" dirty="0" err="1" smtClean="0"/>
              <a:t>Ռազմվարական</a:t>
            </a:r>
            <a:r>
              <a:rPr lang="en-US" dirty="0" smtClean="0"/>
              <a:t> </a:t>
            </a:r>
            <a:r>
              <a:rPr lang="en-US" dirty="0" err="1" smtClean="0"/>
              <a:t>ալիանսների</a:t>
            </a:r>
            <a:r>
              <a:rPr lang="en-US" dirty="0" smtClean="0"/>
              <a:t> </a:t>
            </a:r>
            <a:r>
              <a:rPr lang="en-US" dirty="0" err="1" smtClean="0"/>
              <a:t>ստեղծում</a:t>
            </a:r>
            <a:endParaRPr lang="en-US" dirty="0" smtClean="0"/>
          </a:p>
          <a:p>
            <a:r>
              <a:rPr lang="en-US" dirty="0" err="1" smtClean="0"/>
              <a:t>Մանդատ</a:t>
            </a:r>
            <a:r>
              <a:rPr lang="en-US" dirty="0" smtClean="0"/>
              <a:t> (</a:t>
            </a:r>
            <a:r>
              <a:rPr lang="en-US" dirty="0" err="1" smtClean="0"/>
              <a:t>ոչ</a:t>
            </a:r>
            <a:r>
              <a:rPr lang="en-US" dirty="0" smtClean="0"/>
              <a:t> </a:t>
            </a:r>
            <a:r>
              <a:rPr lang="en-US" dirty="0" err="1" smtClean="0"/>
              <a:t>քաղաքական</a:t>
            </a:r>
            <a:r>
              <a:rPr lang="en-US" dirty="0" smtClean="0"/>
              <a:t> և </a:t>
            </a:r>
            <a:r>
              <a:rPr lang="en-US" dirty="0" err="1" smtClean="0"/>
              <a:t>չպետք</a:t>
            </a:r>
            <a:r>
              <a:rPr lang="en-US" dirty="0" smtClean="0"/>
              <a:t> է </a:t>
            </a:r>
            <a:r>
              <a:rPr lang="en-US" dirty="0" err="1" smtClean="0"/>
              <a:t>դառնա</a:t>
            </a:r>
            <a:r>
              <a:rPr lang="en-US" dirty="0" smtClean="0"/>
              <a:t> </a:t>
            </a:r>
            <a:r>
              <a:rPr lang="en-US" dirty="0" err="1" smtClean="0"/>
              <a:t>սերտիֆիկացման</a:t>
            </a:r>
            <a:r>
              <a:rPr lang="en-US" dirty="0" smtClean="0"/>
              <a:t> </a:t>
            </a:r>
            <a:r>
              <a:rPr lang="en-US" dirty="0" err="1" smtClean="0"/>
              <a:t>մարմին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Արդյունավետ</a:t>
            </a:r>
            <a:r>
              <a:rPr lang="en-US" dirty="0" smtClean="0"/>
              <a:t> </a:t>
            </a:r>
            <a:r>
              <a:rPr lang="en-US" dirty="0" err="1" smtClean="0"/>
              <a:t>ներքին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համակարգ</a:t>
            </a:r>
            <a:endParaRPr lang="en-US" dirty="0" smtClean="0"/>
          </a:p>
          <a:p>
            <a:r>
              <a:rPr lang="en-US" dirty="0" err="1" smtClean="0"/>
              <a:t>Հասնել</a:t>
            </a:r>
            <a:r>
              <a:rPr lang="en-US" dirty="0" smtClean="0"/>
              <a:t> </a:t>
            </a:r>
            <a:r>
              <a:rPr lang="en-US" dirty="0" err="1" smtClean="0"/>
              <a:t>շահառուներին</a:t>
            </a:r>
            <a:endParaRPr lang="en-US" dirty="0" smtClean="0"/>
          </a:p>
          <a:p>
            <a:r>
              <a:rPr lang="en-US" dirty="0" err="1" smtClean="0"/>
              <a:t>Արագ</a:t>
            </a:r>
            <a:r>
              <a:rPr lang="en-US" dirty="0" smtClean="0"/>
              <a:t> </a:t>
            </a:r>
            <a:r>
              <a:rPr lang="en-US" dirty="0" err="1" smtClean="0"/>
              <a:t>հաղթանակներ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7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Եվ</a:t>
            </a:r>
            <a:r>
              <a:rPr lang="en-US" dirty="0" smtClean="0"/>
              <a:t> </a:t>
            </a:r>
            <a:r>
              <a:rPr lang="en-US" dirty="0" err="1" smtClean="0"/>
              <a:t>երկու</a:t>
            </a:r>
            <a:r>
              <a:rPr lang="en-US" dirty="0" smtClean="0"/>
              <a:t> </a:t>
            </a:r>
            <a:r>
              <a:rPr lang="en-US" dirty="0" err="1" smtClean="0"/>
              <a:t>միտք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Սյուզան</a:t>
            </a:r>
            <a:r>
              <a:rPr lang="en-US" dirty="0" smtClean="0"/>
              <a:t> </a:t>
            </a:r>
            <a:r>
              <a:rPr lang="en-US" dirty="0" err="1" smtClean="0"/>
              <a:t>Ռոզ-Աքերման</a:t>
            </a:r>
            <a:r>
              <a:rPr lang="en-US" dirty="0" smtClean="0"/>
              <a:t> </a:t>
            </a:r>
          </a:p>
          <a:p>
            <a:r>
              <a:rPr lang="en-US" dirty="0" smtClean="0"/>
              <a:t>ՀԿ-ն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առաջնորդի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Շնորհակալություն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2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Բովանդակություն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Կոլեկտիվ</a:t>
            </a:r>
            <a:r>
              <a:rPr lang="en-US" dirty="0" smtClean="0"/>
              <a:t> </a:t>
            </a:r>
            <a:r>
              <a:rPr lang="en-US" dirty="0" err="1" smtClean="0"/>
              <a:t>գործողություն</a:t>
            </a:r>
            <a:endParaRPr lang="en-US" dirty="0" smtClean="0"/>
          </a:p>
          <a:p>
            <a:r>
              <a:rPr lang="en-US" dirty="0" smtClean="0"/>
              <a:t>ՕԱՀ</a:t>
            </a:r>
          </a:p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 smtClean="0"/>
          </a:p>
          <a:p>
            <a:r>
              <a:rPr lang="en-US" dirty="0" err="1" smtClean="0"/>
              <a:t>Մեդիա</a:t>
            </a:r>
            <a:r>
              <a:rPr lang="en-US" dirty="0" smtClean="0"/>
              <a:t> և </a:t>
            </a:r>
            <a:r>
              <a:rPr lang="en-US" dirty="0" err="1" smtClean="0"/>
              <a:t>բիզնես</a:t>
            </a:r>
            <a:endParaRPr lang="en-US" dirty="0" smtClean="0"/>
          </a:p>
          <a:p>
            <a:r>
              <a:rPr lang="en-US" dirty="0" err="1" smtClean="0"/>
              <a:t>Եռակողմ</a:t>
            </a:r>
            <a:r>
              <a:rPr lang="en-US" dirty="0" smtClean="0"/>
              <a:t> </a:t>
            </a:r>
            <a:r>
              <a:rPr lang="en-US" dirty="0" err="1" smtClean="0"/>
              <a:t>կոալիցայի</a:t>
            </a:r>
            <a:r>
              <a:rPr lang="en-US" dirty="0" smtClean="0"/>
              <a:t> </a:t>
            </a:r>
            <a:r>
              <a:rPr lang="en-US" dirty="0" err="1" smtClean="0"/>
              <a:t>ձևավորման</a:t>
            </a:r>
            <a:r>
              <a:rPr lang="en-US" dirty="0" smtClean="0"/>
              <a:t> </a:t>
            </a:r>
            <a:r>
              <a:rPr lang="en-US" dirty="0" err="1" smtClean="0"/>
              <a:t>սկզբունքներ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78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Կոլեկտիվ</a:t>
            </a:r>
            <a:r>
              <a:rPr lang="en-US" dirty="0" smtClean="0"/>
              <a:t> </a:t>
            </a:r>
            <a:r>
              <a:rPr lang="en-US" dirty="0" err="1" smtClean="0"/>
              <a:t>գործողություն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Կոլոբորատիվ</a:t>
            </a:r>
            <a:r>
              <a:rPr lang="en-US" i="1" dirty="0" smtClean="0"/>
              <a:t> և </a:t>
            </a:r>
            <a:r>
              <a:rPr lang="en-US" i="1" dirty="0" err="1" smtClean="0"/>
              <a:t>կայուն</a:t>
            </a:r>
            <a:r>
              <a:rPr lang="en-US" i="1" dirty="0" smtClean="0"/>
              <a:t> </a:t>
            </a:r>
            <a:r>
              <a:rPr lang="en-US" i="1" dirty="0" err="1" smtClean="0"/>
              <a:t>շահատերերի</a:t>
            </a:r>
            <a:r>
              <a:rPr lang="en-US" i="1" dirty="0" smtClean="0"/>
              <a:t> </a:t>
            </a:r>
            <a:r>
              <a:rPr lang="en-US" i="1" dirty="0" err="1" smtClean="0"/>
              <a:t>միջև</a:t>
            </a:r>
            <a:r>
              <a:rPr lang="en-US" i="1" dirty="0" smtClean="0"/>
              <a:t> </a:t>
            </a:r>
            <a:r>
              <a:rPr lang="en-US" i="1" dirty="0" err="1" smtClean="0"/>
              <a:t>համագործակցության</a:t>
            </a:r>
            <a:r>
              <a:rPr lang="en-US" i="1" dirty="0" smtClean="0"/>
              <a:t> </a:t>
            </a:r>
            <a:r>
              <a:rPr lang="en-US" i="1" dirty="0" err="1" smtClean="0"/>
              <a:t>գործընթաց</a:t>
            </a:r>
            <a:r>
              <a:rPr lang="en-US" i="1" dirty="0" smtClean="0"/>
              <a:t>, </a:t>
            </a:r>
            <a:r>
              <a:rPr lang="en-US" i="1" dirty="0" err="1" smtClean="0"/>
              <a:t>որը</a:t>
            </a:r>
            <a:r>
              <a:rPr lang="en-US" i="1" dirty="0" smtClean="0"/>
              <a:t> </a:t>
            </a:r>
            <a:r>
              <a:rPr lang="en-US" i="1" dirty="0" err="1" smtClean="0"/>
              <a:t>բարձրացնում</a:t>
            </a:r>
            <a:r>
              <a:rPr lang="en-US" i="1" dirty="0" smtClean="0"/>
              <a:t> է </a:t>
            </a:r>
            <a:r>
              <a:rPr lang="en-US" i="1" dirty="0" err="1" smtClean="0"/>
              <a:t>ազդեցությունը</a:t>
            </a:r>
            <a:r>
              <a:rPr lang="en-US" i="1" dirty="0" smtClean="0"/>
              <a:t> և </a:t>
            </a:r>
            <a:r>
              <a:rPr lang="en-US" i="1" dirty="0" err="1" smtClean="0"/>
              <a:t>վստահելիությունը</a:t>
            </a:r>
            <a:r>
              <a:rPr lang="en-US" i="1" dirty="0" smtClean="0"/>
              <a:t> </a:t>
            </a:r>
            <a:r>
              <a:rPr lang="en-US" i="1" dirty="0" err="1" smtClean="0"/>
              <a:t>առանձին</a:t>
            </a:r>
            <a:r>
              <a:rPr lang="en-US" i="1" dirty="0" smtClean="0"/>
              <a:t> </a:t>
            </a:r>
            <a:r>
              <a:rPr lang="en-US" i="1" dirty="0" err="1" smtClean="0"/>
              <a:t>գործողության</a:t>
            </a:r>
            <a:r>
              <a:rPr lang="en-US" i="1" dirty="0" smtClean="0"/>
              <a:t> և </a:t>
            </a:r>
            <a:r>
              <a:rPr lang="en-US" i="1" dirty="0" err="1" smtClean="0"/>
              <a:t>բերում</a:t>
            </a:r>
            <a:r>
              <a:rPr lang="en-US" i="1" dirty="0" smtClean="0"/>
              <a:t> է </a:t>
            </a:r>
            <a:r>
              <a:rPr lang="en-US" i="1" dirty="0" err="1" smtClean="0"/>
              <a:t>խոցելի</a:t>
            </a:r>
            <a:r>
              <a:rPr lang="en-US" i="1" dirty="0" smtClean="0"/>
              <a:t> </a:t>
            </a:r>
            <a:r>
              <a:rPr lang="en-US" i="1" dirty="0" err="1" smtClean="0"/>
              <a:t>խաղացողներին</a:t>
            </a:r>
            <a:r>
              <a:rPr lang="en-US" i="1" dirty="0" smtClean="0"/>
              <a:t> </a:t>
            </a:r>
            <a:r>
              <a:rPr lang="en-US" i="1" dirty="0" err="1" smtClean="0"/>
              <a:t>միության</a:t>
            </a:r>
            <a:r>
              <a:rPr lang="en-US" i="1" dirty="0" smtClean="0"/>
              <a:t> </a:t>
            </a:r>
            <a:r>
              <a:rPr lang="en-US" i="1" dirty="0" err="1" smtClean="0"/>
              <a:t>մեջ</a:t>
            </a:r>
            <a:r>
              <a:rPr lang="en-US" i="1" dirty="0" smtClean="0"/>
              <a:t> </a:t>
            </a:r>
            <a:r>
              <a:rPr lang="en-US" i="1" dirty="0" err="1" smtClean="0"/>
              <a:t>նման</a:t>
            </a:r>
            <a:r>
              <a:rPr lang="en-US" i="1" dirty="0" smtClean="0"/>
              <a:t> </a:t>
            </a:r>
            <a:r>
              <a:rPr lang="en-US" i="1" dirty="0" err="1" smtClean="0"/>
              <a:t>կազմակերպությունների</a:t>
            </a:r>
            <a:r>
              <a:rPr lang="en-US" i="1" dirty="0" smtClean="0"/>
              <a:t> </a:t>
            </a:r>
            <a:r>
              <a:rPr lang="en-US" i="1" dirty="0" err="1" smtClean="0"/>
              <a:t>հետ</a:t>
            </a:r>
            <a:r>
              <a:rPr lang="en-US" i="1" dirty="0" smtClean="0"/>
              <a:t>:</a:t>
            </a:r>
          </a:p>
          <a:p>
            <a:pPr marL="6858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	World Bank Institute</a:t>
            </a:r>
          </a:p>
        </p:txBody>
      </p:sp>
    </p:spTree>
    <p:extLst>
      <p:ext uri="{BB962C8B-B14F-4D97-AF65-F5344CB8AC3E}">
        <p14:creationId xmlns:p14="http://schemas.microsoft.com/office/powerpoint/2010/main" val="255145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Կոլեկտիվ</a:t>
            </a:r>
            <a:r>
              <a:rPr lang="en-US" dirty="0" smtClean="0"/>
              <a:t> </a:t>
            </a:r>
            <a:r>
              <a:rPr lang="en-US" dirty="0" err="1" smtClean="0"/>
              <a:t>գործողություն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Ե</a:t>
            </a:r>
            <a:r>
              <a:rPr lang="en-US" dirty="0" err="1" smtClean="0"/>
              <a:t>րեք</a:t>
            </a:r>
            <a:r>
              <a:rPr lang="en-US" dirty="0" smtClean="0"/>
              <a:t> </a:t>
            </a:r>
            <a:r>
              <a:rPr lang="en-US" dirty="0" err="1" smtClean="0"/>
              <a:t>տեսակներ</a:t>
            </a:r>
            <a:endParaRPr lang="en-US" dirty="0" smtClean="0"/>
          </a:p>
          <a:p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հռչակագիր</a:t>
            </a:r>
            <a:endParaRPr lang="en-US" dirty="0" smtClean="0"/>
          </a:p>
          <a:p>
            <a:r>
              <a:rPr lang="en-US" dirty="0" err="1" smtClean="0"/>
              <a:t>Ստանդարտների</a:t>
            </a:r>
            <a:r>
              <a:rPr lang="en-US" dirty="0" smtClean="0"/>
              <a:t> </a:t>
            </a:r>
            <a:r>
              <a:rPr lang="en-US" dirty="0" err="1" smtClean="0"/>
              <a:t>սահմանման</a:t>
            </a:r>
            <a:r>
              <a:rPr lang="en-US" dirty="0" smtClean="0"/>
              <a:t> </a:t>
            </a:r>
            <a:r>
              <a:rPr lang="en-US" dirty="0" err="1" smtClean="0"/>
              <a:t>նախաձեռնություն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սկզբունքի</a:t>
            </a:r>
            <a:r>
              <a:rPr lang="en-US" dirty="0" smtClean="0"/>
              <a:t> </a:t>
            </a:r>
            <a:r>
              <a:rPr lang="en-US" dirty="0" err="1" smtClean="0"/>
              <a:t>հիմքով</a:t>
            </a:r>
            <a:r>
              <a:rPr lang="en-US" dirty="0" smtClean="0"/>
              <a:t> </a:t>
            </a:r>
            <a:r>
              <a:rPr lang="en-US" dirty="0" err="1" smtClean="0"/>
              <a:t>ստեղծված</a:t>
            </a:r>
            <a:r>
              <a:rPr lang="en-US" dirty="0" smtClean="0"/>
              <a:t> </a:t>
            </a:r>
            <a:r>
              <a:rPr lang="en-US" dirty="0" err="1" smtClean="0"/>
              <a:t>նախաձեռնություն</a:t>
            </a:r>
            <a:endParaRPr lang="en-US" dirty="0" smtClean="0"/>
          </a:p>
          <a:p>
            <a:r>
              <a:rPr lang="en-US" dirty="0" err="1" smtClean="0"/>
              <a:t>Օրինավորության</a:t>
            </a:r>
            <a:r>
              <a:rPr lang="en-US" dirty="0" smtClean="0"/>
              <a:t> </a:t>
            </a:r>
            <a:r>
              <a:rPr lang="en-US" dirty="0" err="1" smtClean="0"/>
              <a:t>պակտ</a:t>
            </a:r>
            <a:r>
              <a:rPr lang="en-US" dirty="0" smtClean="0"/>
              <a:t> (</a:t>
            </a:r>
            <a:r>
              <a:rPr lang="en-US" dirty="0" err="1" smtClean="0"/>
              <a:t>իրավապարատադիր</a:t>
            </a:r>
            <a:r>
              <a:rPr lang="en-US" dirty="0" smtClean="0"/>
              <a:t>) </a:t>
            </a:r>
          </a:p>
          <a:p>
            <a:r>
              <a:rPr lang="en-US" dirty="0" smtClean="0"/>
              <a:t>103 </a:t>
            </a:r>
            <a:r>
              <a:rPr lang="en-US" dirty="0" err="1" smtClean="0"/>
              <a:t>գործողություն</a:t>
            </a:r>
            <a:r>
              <a:rPr lang="en-US" dirty="0" smtClean="0"/>
              <a:t> 2010թ.-ից </a:t>
            </a:r>
            <a:r>
              <a:rPr lang="en-US" dirty="0" err="1" smtClean="0"/>
              <a:t>սկսած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ՕԱՀ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Երեք</a:t>
            </a:r>
            <a:r>
              <a:rPr lang="en-US" dirty="0" smtClean="0"/>
              <a:t> </a:t>
            </a:r>
            <a:r>
              <a:rPr lang="en-US" dirty="0" err="1" smtClean="0"/>
              <a:t>ամենից</a:t>
            </a:r>
            <a:r>
              <a:rPr lang="en-US" dirty="0" smtClean="0"/>
              <a:t> </a:t>
            </a:r>
            <a:r>
              <a:rPr lang="en-US" dirty="0" err="1" smtClean="0"/>
              <a:t>թույլ</a:t>
            </a:r>
            <a:r>
              <a:rPr lang="en-US" dirty="0" smtClean="0"/>
              <a:t> </a:t>
            </a:r>
            <a:r>
              <a:rPr lang="en-US" dirty="0" err="1" smtClean="0"/>
              <a:t>սյուները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8305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58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Դրական</a:t>
            </a:r>
            <a:r>
              <a:rPr lang="en-US" dirty="0"/>
              <a:t> </a:t>
            </a:r>
            <a:r>
              <a:rPr lang="en-US" dirty="0" err="1"/>
              <a:t>կոռելյացիա</a:t>
            </a:r>
            <a:r>
              <a:rPr lang="en-US" dirty="0"/>
              <a:t> </a:t>
            </a:r>
            <a:r>
              <a:rPr lang="en-US" dirty="0" err="1"/>
              <a:t>մեդիա</a:t>
            </a:r>
            <a:r>
              <a:rPr lang="en-US" dirty="0"/>
              <a:t> </a:t>
            </a:r>
            <a:r>
              <a:rPr lang="en-US" dirty="0" err="1"/>
              <a:t>ազատության</a:t>
            </a:r>
            <a:r>
              <a:rPr lang="en-US" dirty="0"/>
              <a:t> և </a:t>
            </a:r>
            <a:r>
              <a:rPr lang="en-US" dirty="0" err="1"/>
              <a:t>կոռուպցիայի</a:t>
            </a:r>
            <a:r>
              <a:rPr lang="en-US" dirty="0"/>
              <a:t> </a:t>
            </a:r>
            <a:r>
              <a:rPr lang="en-US" dirty="0" err="1"/>
              <a:t>միջև</a:t>
            </a:r>
            <a:r>
              <a:rPr lang="en-US" dirty="0"/>
              <a:t> (</a:t>
            </a:r>
            <a:r>
              <a:rPr lang="en-US" dirty="0" err="1"/>
              <a:t>Fardigh</a:t>
            </a:r>
            <a:r>
              <a:rPr lang="en-US" dirty="0"/>
              <a:t> et al., 2011, Brunetti and </a:t>
            </a:r>
            <a:r>
              <a:rPr lang="en-US" dirty="0" err="1"/>
              <a:t>Weder</a:t>
            </a:r>
            <a:r>
              <a:rPr lang="en-US" dirty="0"/>
              <a:t> 2003, </a:t>
            </a:r>
            <a:r>
              <a:rPr lang="en-US" dirty="0" err="1"/>
              <a:t>Freille</a:t>
            </a:r>
            <a:r>
              <a:rPr lang="en-US" dirty="0"/>
              <a:t> et al. 2007, </a:t>
            </a:r>
            <a:r>
              <a:rPr lang="en-US" dirty="0" err="1"/>
              <a:t>Ahrend</a:t>
            </a:r>
            <a:r>
              <a:rPr lang="en-US" dirty="0"/>
              <a:t> 2002)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7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Եթե</a:t>
            </a:r>
            <a:r>
              <a:rPr lang="en-US" dirty="0"/>
              <a:t> </a:t>
            </a:r>
            <a:r>
              <a:rPr lang="en-US" dirty="0" err="1"/>
              <a:t>տեղական</a:t>
            </a:r>
            <a:r>
              <a:rPr lang="en-US" dirty="0"/>
              <a:t> </a:t>
            </a:r>
            <a:r>
              <a:rPr lang="en-US" dirty="0" err="1"/>
              <a:t>մեդիան</a:t>
            </a:r>
            <a:r>
              <a:rPr lang="en-US" dirty="0"/>
              <a:t> </a:t>
            </a:r>
            <a:r>
              <a:rPr lang="en-US" dirty="0" err="1"/>
              <a:t>թույլ</a:t>
            </a:r>
            <a:r>
              <a:rPr lang="en-US" dirty="0"/>
              <a:t> է և </a:t>
            </a:r>
            <a:r>
              <a:rPr lang="en-US" dirty="0" err="1"/>
              <a:t>կախված</a:t>
            </a:r>
            <a:r>
              <a:rPr lang="en-US" dirty="0"/>
              <a:t> է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կառավարությունից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մասնավոր</a:t>
            </a:r>
            <a:r>
              <a:rPr lang="en-US" dirty="0"/>
              <a:t> </a:t>
            </a:r>
            <a:r>
              <a:rPr lang="en-US" dirty="0" err="1"/>
              <a:t>շահերից</a:t>
            </a:r>
            <a:r>
              <a:rPr lang="en-US" dirty="0"/>
              <a:t>, </a:t>
            </a:r>
            <a:r>
              <a:rPr lang="en-US" dirty="0" err="1"/>
              <a:t>ապա</a:t>
            </a:r>
            <a:r>
              <a:rPr lang="en-US" dirty="0"/>
              <a:t> </a:t>
            </a:r>
            <a:r>
              <a:rPr lang="en-US" dirty="0" err="1"/>
              <a:t>արտաքին</a:t>
            </a:r>
            <a:r>
              <a:rPr lang="en-US" dirty="0"/>
              <a:t> </a:t>
            </a:r>
            <a:r>
              <a:rPr lang="en-US" dirty="0" err="1"/>
              <a:t>դերակատարները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օգնել</a:t>
            </a:r>
            <a:r>
              <a:rPr lang="en-US" dirty="0"/>
              <a:t> </a:t>
            </a:r>
            <a:r>
              <a:rPr lang="en-US" dirty="0" err="1"/>
              <a:t>մնացած</a:t>
            </a:r>
            <a:r>
              <a:rPr lang="en-US" dirty="0"/>
              <a:t> </a:t>
            </a:r>
            <a:r>
              <a:rPr lang="en-US" dirty="0" err="1"/>
              <a:t>անկախ</a:t>
            </a:r>
            <a:r>
              <a:rPr lang="en-US" dirty="0"/>
              <a:t> </a:t>
            </a:r>
            <a:r>
              <a:rPr lang="en-US" dirty="0" err="1"/>
              <a:t>լրատվամիջոցներին</a:t>
            </a:r>
            <a:r>
              <a:rPr lang="en-US" dirty="0"/>
              <a:t>” </a:t>
            </a:r>
          </a:p>
          <a:p>
            <a:pPr marL="0" indent="0" algn="r">
              <a:buNone/>
            </a:pPr>
            <a:r>
              <a:rPr lang="en-US" dirty="0" err="1"/>
              <a:t>Սյուզան</a:t>
            </a:r>
            <a:r>
              <a:rPr lang="en-US" dirty="0"/>
              <a:t> </a:t>
            </a:r>
            <a:r>
              <a:rPr lang="en-US" dirty="0" err="1"/>
              <a:t>Ռոզ</a:t>
            </a:r>
            <a:r>
              <a:rPr lang="en-US" dirty="0"/>
              <a:t> </a:t>
            </a:r>
            <a:r>
              <a:rPr lang="en-US" dirty="0" err="1"/>
              <a:t>Աքերման</a:t>
            </a:r>
            <a:r>
              <a:rPr lang="en-US" dirty="0"/>
              <a:t> (</a:t>
            </a:r>
            <a:r>
              <a:rPr lang="en-US" dirty="0" err="1"/>
              <a:t>Հարվարդի</a:t>
            </a:r>
            <a:r>
              <a:rPr lang="en-US" dirty="0"/>
              <a:t> և </a:t>
            </a:r>
            <a:r>
              <a:rPr lang="en-US" dirty="0" err="1"/>
              <a:t>Յելի</a:t>
            </a:r>
            <a:r>
              <a:rPr lang="en-US" dirty="0"/>
              <a:t> </a:t>
            </a:r>
            <a:r>
              <a:rPr lang="en-US" dirty="0" err="1"/>
              <a:t>համալսարանների</a:t>
            </a:r>
            <a:r>
              <a:rPr lang="en-US" dirty="0"/>
              <a:t> </a:t>
            </a:r>
            <a:r>
              <a:rPr lang="en-US" dirty="0" err="1"/>
              <a:t>իրավունքի</a:t>
            </a:r>
            <a:r>
              <a:rPr lang="en-US" dirty="0"/>
              <a:t> և </a:t>
            </a:r>
            <a:r>
              <a:rPr lang="en-US" dirty="0" err="1"/>
              <a:t>քաղաքագիտության</a:t>
            </a:r>
            <a:r>
              <a:rPr lang="en-US" dirty="0"/>
              <a:t> </a:t>
            </a:r>
            <a:r>
              <a:rPr lang="en-US" dirty="0" err="1"/>
              <a:t>պորֆեսոր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բացահայտումների</a:t>
            </a:r>
            <a:r>
              <a:rPr lang="en-US" dirty="0"/>
              <a:t> </a:t>
            </a:r>
            <a:r>
              <a:rPr lang="en-US" dirty="0" err="1"/>
              <a:t>ալիքն</a:t>
            </a:r>
            <a:r>
              <a:rPr lang="en-US" dirty="0"/>
              <a:t> </a:t>
            </a:r>
            <a:r>
              <a:rPr lang="en-US" dirty="0" err="1"/>
              <a:t>ուժեղացնում</a:t>
            </a:r>
            <a:r>
              <a:rPr lang="en-US" dirty="0"/>
              <a:t> է “</a:t>
            </a:r>
            <a:r>
              <a:rPr lang="en-US" dirty="0" err="1"/>
              <a:t>պերմանենտ</a:t>
            </a:r>
            <a:r>
              <a:rPr lang="en-US" dirty="0"/>
              <a:t> </a:t>
            </a:r>
            <a:r>
              <a:rPr lang="en-US" dirty="0" err="1"/>
              <a:t>սկանդալի</a:t>
            </a:r>
            <a:r>
              <a:rPr lang="en-US" dirty="0"/>
              <a:t> </a:t>
            </a:r>
            <a:r>
              <a:rPr lang="en-US" dirty="0" err="1"/>
              <a:t>քաղաքականությունը”ՙ</a:t>
            </a:r>
            <a:r>
              <a:rPr lang="en-US" dirty="0"/>
              <a:t>, </a:t>
            </a:r>
            <a:r>
              <a:rPr lang="en-US" dirty="0" err="1"/>
              <a:t>որի</a:t>
            </a:r>
            <a:r>
              <a:rPr lang="en-US" dirty="0"/>
              <a:t> </a:t>
            </a:r>
            <a:r>
              <a:rPr lang="en-US" dirty="0" err="1"/>
              <a:t>ժամանակ</a:t>
            </a:r>
            <a:r>
              <a:rPr lang="en-US" dirty="0"/>
              <a:t> </a:t>
            </a:r>
            <a:r>
              <a:rPr lang="en-US" dirty="0" err="1"/>
              <a:t>էական</a:t>
            </a:r>
            <a:r>
              <a:rPr lang="en-US" dirty="0"/>
              <a:t> </a:t>
            </a:r>
            <a:r>
              <a:rPr lang="en-US" dirty="0" err="1"/>
              <a:t>բարեփոխումներ</a:t>
            </a:r>
            <a:r>
              <a:rPr lang="en-US" dirty="0"/>
              <a:t> </a:t>
            </a:r>
            <a:r>
              <a:rPr lang="en-US" dirty="0" err="1"/>
              <a:t>չեն</a:t>
            </a:r>
            <a:r>
              <a:rPr lang="en-US" dirty="0"/>
              <a:t> </a:t>
            </a:r>
            <a:r>
              <a:rPr lang="en-US" dirty="0" err="1"/>
              <a:t>լինում</a:t>
            </a:r>
            <a:r>
              <a:rPr lang="en-US" dirty="0"/>
              <a:t>,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դառնում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այդ</a:t>
            </a:r>
            <a:r>
              <a:rPr lang="en-US" dirty="0"/>
              <a:t> </a:t>
            </a:r>
            <a:r>
              <a:rPr lang="en-US" dirty="0" err="1"/>
              <a:t>բացահայտումները</a:t>
            </a:r>
            <a:r>
              <a:rPr lang="en-US" dirty="0"/>
              <a:t> </a:t>
            </a:r>
            <a:r>
              <a:rPr lang="en-US" dirty="0" err="1"/>
              <a:t>քաղաքական</a:t>
            </a:r>
            <a:r>
              <a:rPr lang="en-US" dirty="0"/>
              <a:t> </a:t>
            </a:r>
            <a:r>
              <a:rPr lang="en-US" dirty="0" err="1"/>
              <a:t>էլիտաների</a:t>
            </a:r>
            <a:r>
              <a:rPr lang="en-US" dirty="0"/>
              <a:t> </a:t>
            </a:r>
            <a:r>
              <a:rPr lang="en-US" dirty="0" err="1"/>
              <a:t>միջև</a:t>
            </a:r>
            <a:r>
              <a:rPr lang="en-US" dirty="0"/>
              <a:t> </a:t>
            </a:r>
            <a:r>
              <a:rPr lang="en-US" dirty="0" err="1"/>
              <a:t>պայքարի</a:t>
            </a:r>
            <a:r>
              <a:rPr lang="en-US" dirty="0"/>
              <a:t> </a:t>
            </a:r>
            <a:r>
              <a:rPr lang="en-US" dirty="0" err="1"/>
              <a:t>բեմ</a:t>
            </a:r>
            <a:r>
              <a:rPr lang="en-US" dirty="0"/>
              <a:t>, և </a:t>
            </a:r>
            <a:r>
              <a:rPr lang="en-US" dirty="0" err="1"/>
              <a:t>չի</a:t>
            </a:r>
            <a:r>
              <a:rPr lang="en-US" dirty="0"/>
              <a:t> </a:t>
            </a:r>
            <a:r>
              <a:rPr lang="en-US" dirty="0" err="1"/>
              <a:t>առաջացնում</a:t>
            </a:r>
            <a:r>
              <a:rPr lang="en-US" dirty="0"/>
              <a:t> </a:t>
            </a:r>
            <a:r>
              <a:rPr lang="en-US" dirty="0" err="1"/>
              <a:t>մի</a:t>
            </a:r>
            <a:r>
              <a:rPr lang="en-US" dirty="0"/>
              <a:t> </a:t>
            </a:r>
            <a:r>
              <a:rPr lang="en-US" dirty="0" err="1"/>
              <a:t>իրավիճակ</a:t>
            </a:r>
            <a:r>
              <a:rPr lang="en-US" dirty="0"/>
              <a:t>, </a:t>
            </a:r>
            <a:r>
              <a:rPr lang="en-US" dirty="0" err="1"/>
              <a:t>որը</a:t>
            </a:r>
            <a:r>
              <a:rPr lang="en-US" dirty="0"/>
              <a:t> </a:t>
            </a:r>
            <a:r>
              <a:rPr lang="en-US" dirty="0" err="1"/>
              <a:t>կմոբիլիզացներ</a:t>
            </a:r>
            <a:r>
              <a:rPr lang="en-US" dirty="0"/>
              <a:t> </a:t>
            </a:r>
            <a:r>
              <a:rPr lang="en-US" dirty="0" err="1"/>
              <a:t>հասարակությանն</a:t>
            </a:r>
            <a:r>
              <a:rPr lang="en-US" dirty="0"/>
              <a:t> </a:t>
            </a:r>
            <a:r>
              <a:rPr lang="en-US" dirty="0" err="1"/>
              <a:t>ավելի</a:t>
            </a:r>
            <a:r>
              <a:rPr lang="en-US" dirty="0"/>
              <a:t> </a:t>
            </a:r>
            <a:r>
              <a:rPr lang="en-US" dirty="0" err="1"/>
              <a:t>էական</a:t>
            </a:r>
            <a:r>
              <a:rPr lang="en-US" dirty="0"/>
              <a:t> </a:t>
            </a:r>
            <a:r>
              <a:rPr lang="en-US" dirty="0" err="1"/>
              <a:t>բարեփոխումների</a:t>
            </a:r>
            <a:r>
              <a:rPr lang="en-US" dirty="0"/>
              <a:t> </a:t>
            </a:r>
            <a:r>
              <a:rPr lang="en-US" dirty="0" err="1"/>
              <a:t>իրականացման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: </a:t>
            </a:r>
          </a:p>
          <a:p>
            <a:pPr marL="0" indent="0" algn="r">
              <a:buNone/>
            </a:pPr>
            <a:r>
              <a:rPr lang="en-US" sz="2100" i="1" dirty="0" err="1"/>
              <a:t>Շելիա</a:t>
            </a:r>
            <a:r>
              <a:rPr lang="en-US" sz="2100" i="1" dirty="0"/>
              <a:t> </a:t>
            </a:r>
            <a:r>
              <a:rPr lang="en-US" sz="2100" i="1" dirty="0" err="1"/>
              <a:t>Կորոնել</a:t>
            </a:r>
            <a:r>
              <a:rPr lang="en-US" sz="2100" i="1" dirty="0"/>
              <a:t> (</a:t>
            </a:r>
            <a:r>
              <a:rPr lang="en-US" sz="2100" i="1" dirty="0" err="1"/>
              <a:t>հետաքննող</a:t>
            </a:r>
            <a:r>
              <a:rPr lang="en-US" sz="2100" i="1" dirty="0"/>
              <a:t> </a:t>
            </a:r>
            <a:r>
              <a:rPr lang="en-US" sz="2100" i="1" dirty="0" err="1"/>
              <a:t>լրագրողության</a:t>
            </a:r>
            <a:r>
              <a:rPr lang="en-US" sz="2100" i="1" dirty="0"/>
              <a:t> </a:t>
            </a:r>
            <a:r>
              <a:rPr lang="en-US" sz="2100" i="1" dirty="0" err="1"/>
              <a:t>պրոֆեսսիոնալ</a:t>
            </a:r>
            <a:r>
              <a:rPr lang="en-US" sz="2100" i="1" dirty="0"/>
              <a:t> </a:t>
            </a:r>
            <a:r>
              <a:rPr lang="en-US" sz="2100" i="1" dirty="0" err="1"/>
              <a:t>գործունեության</a:t>
            </a:r>
            <a:r>
              <a:rPr lang="en-US" sz="2100" i="1" dirty="0"/>
              <a:t> </a:t>
            </a:r>
            <a:r>
              <a:rPr lang="en-US" sz="2100" i="1" dirty="0" err="1"/>
              <a:t>պրոֆեսոր</a:t>
            </a:r>
            <a:r>
              <a:rPr lang="en-US" sz="2100" i="1" dirty="0"/>
              <a:t>, </a:t>
            </a:r>
            <a:r>
              <a:rPr lang="en-US" sz="2100" i="1" dirty="0" err="1"/>
              <a:t>Տոնի</a:t>
            </a:r>
            <a:r>
              <a:rPr lang="en-US" sz="2100" i="1" dirty="0"/>
              <a:t> </a:t>
            </a:r>
            <a:r>
              <a:rPr lang="en-US" sz="2100" i="1" dirty="0" err="1"/>
              <a:t>Ստաբիլի</a:t>
            </a:r>
            <a:r>
              <a:rPr lang="en-US" sz="2100" i="1" dirty="0"/>
              <a:t> </a:t>
            </a:r>
            <a:r>
              <a:rPr lang="en-US" sz="2100" i="1" dirty="0" err="1"/>
              <a:t>անվան</a:t>
            </a:r>
            <a:r>
              <a:rPr lang="en-US" sz="2100" i="1" dirty="0"/>
              <a:t> </a:t>
            </a:r>
            <a:r>
              <a:rPr lang="en-US" sz="2100" i="1" dirty="0" err="1"/>
              <a:t>հետաքննող</a:t>
            </a:r>
            <a:r>
              <a:rPr lang="en-US" sz="2100" i="1" dirty="0"/>
              <a:t> </a:t>
            </a:r>
            <a:r>
              <a:rPr lang="en-US" sz="2100" i="1" dirty="0" err="1"/>
              <a:t>լրագրողության</a:t>
            </a:r>
            <a:r>
              <a:rPr lang="en-US" sz="2100" i="1" dirty="0"/>
              <a:t> </a:t>
            </a:r>
            <a:r>
              <a:rPr lang="en-US" sz="2100" i="1" dirty="0" err="1"/>
              <a:t>կենտրոն</a:t>
            </a:r>
            <a:r>
              <a:rPr lang="en-US" sz="2100" i="1" dirty="0"/>
              <a:t>, </a:t>
            </a:r>
            <a:r>
              <a:rPr lang="en-US" sz="2100" i="1" dirty="0" err="1"/>
              <a:t>Կոլումբիայի</a:t>
            </a:r>
            <a:r>
              <a:rPr lang="en-US" sz="2100" i="1" dirty="0"/>
              <a:t> </a:t>
            </a:r>
            <a:r>
              <a:rPr lang="en-US" sz="2100" i="1" dirty="0" err="1"/>
              <a:t>համալսարանի</a:t>
            </a:r>
            <a:r>
              <a:rPr lang="en-US" sz="2100" i="1" dirty="0"/>
              <a:t> </a:t>
            </a:r>
            <a:r>
              <a:rPr lang="en-US" sz="2100" i="1" dirty="0" err="1"/>
              <a:t>լրատվության</a:t>
            </a:r>
            <a:r>
              <a:rPr lang="en-US" sz="2100" i="1" dirty="0"/>
              <a:t> </a:t>
            </a:r>
            <a:r>
              <a:rPr lang="en-US" sz="2100" i="1" dirty="0" err="1"/>
              <a:t>դպրոց</a:t>
            </a:r>
            <a:r>
              <a:rPr lang="en-US" sz="2100" i="1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0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Մեդիայի</a:t>
            </a:r>
            <a:r>
              <a:rPr lang="en-US" dirty="0" smtClean="0"/>
              <a:t> </a:t>
            </a:r>
            <a:r>
              <a:rPr lang="en-US" dirty="0" err="1" smtClean="0"/>
              <a:t>դերը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Երբ</a:t>
            </a:r>
            <a:r>
              <a:rPr lang="en-US" dirty="0"/>
              <a:t> </a:t>
            </a:r>
            <a:r>
              <a:rPr lang="en-US" dirty="0" err="1"/>
              <a:t>բոլորը</a:t>
            </a:r>
            <a:r>
              <a:rPr lang="en-US" dirty="0"/>
              <a:t> </a:t>
            </a:r>
            <a:r>
              <a:rPr lang="en-US" dirty="0" err="1"/>
              <a:t>կեղծ</a:t>
            </a:r>
            <a:r>
              <a:rPr lang="en-US" dirty="0"/>
              <a:t> </a:t>
            </a:r>
            <a:r>
              <a:rPr lang="en-US" dirty="0" err="1"/>
              <a:t>տագնապ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բարձրացնում</a:t>
            </a:r>
            <a:r>
              <a:rPr lang="en-US" dirty="0"/>
              <a:t>, </a:t>
            </a:r>
            <a:r>
              <a:rPr lang="en-US" dirty="0" err="1"/>
              <a:t>հասարակությունը</a:t>
            </a:r>
            <a:r>
              <a:rPr lang="en-US" dirty="0"/>
              <a:t> </a:t>
            </a:r>
            <a:r>
              <a:rPr lang="en-US" dirty="0" err="1"/>
              <a:t>կորցնում</a:t>
            </a:r>
            <a:r>
              <a:rPr lang="en-US" dirty="0"/>
              <a:t> է </a:t>
            </a:r>
            <a:r>
              <a:rPr lang="en-US" dirty="0" err="1"/>
              <a:t>հետարքրքրությունը</a:t>
            </a:r>
            <a:r>
              <a:rPr lang="en-US" dirty="0"/>
              <a:t> </a:t>
            </a:r>
            <a:r>
              <a:rPr lang="en-US" dirty="0" err="1"/>
              <a:t>կոռուպցիոն</a:t>
            </a:r>
            <a:r>
              <a:rPr lang="en-US" dirty="0"/>
              <a:t> </a:t>
            </a:r>
            <a:r>
              <a:rPr lang="en-US" dirty="0" err="1"/>
              <a:t>մեղադրանքների</a:t>
            </a:r>
            <a:r>
              <a:rPr lang="en-US" dirty="0"/>
              <a:t> </a:t>
            </a:r>
            <a:r>
              <a:rPr lang="en-US" dirty="0" err="1"/>
              <a:t>հանդեպ</a:t>
            </a:r>
            <a:r>
              <a:rPr lang="en-US" dirty="0"/>
              <a:t> և </a:t>
            </a:r>
            <a:r>
              <a:rPr lang="en-US" dirty="0" err="1"/>
              <a:t>նորմալ</a:t>
            </a:r>
            <a:r>
              <a:rPr lang="en-US" dirty="0"/>
              <a:t> է </a:t>
            </a:r>
            <a:r>
              <a:rPr lang="en-US" dirty="0" err="1"/>
              <a:t>սկսում</a:t>
            </a:r>
            <a:r>
              <a:rPr lang="en-US" dirty="0"/>
              <a:t> </a:t>
            </a:r>
            <a:r>
              <a:rPr lang="en-US" dirty="0" err="1"/>
              <a:t>դիտարկել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: </a:t>
            </a:r>
            <a:r>
              <a:rPr lang="en-US" dirty="0" err="1"/>
              <a:t>Կառավարության</a:t>
            </a:r>
            <a:r>
              <a:rPr lang="en-US" dirty="0"/>
              <a:t> </a:t>
            </a:r>
            <a:r>
              <a:rPr lang="en-US" dirty="0" err="1"/>
              <a:t>բարձր</a:t>
            </a:r>
            <a:r>
              <a:rPr lang="en-US" dirty="0"/>
              <a:t> </a:t>
            </a:r>
            <a:r>
              <a:rPr lang="en-US" dirty="0" err="1"/>
              <a:t>մակարդակի</a:t>
            </a:r>
            <a:r>
              <a:rPr lang="en-US" dirty="0"/>
              <a:t> </a:t>
            </a:r>
            <a:r>
              <a:rPr lang="en-US" dirty="0" err="1"/>
              <a:t>կոռուպցիան</a:t>
            </a:r>
            <a:r>
              <a:rPr lang="en-US" dirty="0"/>
              <a:t> </a:t>
            </a:r>
            <a:r>
              <a:rPr lang="en-US" dirty="0" err="1"/>
              <a:t>դառնում</a:t>
            </a:r>
            <a:r>
              <a:rPr lang="en-US" dirty="0"/>
              <a:t> է </a:t>
            </a:r>
            <a:r>
              <a:rPr lang="en-US" dirty="0" err="1"/>
              <a:t>կյանքի</a:t>
            </a:r>
            <a:r>
              <a:rPr lang="en-US" dirty="0"/>
              <a:t> </a:t>
            </a:r>
            <a:r>
              <a:rPr lang="en-US" dirty="0" err="1"/>
              <a:t>նորմալ</a:t>
            </a:r>
            <a:r>
              <a:rPr lang="en-US" dirty="0"/>
              <a:t> </a:t>
            </a:r>
            <a:r>
              <a:rPr lang="en-US" dirty="0" err="1"/>
              <a:t>փաստ</a:t>
            </a:r>
            <a:r>
              <a:rPr lang="en-US" dirty="0"/>
              <a:t>” </a:t>
            </a:r>
          </a:p>
          <a:p>
            <a:pPr marL="0" indent="0" algn="r">
              <a:buNone/>
            </a:pPr>
            <a:r>
              <a:rPr lang="en-US" dirty="0" err="1"/>
              <a:t>Անդրաս</a:t>
            </a:r>
            <a:r>
              <a:rPr lang="en-US" dirty="0"/>
              <a:t> </a:t>
            </a:r>
            <a:r>
              <a:rPr lang="en-US" dirty="0" err="1"/>
              <a:t>Սաջո</a:t>
            </a:r>
            <a:r>
              <a:rPr lang="en-US" dirty="0"/>
              <a:t> (</a:t>
            </a:r>
            <a:r>
              <a:rPr lang="en-US" dirty="0" err="1"/>
              <a:t>Կենտրոնական</a:t>
            </a:r>
            <a:r>
              <a:rPr lang="en-US" dirty="0"/>
              <a:t> </a:t>
            </a:r>
            <a:r>
              <a:rPr lang="en-US" dirty="0" err="1"/>
              <a:t>եվրոպական</a:t>
            </a:r>
            <a:r>
              <a:rPr lang="en-US" dirty="0"/>
              <a:t> </a:t>
            </a:r>
            <a:r>
              <a:rPr lang="en-US" dirty="0" err="1"/>
              <a:t>համալսարանի</a:t>
            </a:r>
            <a:r>
              <a:rPr lang="en-US" dirty="0"/>
              <a:t> </a:t>
            </a:r>
            <a:r>
              <a:rPr lang="en-US" dirty="0" err="1"/>
              <a:t>իրավագիտության</a:t>
            </a:r>
            <a:r>
              <a:rPr lang="en-US" dirty="0"/>
              <a:t> </a:t>
            </a:r>
            <a:r>
              <a:rPr lang="en-US" dirty="0" err="1"/>
              <a:t>ֆակուլտետի</a:t>
            </a:r>
            <a:r>
              <a:rPr lang="en-US" dirty="0"/>
              <a:t> </a:t>
            </a:r>
            <a:r>
              <a:rPr lang="en-US" dirty="0" err="1"/>
              <a:t>հիմնադիր</a:t>
            </a:r>
            <a:r>
              <a:rPr lang="en-US" dirty="0"/>
              <a:t> </a:t>
            </a:r>
            <a:r>
              <a:rPr lang="en-US" dirty="0" err="1"/>
              <a:t>դեկան</a:t>
            </a:r>
            <a:r>
              <a:rPr lang="en-US" dirty="0"/>
              <a:t>, </a:t>
            </a:r>
            <a:r>
              <a:rPr lang="en-US" dirty="0" err="1"/>
              <a:t>Մարդու</a:t>
            </a:r>
            <a:r>
              <a:rPr lang="en-US" dirty="0"/>
              <a:t> </a:t>
            </a:r>
            <a:r>
              <a:rPr lang="en-US" dirty="0" err="1"/>
              <a:t>իրավունքների</a:t>
            </a:r>
            <a:r>
              <a:rPr lang="en-US" dirty="0"/>
              <a:t> </a:t>
            </a:r>
            <a:r>
              <a:rPr lang="en-US" dirty="0" err="1"/>
              <a:t>եվրոպական</a:t>
            </a:r>
            <a:r>
              <a:rPr lang="en-US" dirty="0"/>
              <a:t> </a:t>
            </a:r>
            <a:r>
              <a:rPr lang="en-US" dirty="0" err="1"/>
              <a:t>դատարան</a:t>
            </a:r>
            <a:r>
              <a:rPr lang="en-US" dirty="0"/>
              <a:t>, </a:t>
            </a:r>
            <a:r>
              <a:rPr lang="en-US" dirty="0" err="1"/>
              <a:t>Հունգարիա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80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374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Остин</vt:lpstr>
      <vt:lpstr>Հակակոռուպցիոն ոչ պետական հատվածի արդյունավետ երրորդությունը</vt:lpstr>
      <vt:lpstr>Բովանդակություն</vt:lpstr>
      <vt:lpstr>Կոլեկտիվ գործողություն</vt:lpstr>
      <vt:lpstr>Կոլեկտիվ գործողություն</vt:lpstr>
      <vt:lpstr>ՕԱՀ</vt:lpstr>
      <vt:lpstr>Մեդիայի դերը</vt:lpstr>
      <vt:lpstr>Մեդիայի դերը</vt:lpstr>
      <vt:lpstr>Մեդիայի դերը</vt:lpstr>
      <vt:lpstr>Մեդիայի դերը</vt:lpstr>
      <vt:lpstr>Մեդիայի դերը</vt:lpstr>
      <vt:lpstr>Եռակողմ կոալիցիա</vt:lpstr>
      <vt:lpstr>Եվ երկու միտք</vt:lpstr>
      <vt:lpstr>Շնորհակալություն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Հակակոռուպցիոն ոչ պետական հատվածի արդյունավետ երրորդությունը</dc:title>
  <dc:creator>Admin</dc:creator>
  <cp:lastModifiedBy>Nune Aydinyan</cp:lastModifiedBy>
  <cp:revision>11</cp:revision>
  <dcterms:created xsi:type="dcterms:W3CDTF">2015-12-11T07:02:47Z</dcterms:created>
  <dcterms:modified xsi:type="dcterms:W3CDTF">2015-12-14T16:14:33Z</dcterms:modified>
</cp:coreProperties>
</file>