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4" r:id="rId8"/>
    <p:sldId id="263" r:id="rId9"/>
    <p:sldId id="265" r:id="rId10"/>
    <p:sldId id="271" r:id="rId11"/>
    <p:sldId id="266" r:id="rId12"/>
    <p:sldId id="267" r:id="rId13"/>
    <p:sldId id="268" r:id="rId14"/>
    <p:sldId id="273" r:id="rId15"/>
    <p:sldId id="262" r:id="rId16"/>
    <p:sldId id="269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101" d="100"/>
          <a:sy n="101" d="100"/>
        </p:scale>
        <p:origin x="19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39F928-00C3-4DBC-B693-1DDCDD12A333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8F5A8E7-497D-4396-B582-0D07CA88FB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Կոռուպցիոն</a:t>
            </a:r>
            <a:r>
              <a:rPr lang="en-US" sz="2000" dirty="0" smtClean="0"/>
              <a:t> </a:t>
            </a:r>
            <a:r>
              <a:rPr lang="en-US" sz="2000" dirty="0" err="1" smtClean="0"/>
              <a:t>ռիսկերի</a:t>
            </a:r>
            <a:r>
              <a:rPr lang="en-US" sz="2000" dirty="0" smtClean="0"/>
              <a:t> և </a:t>
            </a:r>
            <a:r>
              <a:rPr lang="en-US" sz="2000" dirty="0" err="1" smtClean="0"/>
              <a:t>բարեխղճության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ապահովում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արտաքին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գործունեության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շրջանակներում</a:t>
            </a: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Խաչիկ</a:t>
            </a:r>
            <a:r>
              <a:rPr lang="en-US" dirty="0" smtClean="0"/>
              <a:t> </a:t>
            </a:r>
            <a:r>
              <a:rPr lang="en-US" dirty="0" err="1" smtClean="0"/>
              <a:t>Հարությունյան</a:t>
            </a:r>
            <a:endParaRPr lang="en-US" dirty="0" smtClean="0"/>
          </a:p>
          <a:p>
            <a:r>
              <a:rPr lang="en-US" dirty="0" smtClean="0"/>
              <a:t>ԹԻ ՀԿ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96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153399" cy="5943600"/>
          </a:xfrm>
        </p:spPr>
      </p:pic>
    </p:spTree>
    <p:extLst>
      <p:ext uri="{BB962C8B-B14F-4D97-AF65-F5344CB8AC3E}">
        <p14:creationId xmlns:p14="http://schemas.microsoft.com/office/powerpoint/2010/main" val="34553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ԹԻ </a:t>
            </a:r>
            <a:r>
              <a:rPr lang="en-US" sz="2400" dirty="0" err="1"/>
              <a:t>Բիզնեսի</a:t>
            </a:r>
            <a:r>
              <a:rPr lang="en-US" sz="2400" dirty="0"/>
              <a:t> </a:t>
            </a:r>
            <a:r>
              <a:rPr lang="en-US" sz="2400" dirty="0" err="1"/>
              <a:t>սկզբունքները</a:t>
            </a:r>
            <a:r>
              <a:rPr lang="en-US" sz="2400" dirty="0"/>
              <a:t> </a:t>
            </a:r>
            <a:r>
              <a:rPr lang="en-US" sz="2400" dirty="0" err="1"/>
              <a:t>կաշառակերության</a:t>
            </a:r>
            <a:r>
              <a:rPr lang="en-US" sz="2400" dirty="0"/>
              <a:t> </a:t>
            </a:r>
            <a:r>
              <a:rPr lang="en-US" sz="2400" dirty="0" err="1"/>
              <a:t>դեմ</a:t>
            </a:r>
            <a:r>
              <a:rPr lang="en-US" sz="2400" dirty="0"/>
              <a:t> </a:t>
            </a:r>
            <a:r>
              <a:rPr lang="en-US" sz="2400" dirty="0" err="1"/>
              <a:t>պայքարի</a:t>
            </a:r>
            <a:r>
              <a:rPr lang="en-US" sz="2400" dirty="0"/>
              <a:t> </a:t>
            </a:r>
            <a:r>
              <a:rPr lang="en-US" sz="2400" dirty="0" err="1"/>
              <a:t>համար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Ծրագրի</a:t>
            </a:r>
            <a:r>
              <a:rPr lang="en-US" dirty="0" smtClean="0"/>
              <a:t> </a:t>
            </a:r>
            <a:r>
              <a:rPr lang="en-US" dirty="0" err="1" smtClean="0"/>
              <a:t>հիմնական</a:t>
            </a:r>
            <a:r>
              <a:rPr lang="en-US" dirty="0" smtClean="0"/>
              <a:t> </a:t>
            </a:r>
            <a:r>
              <a:rPr lang="en-US" dirty="0" err="1" smtClean="0"/>
              <a:t>կետերը</a:t>
            </a:r>
            <a:endParaRPr lang="en-US" dirty="0" smtClean="0"/>
          </a:p>
          <a:p>
            <a:r>
              <a:rPr lang="en-US" dirty="0" err="1" smtClean="0"/>
              <a:t>Շահերի</a:t>
            </a:r>
            <a:r>
              <a:rPr lang="en-US" dirty="0" smtClean="0"/>
              <a:t> </a:t>
            </a:r>
            <a:r>
              <a:rPr lang="en-US" dirty="0" err="1" smtClean="0"/>
              <a:t>բախում</a:t>
            </a:r>
            <a:r>
              <a:rPr lang="en-US" dirty="0" smtClean="0"/>
              <a:t>, </a:t>
            </a:r>
            <a:r>
              <a:rPr lang="en-US" dirty="0" err="1" smtClean="0"/>
              <a:t>կաշառակերություն</a:t>
            </a:r>
            <a:r>
              <a:rPr lang="en-US" dirty="0" smtClean="0"/>
              <a:t>, </a:t>
            </a:r>
            <a:r>
              <a:rPr lang="en-US" dirty="0" err="1" smtClean="0"/>
              <a:t>քաղաքական</a:t>
            </a:r>
            <a:r>
              <a:rPr lang="en-US" dirty="0" smtClean="0"/>
              <a:t> </a:t>
            </a:r>
            <a:r>
              <a:rPr lang="en-US" dirty="0" err="1" smtClean="0"/>
              <a:t>ներդրումներ</a:t>
            </a:r>
            <a:r>
              <a:rPr lang="en-US" dirty="0" smtClean="0"/>
              <a:t>, </a:t>
            </a:r>
            <a:r>
              <a:rPr lang="en-US" dirty="0" err="1" smtClean="0"/>
              <a:t>բարեգործական</a:t>
            </a:r>
            <a:r>
              <a:rPr lang="en-US" dirty="0" smtClean="0"/>
              <a:t> </a:t>
            </a:r>
            <a:r>
              <a:rPr lang="en-US" dirty="0" err="1" smtClean="0"/>
              <a:t>վճարումներ</a:t>
            </a:r>
            <a:r>
              <a:rPr lang="en-US" dirty="0" smtClean="0"/>
              <a:t> և </a:t>
            </a:r>
            <a:r>
              <a:rPr lang="en-US" dirty="0" err="1" smtClean="0"/>
              <a:t>հովանավորչություն</a:t>
            </a:r>
            <a:r>
              <a:rPr lang="en-US" dirty="0" smtClean="0"/>
              <a:t>, </a:t>
            </a:r>
            <a:r>
              <a:rPr lang="en-US" dirty="0" err="1" smtClean="0"/>
              <a:t>արագացման</a:t>
            </a:r>
            <a:r>
              <a:rPr lang="en-US" dirty="0" smtClean="0"/>
              <a:t> </a:t>
            </a:r>
            <a:r>
              <a:rPr lang="en-US" dirty="0" err="1" smtClean="0"/>
              <a:t>վճարներ</a:t>
            </a:r>
            <a:r>
              <a:rPr lang="en-US" dirty="0" smtClean="0"/>
              <a:t>, </a:t>
            </a:r>
            <a:r>
              <a:rPr lang="en-US" dirty="0" err="1" smtClean="0"/>
              <a:t>նվեր-հյուրասիրություն</a:t>
            </a:r>
            <a:r>
              <a:rPr lang="en-US" dirty="0" smtClean="0"/>
              <a:t> և </a:t>
            </a:r>
            <a:r>
              <a:rPr lang="en-US" dirty="0" err="1" smtClean="0"/>
              <a:t>ծախսեր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988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Ինչպես</a:t>
            </a:r>
            <a:r>
              <a:rPr lang="en-US" dirty="0"/>
              <a:t> </a:t>
            </a:r>
            <a:r>
              <a:rPr lang="en-US" dirty="0" err="1"/>
              <a:t>վարվել</a:t>
            </a:r>
            <a:r>
              <a:rPr lang="en-US" dirty="0"/>
              <a:t> </a:t>
            </a:r>
            <a:r>
              <a:rPr lang="en-US" dirty="0" err="1"/>
              <a:t>երբ</a:t>
            </a:r>
            <a:r>
              <a:rPr lang="en-US" dirty="0"/>
              <a:t> </a:t>
            </a:r>
            <a:r>
              <a:rPr lang="en-US" dirty="0" err="1"/>
              <a:t>կա</a:t>
            </a:r>
            <a:r>
              <a:rPr lang="en-US" dirty="0"/>
              <a:t> </a:t>
            </a:r>
            <a:r>
              <a:rPr lang="en-US" dirty="0" err="1"/>
              <a:t>վտանգ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Մինչև</a:t>
            </a:r>
            <a:r>
              <a:rPr lang="en-US" dirty="0" smtClean="0"/>
              <a:t> </a:t>
            </a:r>
            <a:r>
              <a:rPr lang="en-US" dirty="0" err="1" smtClean="0"/>
              <a:t>վտանգը</a:t>
            </a:r>
            <a:r>
              <a:rPr lang="en-US" dirty="0" smtClean="0"/>
              <a:t>: </a:t>
            </a:r>
            <a:r>
              <a:rPr lang="en-US" dirty="0" err="1" smtClean="0"/>
              <a:t>ներքին</a:t>
            </a:r>
            <a:r>
              <a:rPr lang="en-US" dirty="0" smtClean="0"/>
              <a:t> </a:t>
            </a:r>
            <a:r>
              <a:rPr lang="en-US" dirty="0" err="1" smtClean="0"/>
              <a:t>հզորացման</a:t>
            </a:r>
            <a:r>
              <a:rPr lang="en-US" dirty="0" smtClean="0"/>
              <a:t> </a:t>
            </a:r>
            <a:r>
              <a:rPr lang="en-US" dirty="0" err="1" smtClean="0"/>
              <a:t>փուլերի</a:t>
            </a:r>
            <a:r>
              <a:rPr lang="en-US" dirty="0" smtClean="0"/>
              <a:t> </a:t>
            </a:r>
            <a:r>
              <a:rPr lang="en-US" dirty="0" err="1" smtClean="0"/>
              <a:t>տրամաբանական</a:t>
            </a:r>
            <a:r>
              <a:rPr lang="en-US" dirty="0" smtClean="0"/>
              <a:t> </a:t>
            </a:r>
            <a:r>
              <a:rPr lang="en-US" dirty="0" err="1" smtClean="0"/>
              <a:t>ավարտ</a:t>
            </a:r>
            <a:r>
              <a:rPr lang="en-US" dirty="0" smtClean="0"/>
              <a:t>. </a:t>
            </a:r>
            <a:r>
              <a:rPr lang="en-US" dirty="0" err="1" smtClean="0"/>
              <a:t>Աշխատակիցների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ազդարարման</a:t>
            </a:r>
            <a:r>
              <a:rPr lang="en-US" dirty="0" smtClean="0"/>
              <a:t> </a:t>
            </a:r>
            <a:r>
              <a:rPr lang="en-US" dirty="0" err="1" smtClean="0"/>
              <a:t>պոզիտիվ</a:t>
            </a:r>
            <a:r>
              <a:rPr lang="en-US" dirty="0" smtClean="0"/>
              <a:t> </a:t>
            </a:r>
            <a:r>
              <a:rPr lang="en-US" dirty="0" err="1" smtClean="0"/>
              <a:t>պարտականության</a:t>
            </a:r>
            <a:r>
              <a:rPr lang="en-US" dirty="0" smtClean="0"/>
              <a:t> </a:t>
            </a:r>
            <a:r>
              <a:rPr lang="en-US" dirty="0" err="1" smtClean="0"/>
              <a:t>դրույթ</a:t>
            </a:r>
            <a:r>
              <a:rPr lang="en-US" dirty="0"/>
              <a:t> </a:t>
            </a:r>
            <a:r>
              <a:rPr lang="en-US" dirty="0" smtClean="0"/>
              <a:t>և </a:t>
            </a:r>
            <a:r>
              <a:rPr lang="en-US" dirty="0" err="1" smtClean="0"/>
              <a:t>համապատասխան</a:t>
            </a:r>
            <a:r>
              <a:rPr lang="en-US" dirty="0" smtClean="0"/>
              <a:t> </a:t>
            </a:r>
            <a:r>
              <a:rPr lang="en-US" dirty="0" err="1" smtClean="0"/>
              <a:t>աշխատակցի</a:t>
            </a:r>
            <a:r>
              <a:rPr lang="en-US" dirty="0" smtClean="0"/>
              <a:t> </a:t>
            </a:r>
            <a:r>
              <a:rPr lang="en-US" dirty="0" err="1" smtClean="0"/>
              <a:t>նշանակում</a:t>
            </a:r>
            <a:r>
              <a:rPr lang="en-US" dirty="0" smtClean="0"/>
              <a:t>, </a:t>
            </a:r>
            <a:r>
              <a:rPr lang="en-US" dirty="0" err="1" smtClean="0"/>
              <a:t>ինքնագնահատում</a:t>
            </a:r>
            <a:r>
              <a:rPr lang="en-US" dirty="0" smtClean="0"/>
              <a:t>, </a:t>
            </a:r>
            <a:r>
              <a:rPr lang="en-US" dirty="0" err="1" smtClean="0"/>
              <a:t>հանձնառում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Վտանգների</a:t>
            </a:r>
            <a:r>
              <a:rPr lang="en-US" dirty="0" smtClean="0"/>
              <a:t> </a:t>
            </a:r>
            <a:r>
              <a:rPr lang="en-US" dirty="0" err="1" smtClean="0"/>
              <a:t>աղբյուրները</a:t>
            </a:r>
            <a:r>
              <a:rPr lang="en-US" dirty="0" smtClean="0"/>
              <a:t>՝</a:t>
            </a:r>
          </a:p>
          <a:p>
            <a:pPr marL="68580" indent="0">
              <a:buNone/>
            </a:pPr>
            <a:r>
              <a:rPr lang="en-US" dirty="0" smtClean="0"/>
              <a:t>1.Պետական </a:t>
            </a:r>
            <a:r>
              <a:rPr lang="en-US" dirty="0" err="1" smtClean="0"/>
              <a:t>մարմիններ</a:t>
            </a:r>
            <a:r>
              <a:rPr lang="en-US" dirty="0" smtClean="0"/>
              <a:t> /</a:t>
            </a:r>
            <a:r>
              <a:rPr lang="en-US" dirty="0" err="1" smtClean="0"/>
              <a:t>տեսչական</a:t>
            </a:r>
            <a:r>
              <a:rPr lang="en-US" dirty="0" smtClean="0"/>
              <a:t> </a:t>
            </a:r>
            <a:r>
              <a:rPr lang="en-US" dirty="0" err="1" smtClean="0"/>
              <a:t>ստուգումներ</a:t>
            </a:r>
            <a:r>
              <a:rPr lang="en-US" dirty="0" smtClean="0"/>
              <a:t>, </a:t>
            </a:r>
            <a:r>
              <a:rPr lang="en-US" dirty="0" err="1" smtClean="0"/>
              <a:t>լիզենցիաների</a:t>
            </a:r>
            <a:r>
              <a:rPr lang="en-US" dirty="0" smtClean="0"/>
              <a:t> </a:t>
            </a:r>
            <a:r>
              <a:rPr lang="en-US" dirty="0" err="1" smtClean="0"/>
              <a:t>տրամադրում</a:t>
            </a:r>
            <a:r>
              <a:rPr lang="en-US" dirty="0" smtClean="0"/>
              <a:t>, </a:t>
            </a:r>
            <a:r>
              <a:rPr lang="en-US" dirty="0" err="1" smtClean="0"/>
              <a:t>հարկային</a:t>
            </a:r>
            <a:r>
              <a:rPr lang="en-US" dirty="0" smtClean="0"/>
              <a:t> և </a:t>
            </a:r>
            <a:r>
              <a:rPr lang="en-US" dirty="0" err="1" smtClean="0"/>
              <a:t>մաքսային</a:t>
            </a:r>
            <a:r>
              <a:rPr lang="en-US" dirty="0" smtClean="0"/>
              <a:t> </a:t>
            </a:r>
            <a:r>
              <a:rPr lang="en-US" dirty="0" err="1" smtClean="0"/>
              <a:t>մարմիններ</a:t>
            </a:r>
            <a:r>
              <a:rPr lang="en-US" dirty="0" smtClean="0"/>
              <a:t> և </a:t>
            </a:r>
            <a:r>
              <a:rPr lang="en-US" dirty="0" err="1" smtClean="0"/>
              <a:t>այլն</a:t>
            </a:r>
            <a:r>
              <a:rPr lang="en-US" dirty="0" smtClean="0"/>
              <a:t>/:</a:t>
            </a:r>
          </a:p>
          <a:p>
            <a:pPr marL="68580" indent="0">
              <a:buNone/>
            </a:pPr>
            <a:r>
              <a:rPr lang="en-US" dirty="0" smtClean="0"/>
              <a:t>2.Մրցակից </a:t>
            </a:r>
            <a:r>
              <a:rPr lang="en-US" dirty="0" err="1" smtClean="0"/>
              <a:t>կազմակերպություններ</a:t>
            </a:r>
            <a:r>
              <a:rPr lang="en-US" dirty="0" smtClean="0"/>
              <a:t> /</a:t>
            </a:r>
            <a:r>
              <a:rPr lang="en-US" dirty="0" err="1" smtClean="0"/>
              <a:t>անբարեխիղճ</a:t>
            </a:r>
            <a:r>
              <a:rPr lang="en-US" dirty="0" smtClean="0"/>
              <a:t> </a:t>
            </a:r>
            <a:r>
              <a:rPr lang="en-US" dirty="0" err="1" smtClean="0"/>
              <a:t>մրցակիցներ</a:t>
            </a:r>
            <a:r>
              <a:rPr lang="en-US" dirty="0" smtClean="0"/>
              <a:t>/</a:t>
            </a:r>
          </a:p>
          <a:p>
            <a:pPr marL="68580" indent="0">
              <a:buNone/>
            </a:pPr>
            <a:r>
              <a:rPr lang="en-US" dirty="0" smtClean="0"/>
              <a:t>3.Բանկեր /</a:t>
            </a:r>
            <a:r>
              <a:rPr lang="en-US" dirty="0" err="1" smtClean="0"/>
              <a:t>մրցակից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կապված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նրանց</a:t>
            </a:r>
            <a:r>
              <a:rPr lang="en-US" dirty="0" smtClean="0"/>
              <a:t> </a:t>
            </a:r>
            <a:r>
              <a:rPr lang="en-US" dirty="0" err="1" smtClean="0"/>
              <a:t>խնդրանքով</a:t>
            </a:r>
            <a:r>
              <a:rPr lang="en-US" dirty="0" smtClean="0"/>
              <a:t> </a:t>
            </a:r>
            <a:r>
              <a:rPr lang="en-US" dirty="0" err="1" smtClean="0"/>
              <a:t>գործող</a:t>
            </a:r>
            <a:r>
              <a:rPr lang="en-US" dirty="0" smtClean="0"/>
              <a:t>/</a:t>
            </a:r>
          </a:p>
          <a:p>
            <a:pPr marL="68580" indent="0">
              <a:buNone/>
            </a:pPr>
            <a:r>
              <a:rPr lang="en-US" dirty="0" smtClean="0"/>
              <a:t>4.Լրատվամիջոցներ /</a:t>
            </a:r>
            <a:r>
              <a:rPr lang="en-US" dirty="0" err="1" smtClean="0"/>
              <a:t>մրցակից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կազմակերպությունների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անբարեխիղճ</a:t>
            </a:r>
            <a:r>
              <a:rPr lang="en-US" dirty="0" smtClean="0"/>
              <a:t> </a:t>
            </a:r>
            <a:r>
              <a:rPr lang="en-US" dirty="0" err="1" smtClean="0"/>
              <a:t>պաշտոնյայի</a:t>
            </a:r>
            <a:r>
              <a:rPr lang="en-US" dirty="0" smtClean="0"/>
              <a:t> </a:t>
            </a:r>
            <a:r>
              <a:rPr lang="en-US" dirty="0" err="1" smtClean="0"/>
              <a:t>հրամանով</a:t>
            </a:r>
            <a:r>
              <a:rPr lang="en-US" dirty="0" smtClean="0"/>
              <a:t> </a:t>
            </a:r>
            <a:r>
              <a:rPr lang="en-US" dirty="0" err="1" smtClean="0"/>
              <a:t>գործող</a:t>
            </a:r>
            <a:r>
              <a:rPr lang="en-US" dirty="0" smtClean="0"/>
              <a:t>/:</a:t>
            </a:r>
          </a:p>
        </p:txBody>
      </p:sp>
    </p:spTree>
    <p:extLst>
      <p:ext uri="{BB962C8B-B14F-4D97-AF65-F5344CB8AC3E}">
        <p14:creationId xmlns:p14="http://schemas.microsoft.com/office/powerpoint/2010/main" val="1534096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Ինչպես</a:t>
            </a:r>
            <a:r>
              <a:rPr lang="en-US" dirty="0"/>
              <a:t> </a:t>
            </a:r>
            <a:r>
              <a:rPr lang="en-US" dirty="0" err="1"/>
              <a:t>վարվել</a:t>
            </a:r>
            <a:r>
              <a:rPr lang="en-US" dirty="0"/>
              <a:t> </a:t>
            </a:r>
            <a:r>
              <a:rPr lang="en-US" dirty="0" err="1"/>
              <a:t>երբ</a:t>
            </a:r>
            <a:r>
              <a:rPr lang="en-US" dirty="0"/>
              <a:t> </a:t>
            </a:r>
            <a:r>
              <a:rPr lang="en-US" dirty="0" err="1"/>
              <a:t>կա</a:t>
            </a:r>
            <a:r>
              <a:rPr lang="en-US" dirty="0"/>
              <a:t> </a:t>
            </a:r>
            <a:r>
              <a:rPr lang="en-US" dirty="0" err="1"/>
              <a:t>վտանգ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Վտանգի</a:t>
            </a:r>
            <a:r>
              <a:rPr lang="en-US" dirty="0" smtClean="0"/>
              <a:t> </a:t>
            </a:r>
            <a:r>
              <a:rPr lang="en-US" dirty="0" err="1" smtClean="0"/>
              <a:t>չեզոքացման</a:t>
            </a:r>
            <a:r>
              <a:rPr lang="en-US" dirty="0" smtClean="0"/>
              <a:t> </a:t>
            </a:r>
            <a:r>
              <a:rPr lang="en-US" dirty="0" err="1" smtClean="0"/>
              <a:t>միջոցներ</a:t>
            </a:r>
            <a:r>
              <a:rPr lang="en-US" dirty="0" smtClean="0"/>
              <a:t> ի </a:t>
            </a:r>
            <a:r>
              <a:rPr lang="en-US" dirty="0" err="1" smtClean="0"/>
              <a:t>լրումն</a:t>
            </a:r>
            <a:r>
              <a:rPr lang="en-US" dirty="0" smtClean="0"/>
              <a:t> </a:t>
            </a:r>
            <a:r>
              <a:rPr lang="en-US" dirty="0" err="1" smtClean="0"/>
              <a:t>իրավապահ</a:t>
            </a:r>
            <a:r>
              <a:rPr lang="en-US" dirty="0" smtClean="0"/>
              <a:t> </a:t>
            </a:r>
            <a:r>
              <a:rPr lang="en-US" dirty="0" err="1" smtClean="0"/>
              <a:t>մարմիններին</a:t>
            </a:r>
            <a:r>
              <a:rPr lang="en-US" dirty="0" smtClean="0"/>
              <a:t> </a:t>
            </a:r>
            <a:r>
              <a:rPr lang="en-US" dirty="0" err="1" smtClean="0"/>
              <a:t>հայտման</a:t>
            </a:r>
            <a:endParaRPr lang="en-US" dirty="0" smtClean="0"/>
          </a:p>
          <a:p>
            <a:r>
              <a:rPr lang="en-US" dirty="0" smtClean="0"/>
              <a:t>1. ԱՊԱՑՈՒՅՑԱԿԱՆ </a:t>
            </a:r>
            <a:r>
              <a:rPr lang="en-US" dirty="0" err="1" smtClean="0"/>
              <a:t>բազայի</a:t>
            </a:r>
            <a:r>
              <a:rPr lang="en-US" dirty="0" smtClean="0"/>
              <a:t> </a:t>
            </a:r>
            <a:r>
              <a:rPr lang="en-US" dirty="0" err="1" smtClean="0"/>
              <a:t>հենքով</a:t>
            </a:r>
            <a:r>
              <a:rPr lang="en-US" dirty="0" smtClean="0"/>
              <a:t> ՀՐԱՊԱՐԱԿԱՅՆԱՑՈՒՄ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Ներքին</a:t>
            </a:r>
            <a:r>
              <a:rPr lang="en-US" dirty="0" smtClean="0"/>
              <a:t> </a:t>
            </a:r>
            <a:r>
              <a:rPr lang="en-US" dirty="0" err="1" smtClean="0"/>
              <a:t>փաստաթղթաշրջանառության</a:t>
            </a:r>
            <a:r>
              <a:rPr lang="en-US" dirty="0" smtClean="0"/>
              <a:t> և </a:t>
            </a:r>
            <a:r>
              <a:rPr lang="en-US" dirty="0" err="1" smtClean="0"/>
              <a:t>գրանցումների</a:t>
            </a:r>
            <a:r>
              <a:rPr lang="en-US" dirty="0" smtClean="0"/>
              <a:t> </a:t>
            </a:r>
            <a:r>
              <a:rPr lang="en-US" dirty="0" err="1" smtClean="0"/>
              <a:t>կուռ</a:t>
            </a:r>
            <a:r>
              <a:rPr lang="en-US" dirty="0" smtClean="0"/>
              <a:t> </a:t>
            </a:r>
            <a:r>
              <a:rPr lang="en-US" dirty="0" err="1" smtClean="0"/>
              <a:t>համակարգ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կազմակերպություններին</a:t>
            </a:r>
            <a:r>
              <a:rPr lang="en-US" dirty="0" smtClean="0"/>
              <a:t> և </a:t>
            </a:r>
            <a:r>
              <a:rPr lang="en-US" dirty="0" err="1" smtClean="0"/>
              <a:t>դիվանագիտական</a:t>
            </a:r>
            <a:r>
              <a:rPr lang="en-US" dirty="0" smtClean="0"/>
              <a:t> </a:t>
            </a:r>
            <a:r>
              <a:rPr lang="en-US" dirty="0" err="1" smtClean="0"/>
              <a:t>կառույցներին</a:t>
            </a:r>
            <a:r>
              <a:rPr lang="en-US" dirty="0" smtClean="0"/>
              <a:t> </a:t>
            </a:r>
            <a:r>
              <a:rPr lang="en-US" dirty="0" err="1" smtClean="0"/>
              <a:t>տեղեկացում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Եթե</a:t>
            </a:r>
            <a:r>
              <a:rPr lang="en-US" dirty="0" smtClean="0"/>
              <a:t> </a:t>
            </a:r>
            <a:r>
              <a:rPr lang="en-US" dirty="0" err="1" smtClean="0"/>
              <a:t>այնպիսի</a:t>
            </a:r>
            <a:r>
              <a:rPr lang="en-US" dirty="0" smtClean="0"/>
              <a:t> </a:t>
            </a:r>
            <a:r>
              <a:rPr lang="en-US" dirty="0" err="1" smtClean="0"/>
              <a:t>արտասահմանյան</a:t>
            </a:r>
            <a:r>
              <a:rPr lang="en-US" dirty="0" smtClean="0"/>
              <a:t> </a:t>
            </a:r>
            <a:r>
              <a:rPr lang="en-US" dirty="0" err="1" smtClean="0"/>
              <a:t>կապիտալով</a:t>
            </a:r>
            <a:r>
              <a:rPr lang="en-US" dirty="0" smtClean="0"/>
              <a:t> </a:t>
            </a:r>
            <a:r>
              <a:rPr lang="en-US" dirty="0" err="1" smtClean="0"/>
              <a:t>կազմկակերպություն</a:t>
            </a:r>
            <a:r>
              <a:rPr lang="en-US" dirty="0" smtClean="0"/>
              <a:t> է </a:t>
            </a:r>
            <a:r>
              <a:rPr lang="en-US" dirty="0" err="1" smtClean="0"/>
              <a:t>որն</a:t>
            </a:r>
            <a:r>
              <a:rPr lang="en-US" dirty="0" smtClean="0"/>
              <a:t> </a:t>
            </a:r>
            <a:r>
              <a:rPr lang="en-US" dirty="0" err="1" smtClean="0"/>
              <a:t>ունի</a:t>
            </a:r>
            <a:r>
              <a:rPr lang="en-US" dirty="0" smtClean="0"/>
              <a:t> ՀՀ-ի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փոխադարձ</a:t>
            </a:r>
            <a:r>
              <a:rPr lang="en-US" dirty="0" smtClean="0"/>
              <a:t> </a:t>
            </a:r>
            <a:r>
              <a:rPr lang="en-US" dirty="0" err="1" smtClean="0"/>
              <a:t>ներդրումների</a:t>
            </a:r>
            <a:r>
              <a:rPr lang="en-US" dirty="0" smtClean="0"/>
              <a:t> </a:t>
            </a:r>
            <a:r>
              <a:rPr lang="en-US" dirty="0" err="1" smtClean="0"/>
              <a:t>պաշտպանության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r>
              <a:rPr lang="en-US" dirty="0" err="1" smtClean="0"/>
              <a:t>կնքնված</a:t>
            </a:r>
            <a:r>
              <a:rPr lang="en-US" dirty="0" smtClean="0"/>
              <a:t> </a:t>
            </a:r>
            <a:r>
              <a:rPr lang="en-US" dirty="0" err="1" smtClean="0"/>
              <a:t>համաձայնագիր</a:t>
            </a:r>
            <a:r>
              <a:rPr lang="en-US" dirty="0" smtClean="0"/>
              <a:t>, </a:t>
            </a:r>
            <a:r>
              <a:rPr lang="en-US" dirty="0" err="1" smtClean="0"/>
              <a:t>պայմանագիր</a:t>
            </a:r>
            <a:r>
              <a:rPr lang="en-US" dirty="0" smtClean="0"/>
              <a:t>՝ </a:t>
            </a:r>
            <a:r>
              <a:rPr lang="en-US" dirty="0" err="1" smtClean="0"/>
              <a:t>ապա</a:t>
            </a:r>
            <a:r>
              <a:rPr lang="en-US" dirty="0" smtClean="0"/>
              <a:t>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պլատֆորմի</a:t>
            </a:r>
            <a:r>
              <a:rPr lang="en-US" dirty="0" smtClean="0"/>
              <a:t> </a:t>
            </a:r>
            <a:r>
              <a:rPr lang="en-US" dirty="0" err="1" smtClean="0"/>
              <a:t>օգտագործում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6282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Հետարքրքիր</a:t>
            </a:r>
            <a:r>
              <a:rPr lang="en-US" dirty="0" smtClean="0"/>
              <a:t> </a:t>
            </a:r>
            <a:r>
              <a:rPr lang="en-US" dirty="0" err="1" smtClean="0"/>
              <a:t>օրինակներ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Սերտիֆիկացիա-Ֆիլիպիններ</a:t>
            </a:r>
            <a:r>
              <a:rPr lang="en-US" dirty="0" smtClean="0"/>
              <a:t>, </a:t>
            </a:r>
            <a:r>
              <a:rPr lang="en-US" dirty="0" err="1" smtClean="0"/>
              <a:t>Բավարիա</a:t>
            </a:r>
            <a:endParaRPr lang="en-US" dirty="0" smtClean="0"/>
          </a:p>
          <a:p>
            <a:r>
              <a:rPr lang="en-US" dirty="0" err="1" smtClean="0"/>
              <a:t>Ռուսաստան-Նախագահի</a:t>
            </a:r>
            <a:r>
              <a:rPr lang="en-US" dirty="0" smtClean="0"/>
              <a:t> </a:t>
            </a:r>
            <a:r>
              <a:rPr lang="en-US" dirty="0" err="1" smtClean="0"/>
              <a:t>ներկայացուցիչ</a:t>
            </a:r>
            <a:r>
              <a:rPr lang="en-US" dirty="0" smtClean="0"/>
              <a:t> (</a:t>
            </a:r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քվազի</a:t>
            </a:r>
            <a:r>
              <a:rPr lang="en-US" dirty="0" smtClean="0"/>
              <a:t> </a:t>
            </a:r>
            <a:r>
              <a:rPr lang="en-US" dirty="0" err="1" smtClean="0"/>
              <a:t>օմբուդսմեն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Իտալիա-Օրենք</a:t>
            </a:r>
            <a:r>
              <a:rPr lang="en-US" dirty="0" smtClean="0"/>
              <a:t> 231 /2011/ </a:t>
            </a:r>
            <a:r>
              <a:rPr lang="en-US" dirty="0" err="1" smtClean="0"/>
              <a:t>իր</a:t>
            </a:r>
            <a:r>
              <a:rPr lang="en-US" dirty="0" smtClean="0"/>
              <a:t>. </a:t>
            </a:r>
            <a:r>
              <a:rPr lang="hy-AM" dirty="0" smtClean="0"/>
              <a:t>Ա</a:t>
            </a:r>
            <a:r>
              <a:rPr lang="en-US" dirty="0" err="1" smtClean="0"/>
              <a:t>նձանց</a:t>
            </a:r>
            <a:r>
              <a:rPr lang="en-US" dirty="0" smtClean="0"/>
              <a:t> </a:t>
            </a:r>
            <a:r>
              <a:rPr lang="en-US" dirty="0" err="1" smtClean="0"/>
              <a:t>պատասխանատվություն</a:t>
            </a:r>
            <a:r>
              <a:rPr lang="en-US" dirty="0" smtClean="0"/>
              <a:t> և </a:t>
            </a:r>
            <a:r>
              <a:rPr lang="en-US" dirty="0" err="1" smtClean="0"/>
              <a:t>պատասխանատվություն</a:t>
            </a:r>
            <a:r>
              <a:rPr lang="en-US" dirty="0" smtClean="0"/>
              <a:t> </a:t>
            </a:r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ծրագրի</a:t>
            </a:r>
            <a:r>
              <a:rPr lang="en-US" dirty="0" smtClean="0"/>
              <a:t> </a:t>
            </a:r>
            <a:r>
              <a:rPr lang="en-US" dirty="0" err="1" smtClean="0"/>
              <a:t>բացակայության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endParaRPr lang="en-US" dirty="0" smtClean="0"/>
          </a:p>
          <a:p>
            <a:r>
              <a:rPr lang="en-US" dirty="0" err="1" smtClean="0"/>
              <a:t>Ֆիլադելֆիա</a:t>
            </a:r>
            <a:r>
              <a:rPr lang="en-US" dirty="0" smtClean="0"/>
              <a:t>-tax incentives </a:t>
            </a:r>
            <a:r>
              <a:rPr lang="en-US" dirty="0" err="1" smtClean="0"/>
              <a:t>հկ</a:t>
            </a:r>
            <a:r>
              <a:rPr lang="en-US" dirty="0" smtClean="0"/>
              <a:t> </a:t>
            </a:r>
            <a:r>
              <a:rPr lang="en-US" dirty="0" err="1" smtClean="0"/>
              <a:t>ծրագիր</a:t>
            </a:r>
            <a:r>
              <a:rPr lang="en-US" dirty="0" smtClean="0"/>
              <a:t> </a:t>
            </a:r>
            <a:r>
              <a:rPr lang="en-US" dirty="0" err="1" smtClean="0"/>
              <a:t>ունենալու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9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Հետևություններ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Հաստատակամություն</a:t>
            </a:r>
            <a:r>
              <a:rPr lang="en-US" dirty="0" smtClean="0"/>
              <a:t> և </a:t>
            </a:r>
            <a:r>
              <a:rPr lang="en-US" dirty="0" err="1" smtClean="0"/>
              <a:t>հետևողականություն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581400"/>
            <a:ext cx="3810000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49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Հետևություններ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օմբուդսմենի</a:t>
            </a:r>
            <a:r>
              <a:rPr lang="en-US" dirty="0" smtClean="0"/>
              <a:t> </a:t>
            </a:r>
            <a:r>
              <a:rPr lang="en-US" dirty="0" err="1" smtClean="0"/>
              <a:t>ինստիտուտի</a:t>
            </a:r>
            <a:r>
              <a:rPr lang="en-US" dirty="0" smtClean="0"/>
              <a:t> </a:t>
            </a:r>
            <a:r>
              <a:rPr lang="en-US" dirty="0" err="1" smtClean="0"/>
              <a:t>անհրաժեշտություն</a:t>
            </a:r>
            <a:endParaRPr lang="en-US" dirty="0" smtClean="0"/>
          </a:p>
          <a:p>
            <a:r>
              <a:rPr lang="en-US" dirty="0" err="1" smtClean="0"/>
              <a:t>Պետություն</a:t>
            </a:r>
            <a:r>
              <a:rPr lang="en-US" dirty="0" smtClean="0"/>
              <a:t> և </a:t>
            </a:r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ընդդեմ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համատեղ</a:t>
            </a:r>
            <a:r>
              <a:rPr lang="en-US" dirty="0" smtClean="0"/>
              <a:t> </a:t>
            </a:r>
            <a:r>
              <a:rPr lang="en-US" dirty="0" err="1" smtClean="0"/>
              <a:t>ֆորումի</a:t>
            </a:r>
            <a:r>
              <a:rPr lang="en-US" dirty="0" smtClean="0"/>
              <a:t> </a:t>
            </a:r>
            <a:r>
              <a:rPr lang="en-US" dirty="0" err="1" smtClean="0"/>
              <a:t>հիմնադրում</a:t>
            </a:r>
            <a:r>
              <a:rPr lang="en-US" dirty="0"/>
              <a:t> </a:t>
            </a:r>
            <a:r>
              <a:rPr lang="en-US" dirty="0" err="1" smtClean="0"/>
              <a:t>բացառապես</a:t>
            </a:r>
            <a:r>
              <a:rPr lang="en-US" dirty="0" smtClean="0"/>
              <a:t> </a:t>
            </a:r>
            <a:r>
              <a:rPr lang="en-US" dirty="0" err="1" smtClean="0"/>
              <a:t>փոքր</a:t>
            </a:r>
            <a:r>
              <a:rPr lang="en-US" dirty="0" smtClean="0"/>
              <a:t> և </a:t>
            </a:r>
            <a:r>
              <a:rPr lang="en-US" dirty="0" err="1" smtClean="0"/>
              <a:t>միջին</a:t>
            </a:r>
            <a:r>
              <a:rPr lang="en-US" dirty="0" smtClean="0"/>
              <a:t> </a:t>
            </a:r>
            <a:r>
              <a:rPr lang="en-US" dirty="0" err="1" smtClean="0"/>
              <a:t>բիզնեսի</a:t>
            </a:r>
            <a:r>
              <a:rPr lang="en-US" dirty="0" smtClean="0"/>
              <a:t> </a:t>
            </a:r>
            <a:r>
              <a:rPr lang="en-US" dirty="0" err="1" smtClean="0"/>
              <a:t>մասնակցությամբ</a:t>
            </a:r>
            <a:endParaRPr lang="en-US" dirty="0" smtClean="0"/>
          </a:p>
          <a:p>
            <a:r>
              <a:rPr lang="en-US" dirty="0" err="1" smtClean="0"/>
              <a:t>Բիզնեսի</a:t>
            </a:r>
            <a:r>
              <a:rPr lang="en-US" dirty="0" smtClean="0"/>
              <a:t> </a:t>
            </a:r>
            <a:r>
              <a:rPr lang="en-US" dirty="0" err="1" smtClean="0"/>
              <a:t>շահերը</a:t>
            </a:r>
            <a:r>
              <a:rPr lang="en-US" dirty="0" smtClean="0"/>
              <a:t> </a:t>
            </a:r>
            <a:r>
              <a:rPr lang="en-US" dirty="0" err="1" smtClean="0"/>
              <a:t>պատշաճ</a:t>
            </a:r>
            <a:r>
              <a:rPr lang="en-US" dirty="0" smtClean="0"/>
              <a:t> </a:t>
            </a:r>
            <a:r>
              <a:rPr lang="en-US" dirty="0" err="1" smtClean="0"/>
              <a:t>ներկայացնելու</a:t>
            </a:r>
            <a:r>
              <a:rPr lang="en-US" dirty="0" smtClean="0"/>
              <a:t> </a:t>
            </a:r>
            <a:r>
              <a:rPr lang="en-US" dirty="0" err="1" smtClean="0"/>
              <a:t>ունակ</a:t>
            </a:r>
            <a:r>
              <a:rPr lang="en-US" dirty="0" smtClean="0"/>
              <a:t> </a:t>
            </a:r>
            <a:r>
              <a:rPr lang="en-US" dirty="0" err="1" smtClean="0"/>
              <a:t>լրատվամիջոցների</a:t>
            </a:r>
            <a:r>
              <a:rPr lang="en-US" dirty="0" smtClean="0"/>
              <a:t> </a:t>
            </a:r>
            <a:r>
              <a:rPr lang="en-US" dirty="0" err="1" smtClean="0"/>
              <a:t>կայացում</a:t>
            </a:r>
            <a:endParaRPr lang="en-US" dirty="0" smtClean="0"/>
          </a:p>
          <a:p>
            <a:r>
              <a:rPr lang="en-US" dirty="0" err="1" smtClean="0"/>
              <a:t>Բիզնես-քաղաքացիական</a:t>
            </a:r>
            <a:r>
              <a:rPr lang="en-US" dirty="0" smtClean="0"/>
              <a:t> </a:t>
            </a:r>
            <a:r>
              <a:rPr lang="en-US" dirty="0" err="1" smtClean="0"/>
              <a:t>հասարակություն</a:t>
            </a:r>
            <a:r>
              <a:rPr lang="en-US" dirty="0" smtClean="0"/>
              <a:t> </a:t>
            </a:r>
            <a:r>
              <a:rPr lang="en-US" dirty="0" err="1" smtClean="0"/>
              <a:t>գործընկերության</a:t>
            </a:r>
            <a:r>
              <a:rPr lang="en-US" dirty="0" smtClean="0"/>
              <a:t> </a:t>
            </a:r>
            <a:r>
              <a:rPr lang="en-US" dirty="0" err="1" smtClean="0"/>
              <a:t>ամուր</a:t>
            </a:r>
            <a:r>
              <a:rPr lang="en-US" dirty="0" smtClean="0"/>
              <a:t> </a:t>
            </a:r>
            <a:r>
              <a:rPr lang="en-US" dirty="0" err="1" smtClean="0"/>
              <a:t>կապերի</a:t>
            </a:r>
            <a:r>
              <a:rPr lang="en-US" dirty="0" smtClean="0"/>
              <a:t> </a:t>
            </a:r>
            <a:r>
              <a:rPr lang="en-US" dirty="0" err="1" smtClean="0"/>
              <a:t>ստեղծում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5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Հետևություններ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Ինքնակազմակերպում</a:t>
            </a:r>
            <a:r>
              <a:rPr lang="en-US" dirty="0" smtClean="0"/>
              <a:t> և </a:t>
            </a:r>
            <a:r>
              <a:rPr lang="en-US" dirty="0" err="1" smtClean="0"/>
              <a:t>սերտիֆիկացիա</a:t>
            </a:r>
            <a:endParaRPr lang="en-US" dirty="0" smtClean="0"/>
          </a:p>
          <a:p>
            <a:r>
              <a:rPr lang="en-US" dirty="0" err="1" smtClean="0"/>
              <a:t>Կոնկրետ</a:t>
            </a:r>
            <a:r>
              <a:rPr lang="en-US" dirty="0" smtClean="0"/>
              <a:t> </a:t>
            </a:r>
            <a:r>
              <a:rPr lang="en-US" dirty="0" err="1" smtClean="0"/>
              <a:t>համայնքի</a:t>
            </a:r>
            <a:r>
              <a:rPr lang="en-US" dirty="0" smtClean="0"/>
              <a:t> </a:t>
            </a:r>
            <a:r>
              <a:rPr lang="en-US" dirty="0" err="1" smtClean="0"/>
              <a:t>դերի</a:t>
            </a:r>
            <a:r>
              <a:rPr lang="en-US" dirty="0" smtClean="0"/>
              <a:t> </a:t>
            </a:r>
            <a:r>
              <a:rPr lang="en-US" dirty="0" err="1" smtClean="0"/>
              <a:t>հստակեցումը</a:t>
            </a:r>
            <a:r>
              <a:rPr lang="en-US" dirty="0" smtClean="0"/>
              <a:t> </a:t>
            </a:r>
            <a:r>
              <a:rPr lang="en-US" dirty="0" err="1" smtClean="0"/>
              <a:t>օրենսդրական</a:t>
            </a:r>
            <a:r>
              <a:rPr lang="en-US" dirty="0" smtClean="0"/>
              <a:t> </a:t>
            </a:r>
            <a:r>
              <a:rPr lang="en-US" dirty="0" err="1" smtClean="0"/>
              <a:t>մակարդակով</a:t>
            </a:r>
            <a:r>
              <a:rPr lang="en-US" dirty="0" smtClean="0"/>
              <a:t> /</a:t>
            </a:r>
            <a:r>
              <a:rPr lang="en-US" dirty="0" err="1" smtClean="0"/>
              <a:t>օր</a:t>
            </a:r>
            <a:r>
              <a:rPr lang="en-US" dirty="0" smtClean="0"/>
              <a:t>. </a:t>
            </a:r>
            <a:r>
              <a:rPr lang="hy-AM" dirty="0" smtClean="0"/>
              <a:t>Փ</a:t>
            </a:r>
            <a:r>
              <a:rPr lang="en-US" dirty="0" err="1" smtClean="0"/>
              <a:t>աստաբանների</a:t>
            </a:r>
            <a:r>
              <a:rPr lang="en-US" dirty="0" smtClean="0"/>
              <a:t> </a:t>
            </a:r>
            <a:r>
              <a:rPr lang="en-US" dirty="0" err="1" smtClean="0"/>
              <a:t>համայնքը</a:t>
            </a:r>
            <a:r>
              <a:rPr lang="en-US" dirty="0" smtClean="0"/>
              <a:t>/:</a:t>
            </a:r>
          </a:p>
        </p:txBody>
      </p:sp>
    </p:spTree>
    <p:extLst>
      <p:ext uri="{BB962C8B-B14F-4D97-AF65-F5344CB8AC3E}">
        <p14:creationId xmlns:p14="http://schemas.microsoft.com/office/powerpoint/2010/main" val="366764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Շնորհակալություն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9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Բովանդակություն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Ընդհանուր</a:t>
            </a:r>
            <a:r>
              <a:rPr lang="en-US" dirty="0" smtClean="0"/>
              <a:t> </a:t>
            </a:r>
            <a:r>
              <a:rPr lang="en-US" dirty="0" err="1" smtClean="0"/>
              <a:t>պատկեր</a:t>
            </a:r>
            <a:r>
              <a:rPr lang="en-US" dirty="0" smtClean="0"/>
              <a:t>. </a:t>
            </a:r>
            <a:r>
              <a:rPr lang="hy-AM" dirty="0" smtClean="0"/>
              <a:t>Կ</a:t>
            </a:r>
            <a:r>
              <a:rPr lang="en-US" dirty="0" err="1" smtClean="0"/>
              <a:t>ոռուպցիա</a:t>
            </a:r>
            <a:r>
              <a:rPr lang="en-US" dirty="0" smtClean="0"/>
              <a:t> և </a:t>
            </a:r>
            <a:r>
              <a:rPr lang="en-US" dirty="0" err="1" smtClean="0"/>
              <a:t>բիզնես</a:t>
            </a:r>
            <a:endParaRPr lang="en-US" dirty="0" smtClean="0"/>
          </a:p>
          <a:p>
            <a:r>
              <a:rPr lang="en-US" dirty="0" err="1" smtClean="0"/>
              <a:t>Հայաստանյան</a:t>
            </a:r>
            <a:r>
              <a:rPr lang="en-US" dirty="0" smtClean="0"/>
              <a:t> </a:t>
            </a:r>
            <a:r>
              <a:rPr lang="en-US" dirty="0" err="1" smtClean="0"/>
              <a:t>իրականություն</a:t>
            </a:r>
            <a:endParaRPr lang="en-US" dirty="0" smtClean="0"/>
          </a:p>
          <a:p>
            <a:r>
              <a:rPr lang="en-US" dirty="0"/>
              <a:t>ԹԻ </a:t>
            </a:r>
            <a:r>
              <a:rPr lang="en-US" dirty="0" err="1"/>
              <a:t>Բիզնեսի</a:t>
            </a:r>
            <a:r>
              <a:rPr lang="en-US" dirty="0"/>
              <a:t> </a:t>
            </a:r>
            <a:r>
              <a:rPr lang="en-US" dirty="0" err="1"/>
              <a:t>օրինավորության</a:t>
            </a:r>
            <a:r>
              <a:rPr lang="en-US" dirty="0"/>
              <a:t> </a:t>
            </a:r>
            <a:r>
              <a:rPr lang="en-US" dirty="0" err="1"/>
              <a:t>գործիքակազմ</a:t>
            </a:r>
            <a:r>
              <a:rPr lang="en-US" dirty="0"/>
              <a:t> </a:t>
            </a:r>
          </a:p>
          <a:p>
            <a:r>
              <a:rPr lang="en-US" dirty="0" smtClean="0"/>
              <a:t>ԹԻ </a:t>
            </a:r>
            <a:r>
              <a:rPr lang="en-US" dirty="0" err="1" smtClean="0"/>
              <a:t>Բիզնեսի</a:t>
            </a:r>
            <a:r>
              <a:rPr lang="en-US" dirty="0" smtClean="0"/>
              <a:t> </a:t>
            </a:r>
            <a:r>
              <a:rPr lang="en-US" dirty="0" err="1" smtClean="0"/>
              <a:t>սկզբունքները</a:t>
            </a:r>
            <a:r>
              <a:rPr lang="en-US" dirty="0" smtClean="0"/>
              <a:t> </a:t>
            </a:r>
            <a:r>
              <a:rPr lang="en-US" dirty="0" err="1" smtClean="0"/>
              <a:t>կաշառակերության</a:t>
            </a:r>
            <a:r>
              <a:rPr lang="en-US" dirty="0" smtClean="0"/>
              <a:t> </a:t>
            </a:r>
            <a:r>
              <a:rPr lang="en-US" dirty="0" err="1" smtClean="0"/>
              <a:t>դեմ</a:t>
            </a:r>
            <a:r>
              <a:rPr lang="en-US" dirty="0" smtClean="0"/>
              <a:t> </a:t>
            </a:r>
            <a:r>
              <a:rPr lang="en-US" dirty="0" err="1" smtClean="0"/>
              <a:t>պայքարի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endParaRPr lang="en-US" dirty="0" smtClean="0"/>
          </a:p>
          <a:p>
            <a:r>
              <a:rPr lang="en-US" dirty="0" err="1" smtClean="0"/>
              <a:t>Ինչպե՞ս</a:t>
            </a:r>
            <a:r>
              <a:rPr lang="en-US" dirty="0" smtClean="0"/>
              <a:t> </a:t>
            </a:r>
            <a:r>
              <a:rPr lang="en-US" dirty="0" err="1" smtClean="0"/>
              <a:t>վարվել</a:t>
            </a:r>
            <a:r>
              <a:rPr lang="en-US" dirty="0" smtClean="0"/>
              <a:t> </a:t>
            </a: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կա</a:t>
            </a:r>
            <a:r>
              <a:rPr lang="en-US" dirty="0" smtClean="0"/>
              <a:t> </a:t>
            </a:r>
            <a:r>
              <a:rPr lang="en-US" dirty="0" err="1" smtClean="0"/>
              <a:t>վտանգ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Հետևություններ</a:t>
            </a:r>
            <a:r>
              <a:rPr lang="en-US" dirty="0" smtClean="0"/>
              <a:t> և </a:t>
            </a:r>
            <a:r>
              <a:rPr lang="en-US" dirty="0" err="1" smtClean="0"/>
              <a:t>առաջարկություններ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7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Ընդհանուր</a:t>
            </a:r>
            <a:r>
              <a:rPr lang="en-US" dirty="0" smtClean="0"/>
              <a:t> </a:t>
            </a:r>
            <a:r>
              <a:rPr lang="en-US" dirty="0" err="1" smtClean="0"/>
              <a:t>պատկեր</a:t>
            </a:r>
            <a:r>
              <a:rPr lang="en-US" dirty="0" smtClean="0"/>
              <a:t>. </a:t>
            </a:r>
            <a:r>
              <a:rPr lang="en-US" dirty="0" err="1" smtClean="0"/>
              <a:t>Կոռուպցիա</a:t>
            </a:r>
            <a:r>
              <a:rPr lang="en-US" dirty="0" smtClean="0"/>
              <a:t> և </a:t>
            </a:r>
            <a:r>
              <a:rPr lang="en-US" dirty="0" err="1" smtClean="0"/>
              <a:t>բիզնես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Բիզնեսները</a:t>
            </a:r>
            <a:r>
              <a:rPr lang="en-US" dirty="0"/>
              <a:t> </a:t>
            </a:r>
            <a:r>
              <a:rPr lang="en-US" dirty="0" err="1"/>
              <a:t>որոնք</a:t>
            </a:r>
            <a:r>
              <a:rPr lang="en-US" dirty="0"/>
              <a:t> </a:t>
            </a:r>
            <a:r>
              <a:rPr lang="en-US" dirty="0" err="1"/>
              <a:t>աշխատում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օրինավորությամբ</a:t>
            </a:r>
            <a:r>
              <a:rPr lang="en-US" dirty="0"/>
              <a:t> և </a:t>
            </a:r>
            <a:r>
              <a:rPr lang="en-US" dirty="0" err="1"/>
              <a:t>հետևում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հակակոռուպցիոն</a:t>
            </a:r>
            <a:r>
              <a:rPr lang="en-US" dirty="0"/>
              <a:t> </a:t>
            </a:r>
            <a:r>
              <a:rPr lang="en-US" dirty="0" err="1"/>
              <a:t>իրավական</a:t>
            </a:r>
            <a:r>
              <a:rPr lang="en-US" dirty="0"/>
              <a:t> </a:t>
            </a:r>
            <a:r>
              <a:rPr lang="en-US" dirty="0" err="1"/>
              <a:t>պահանջներին</a:t>
            </a:r>
            <a:r>
              <a:rPr lang="en-US" dirty="0"/>
              <a:t> </a:t>
            </a:r>
            <a:r>
              <a:rPr lang="en-US" dirty="0" err="1"/>
              <a:t>շահում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բիզնես</a:t>
            </a:r>
            <a:r>
              <a:rPr lang="en-US" dirty="0"/>
              <a:t> </a:t>
            </a:r>
            <a:r>
              <a:rPr lang="en-US" dirty="0" err="1"/>
              <a:t>վարելու</a:t>
            </a:r>
            <a:r>
              <a:rPr lang="en-US" dirty="0"/>
              <a:t> </a:t>
            </a:r>
            <a:r>
              <a:rPr lang="en-US" dirty="0" err="1"/>
              <a:t>ծախսերի</a:t>
            </a:r>
            <a:r>
              <a:rPr lang="en-US" dirty="0"/>
              <a:t> </a:t>
            </a:r>
            <a:r>
              <a:rPr lang="en-US" dirty="0" err="1"/>
              <a:t>մեջ</a:t>
            </a:r>
            <a:r>
              <a:rPr lang="en-US" dirty="0"/>
              <a:t>. </a:t>
            </a:r>
            <a:r>
              <a:rPr lang="en-US" dirty="0" err="1"/>
              <a:t>Համաշխարհային</a:t>
            </a:r>
            <a:r>
              <a:rPr lang="en-US" dirty="0"/>
              <a:t> </a:t>
            </a:r>
            <a:r>
              <a:rPr lang="en-US" dirty="0" err="1"/>
              <a:t>մակարդակում</a:t>
            </a:r>
            <a:r>
              <a:rPr lang="en-US" dirty="0"/>
              <a:t> </a:t>
            </a:r>
            <a:r>
              <a:rPr lang="en-US" dirty="0" err="1"/>
              <a:t>բիզնեսի</a:t>
            </a:r>
            <a:r>
              <a:rPr lang="en-US" dirty="0"/>
              <a:t> </a:t>
            </a:r>
            <a:r>
              <a:rPr lang="en-US" dirty="0" err="1"/>
              <a:t>կոռումպացվածությունը</a:t>
            </a:r>
            <a:r>
              <a:rPr lang="en-US" dirty="0"/>
              <a:t> </a:t>
            </a:r>
            <a:r>
              <a:rPr lang="en-US" dirty="0" err="1"/>
              <a:t>բիզնես</a:t>
            </a:r>
            <a:r>
              <a:rPr lang="en-US" dirty="0"/>
              <a:t> </a:t>
            </a:r>
            <a:r>
              <a:rPr lang="en-US" dirty="0" err="1"/>
              <a:t>վարելու</a:t>
            </a:r>
            <a:r>
              <a:rPr lang="en-US" dirty="0"/>
              <a:t> </a:t>
            </a:r>
            <a:r>
              <a:rPr lang="en-US" dirty="0" err="1"/>
              <a:t>ծախսերն</a:t>
            </a:r>
            <a:r>
              <a:rPr lang="en-US" dirty="0"/>
              <a:t> </a:t>
            </a:r>
            <a:r>
              <a:rPr lang="en-US" dirty="0" err="1"/>
              <a:t>ավելացնում</a:t>
            </a:r>
            <a:r>
              <a:rPr lang="en-US" dirty="0"/>
              <a:t> է 10%-</a:t>
            </a:r>
            <a:r>
              <a:rPr lang="en-US" dirty="0" err="1"/>
              <a:t>ով</a:t>
            </a:r>
            <a:r>
              <a:rPr lang="en-US" dirty="0"/>
              <a:t> (International Chamber of Commerce, World Economic Forum, UN Global Compact, TI-S:2012)</a:t>
            </a:r>
          </a:p>
          <a:p>
            <a:pPr algn="just"/>
            <a:r>
              <a:rPr lang="en-US" dirty="0"/>
              <a:t>1% </a:t>
            </a:r>
            <a:r>
              <a:rPr lang="en-US" dirty="0" err="1"/>
              <a:t>կաշառքը</a:t>
            </a:r>
            <a:r>
              <a:rPr lang="en-US" dirty="0"/>
              <a:t> 3%-</a:t>
            </a:r>
            <a:r>
              <a:rPr lang="en-US" dirty="0" err="1"/>
              <a:t>ով</a:t>
            </a:r>
            <a:r>
              <a:rPr lang="en-US" dirty="0"/>
              <a:t> </a:t>
            </a:r>
            <a:r>
              <a:rPr lang="en-US" dirty="0" err="1"/>
              <a:t>նվազեցնում</a:t>
            </a:r>
            <a:r>
              <a:rPr lang="en-US" dirty="0"/>
              <a:t> է </a:t>
            </a:r>
            <a:r>
              <a:rPr lang="en-US" dirty="0" err="1"/>
              <a:t>կորպորատիվ</a:t>
            </a:r>
            <a:r>
              <a:rPr lang="en-US" dirty="0"/>
              <a:t> </a:t>
            </a:r>
            <a:r>
              <a:rPr lang="en-US" dirty="0" err="1"/>
              <a:t>աճը-կազմակերպության</a:t>
            </a:r>
            <a:r>
              <a:rPr lang="en-US" dirty="0"/>
              <a:t> </a:t>
            </a:r>
            <a:r>
              <a:rPr lang="en-US" dirty="0" err="1"/>
              <a:t>աճը</a:t>
            </a:r>
            <a:r>
              <a:rPr lang="en-US" dirty="0"/>
              <a:t> (</a:t>
            </a:r>
            <a:r>
              <a:rPr lang="en-US" dirty="0" err="1"/>
              <a:t>Ֆիսման</a:t>
            </a:r>
            <a:r>
              <a:rPr lang="en-US" dirty="0"/>
              <a:t> և </a:t>
            </a:r>
            <a:r>
              <a:rPr lang="en-US" dirty="0" err="1"/>
              <a:t>Սվենսոն</a:t>
            </a:r>
            <a:r>
              <a:rPr lang="en-US" dirty="0"/>
              <a:t> 2007թ.)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5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Ընդհանուր</a:t>
            </a:r>
            <a:r>
              <a:rPr lang="en-US" dirty="0"/>
              <a:t> </a:t>
            </a:r>
            <a:r>
              <a:rPr lang="en-US" dirty="0" err="1"/>
              <a:t>պատկեր</a:t>
            </a:r>
            <a:r>
              <a:rPr lang="en-US" dirty="0"/>
              <a:t>. </a:t>
            </a:r>
            <a:r>
              <a:rPr lang="en-US" dirty="0" err="1"/>
              <a:t>Կոռուպցիա</a:t>
            </a:r>
            <a:r>
              <a:rPr lang="en-US" dirty="0"/>
              <a:t> և </a:t>
            </a:r>
            <a:r>
              <a:rPr lang="en-US" dirty="0" err="1"/>
              <a:t>բիզնես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Միֆ-կոռուպցիայի</a:t>
            </a:r>
            <a:r>
              <a:rPr lang="en-US" dirty="0"/>
              <a:t> </a:t>
            </a:r>
            <a:r>
              <a:rPr lang="en-US" dirty="0" err="1"/>
              <a:t>միջոցով</a:t>
            </a:r>
            <a:r>
              <a:rPr lang="en-US" dirty="0"/>
              <a:t> </a:t>
            </a:r>
            <a:r>
              <a:rPr lang="en-US" dirty="0" err="1"/>
              <a:t>հեշտացվում</a:t>
            </a:r>
            <a:r>
              <a:rPr lang="en-US" dirty="0"/>
              <a:t> է </a:t>
            </a:r>
            <a:r>
              <a:rPr lang="en-US" dirty="0" err="1"/>
              <a:t>բյուրոկրատական</a:t>
            </a:r>
            <a:r>
              <a:rPr lang="en-US" dirty="0"/>
              <a:t> </a:t>
            </a:r>
            <a:r>
              <a:rPr lang="en-US" dirty="0" err="1"/>
              <a:t>քաշքշուկներն</a:t>
            </a:r>
            <a:r>
              <a:rPr lang="en-US" dirty="0"/>
              <a:t> և </a:t>
            </a:r>
            <a:r>
              <a:rPr lang="en-US" dirty="0" err="1"/>
              <a:t>ավելի</a:t>
            </a:r>
            <a:r>
              <a:rPr lang="en-US" dirty="0"/>
              <a:t> </a:t>
            </a:r>
            <a:r>
              <a:rPr lang="en-US" dirty="0" err="1"/>
              <a:t>դյուրին</a:t>
            </a:r>
            <a:r>
              <a:rPr lang="en-US" dirty="0"/>
              <a:t> է </a:t>
            </a:r>
            <a:r>
              <a:rPr lang="en-US" dirty="0" err="1"/>
              <a:t>դառնում</a:t>
            </a:r>
            <a:r>
              <a:rPr lang="en-US" dirty="0"/>
              <a:t> </a:t>
            </a:r>
            <a:r>
              <a:rPr lang="en-US" dirty="0" err="1"/>
              <a:t>բիզնես</a:t>
            </a:r>
            <a:r>
              <a:rPr lang="en-US" dirty="0"/>
              <a:t> </a:t>
            </a:r>
            <a:r>
              <a:rPr lang="en-US" dirty="0" err="1"/>
              <a:t>օպերացիաները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i="1" dirty="0"/>
              <a:t>“</a:t>
            </a:r>
            <a:r>
              <a:rPr lang="en-US" i="1" dirty="0" err="1"/>
              <a:t>Իրականությանը</a:t>
            </a:r>
            <a:r>
              <a:rPr lang="en-US" i="1" dirty="0"/>
              <a:t> </a:t>
            </a:r>
            <a:r>
              <a:rPr lang="en-US" i="1" dirty="0" err="1"/>
              <a:t>չի</a:t>
            </a:r>
            <a:r>
              <a:rPr lang="en-US" i="1" dirty="0"/>
              <a:t> </a:t>
            </a:r>
            <a:r>
              <a:rPr lang="en-US" i="1" dirty="0" err="1"/>
              <a:t>համապատասխանում</a:t>
            </a:r>
            <a:r>
              <a:rPr lang="en-US" i="1" dirty="0"/>
              <a:t> </a:t>
            </a:r>
            <a:r>
              <a:rPr lang="en-US" i="1" dirty="0" err="1"/>
              <a:t>որ</a:t>
            </a:r>
            <a:r>
              <a:rPr lang="en-US" i="1" dirty="0"/>
              <a:t> </a:t>
            </a:r>
            <a:r>
              <a:rPr lang="en-US" i="1" dirty="0" err="1"/>
              <a:t>կաշառքը</a:t>
            </a:r>
            <a:r>
              <a:rPr lang="en-US" i="1" dirty="0"/>
              <a:t> </a:t>
            </a:r>
            <a:r>
              <a:rPr lang="en-US" i="1" dirty="0" err="1"/>
              <a:t>նվազեցնում</a:t>
            </a:r>
            <a:r>
              <a:rPr lang="en-US" i="1" dirty="0"/>
              <a:t> է 	</a:t>
            </a:r>
            <a:r>
              <a:rPr lang="en-US" i="1" dirty="0" err="1"/>
              <a:t>ադմինիստրատիվ</a:t>
            </a:r>
            <a:r>
              <a:rPr lang="en-US" i="1" dirty="0"/>
              <a:t> </a:t>
            </a:r>
            <a:r>
              <a:rPr lang="en-US" i="1" dirty="0" err="1"/>
              <a:t>քաշքշուկներ</a:t>
            </a:r>
            <a:r>
              <a:rPr lang="en-US" i="1" dirty="0"/>
              <a:t>: </a:t>
            </a:r>
            <a:r>
              <a:rPr lang="en-US" i="1" dirty="0" err="1"/>
              <a:t>այն</a:t>
            </a:r>
            <a:r>
              <a:rPr lang="en-US" i="1" dirty="0"/>
              <a:t> </a:t>
            </a:r>
            <a:r>
              <a:rPr lang="en-US" i="1" dirty="0" err="1"/>
              <a:t>կազմակերպությունները</a:t>
            </a:r>
            <a:r>
              <a:rPr lang="en-US" i="1" dirty="0"/>
              <a:t> </a:t>
            </a:r>
            <a:r>
              <a:rPr lang="en-US" i="1" dirty="0" err="1"/>
              <a:t>որոնք</a:t>
            </a:r>
            <a:r>
              <a:rPr lang="en-US" i="1" dirty="0"/>
              <a:t> 	</a:t>
            </a:r>
            <a:r>
              <a:rPr lang="en-US" i="1" dirty="0" err="1"/>
              <a:t>այդպես</a:t>
            </a:r>
            <a:r>
              <a:rPr lang="en-US" i="1" dirty="0"/>
              <a:t> </a:t>
            </a:r>
            <a:r>
              <a:rPr lang="en-US" i="1" dirty="0" err="1"/>
              <a:t>են</a:t>
            </a:r>
            <a:r>
              <a:rPr lang="en-US" i="1" dirty="0"/>
              <a:t> </a:t>
            </a:r>
            <a:r>
              <a:rPr lang="en-US" i="1" dirty="0" err="1"/>
              <a:t>վարվում</a:t>
            </a:r>
            <a:r>
              <a:rPr lang="en-US" i="1" dirty="0"/>
              <a:t> </a:t>
            </a:r>
            <a:r>
              <a:rPr lang="en-US" i="1" dirty="0" err="1"/>
              <a:t>ավելի</a:t>
            </a:r>
            <a:r>
              <a:rPr lang="en-US" i="1" dirty="0"/>
              <a:t> </a:t>
            </a:r>
            <a:r>
              <a:rPr lang="en-US" i="1" dirty="0" err="1"/>
              <a:t>շատ</a:t>
            </a:r>
            <a:r>
              <a:rPr lang="en-US" i="1" dirty="0"/>
              <a:t> </a:t>
            </a:r>
            <a:r>
              <a:rPr lang="en-US" i="1" dirty="0" err="1"/>
              <a:t>ժամանակ</a:t>
            </a:r>
            <a:r>
              <a:rPr lang="en-US" i="1" dirty="0"/>
              <a:t> </a:t>
            </a:r>
            <a:r>
              <a:rPr lang="en-US" i="1" dirty="0" err="1"/>
              <a:t>են</a:t>
            </a:r>
            <a:r>
              <a:rPr lang="en-US" i="1" dirty="0"/>
              <a:t> </a:t>
            </a:r>
            <a:r>
              <a:rPr lang="en-US" i="1" dirty="0" err="1"/>
              <a:t>ծախսում</a:t>
            </a:r>
            <a:r>
              <a:rPr lang="en-US" i="1" dirty="0"/>
              <a:t> </a:t>
            </a:r>
            <a:r>
              <a:rPr lang="en-US" i="1" dirty="0" err="1"/>
              <a:t>իրենց</a:t>
            </a:r>
            <a:r>
              <a:rPr lang="en-US" i="1" dirty="0"/>
              <a:t> </a:t>
            </a:r>
            <a:r>
              <a:rPr lang="en-US" i="1" dirty="0" err="1"/>
              <a:t>մենեջմենթի</a:t>
            </a:r>
            <a:r>
              <a:rPr lang="en-US" i="1" dirty="0"/>
              <a:t> 	</a:t>
            </a:r>
            <a:r>
              <a:rPr lang="en-US" i="1" dirty="0" err="1"/>
              <a:t>կողմից</a:t>
            </a:r>
            <a:r>
              <a:rPr lang="en-US" i="1" dirty="0"/>
              <a:t> </a:t>
            </a:r>
            <a:r>
              <a:rPr lang="en-US" i="1" dirty="0" err="1"/>
              <a:t>բանակցելու</a:t>
            </a:r>
            <a:r>
              <a:rPr lang="en-US" i="1" dirty="0"/>
              <a:t> </a:t>
            </a:r>
            <a:r>
              <a:rPr lang="en-US" i="1" dirty="0" err="1"/>
              <a:t>համար</a:t>
            </a:r>
            <a:r>
              <a:rPr lang="en-US" i="1" dirty="0"/>
              <a:t> և </a:t>
            </a:r>
            <a:r>
              <a:rPr lang="en-US" i="1" dirty="0" err="1"/>
              <a:t>կապիտալ</a:t>
            </a:r>
            <a:r>
              <a:rPr lang="en-US" i="1" dirty="0"/>
              <a:t> </a:t>
            </a:r>
            <a:r>
              <a:rPr lang="en-US" i="1" dirty="0" err="1"/>
              <a:t>ծախսերն</a:t>
            </a:r>
            <a:r>
              <a:rPr lang="en-US" i="1" dirty="0"/>
              <a:t> </a:t>
            </a:r>
            <a:r>
              <a:rPr lang="en-US" i="1" dirty="0" err="1"/>
              <a:t>ավելի</a:t>
            </a:r>
            <a:r>
              <a:rPr lang="en-US" i="1" dirty="0"/>
              <a:t> </a:t>
            </a:r>
            <a:r>
              <a:rPr lang="en-US" i="1" dirty="0" err="1"/>
              <a:t>շատ</a:t>
            </a:r>
            <a:r>
              <a:rPr lang="en-US" i="1" dirty="0"/>
              <a:t> </a:t>
            </a:r>
            <a:r>
              <a:rPr lang="en-US" i="1" dirty="0" err="1"/>
              <a:t>են</a:t>
            </a:r>
            <a:r>
              <a:rPr lang="en-US" i="1" dirty="0"/>
              <a:t> </a:t>
            </a:r>
            <a:r>
              <a:rPr lang="en-US" i="1" dirty="0" err="1"/>
              <a:t>կազմում</a:t>
            </a:r>
            <a:r>
              <a:rPr lang="en-US" i="1" dirty="0"/>
              <a:t> 	(</a:t>
            </a:r>
            <a:r>
              <a:rPr lang="en-US" i="1" dirty="0" err="1"/>
              <a:t>Կաուֆման</a:t>
            </a:r>
            <a:r>
              <a:rPr lang="en-US" i="1" dirty="0"/>
              <a:t> և </a:t>
            </a:r>
            <a:r>
              <a:rPr lang="en-US" i="1" dirty="0" err="1"/>
              <a:t>Վեյ</a:t>
            </a:r>
            <a:r>
              <a:rPr lang="en-US" i="1" dirty="0"/>
              <a:t> 1999թ.)”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Ընդհանուր</a:t>
            </a:r>
            <a:r>
              <a:rPr lang="en-US" dirty="0"/>
              <a:t> </a:t>
            </a:r>
            <a:r>
              <a:rPr lang="en-US" dirty="0" err="1"/>
              <a:t>պատկեր</a:t>
            </a:r>
            <a:r>
              <a:rPr lang="en-US" dirty="0"/>
              <a:t>. </a:t>
            </a:r>
            <a:r>
              <a:rPr lang="en-US" dirty="0" err="1"/>
              <a:t>Կոռուպցիա</a:t>
            </a:r>
            <a:r>
              <a:rPr lang="en-US" dirty="0"/>
              <a:t> և </a:t>
            </a:r>
            <a:r>
              <a:rPr lang="en-US" dirty="0" err="1"/>
              <a:t>բիզնես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Նվազեցնում</a:t>
            </a:r>
            <a:r>
              <a:rPr lang="en-US" dirty="0"/>
              <a:t> է </a:t>
            </a:r>
            <a:r>
              <a:rPr lang="en-US" dirty="0" err="1"/>
              <a:t>ներդրումներ</a:t>
            </a:r>
            <a:r>
              <a:rPr lang="en-US" dirty="0"/>
              <a:t> </a:t>
            </a:r>
            <a:r>
              <a:rPr lang="en-US" dirty="0" err="1"/>
              <a:t>ձեռք</a:t>
            </a:r>
            <a:r>
              <a:rPr lang="en-US" dirty="0"/>
              <a:t> </a:t>
            </a:r>
            <a:r>
              <a:rPr lang="en-US" dirty="0" err="1"/>
              <a:t>բերելու</a:t>
            </a:r>
            <a:r>
              <a:rPr lang="en-US" dirty="0"/>
              <a:t> </a:t>
            </a:r>
            <a:r>
              <a:rPr lang="en-US" dirty="0" err="1"/>
              <a:t>հնարավորությունները</a:t>
            </a:r>
            <a:r>
              <a:rPr lang="en-US" dirty="0"/>
              <a:t> (Combating corruption: A private sector approach. CIPE.2011)</a:t>
            </a:r>
          </a:p>
          <a:p>
            <a:r>
              <a:rPr lang="en-US" dirty="0" err="1"/>
              <a:t>Ազդում</a:t>
            </a:r>
            <a:r>
              <a:rPr lang="en-US" dirty="0"/>
              <a:t> է </a:t>
            </a:r>
            <a:r>
              <a:rPr lang="en-US" dirty="0" err="1"/>
              <a:t>աշխատակազմի</a:t>
            </a:r>
            <a:r>
              <a:rPr lang="en-US" dirty="0"/>
              <a:t> </a:t>
            </a:r>
            <a:r>
              <a:rPr lang="en-US" dirty="0" err="1"/>
              <a:t>նորարարական</a:t>
            </a:r>
            <a:r>
              <a:rPr lang="en-US" dirty="0"/>
              <a:t> </a:t>
            </a:r>
            <a:r>
              <a:rPr lang="en-US" dirty="0" err="1"/>
              <a:t>մոտեցումների</a:t>
            </a:r>
            <a:r>
              <a:rPr lang="en-US" dirty="0"/>
              <a:t> </a:t>
            </a:r>
            <a:r>
              <a:rPr lang="en-US" dirty="0" err="1"/>
              <a:t>վրա</a:t>
            </a:r>
            <a:r>
              <a:rPr lang="en-US" dirty="0"/>
              <a:t>: </a:t>
            </a:r>
            <a:r>
              <a:rPr lang="en-US" dirty="0" err="1"/>
              <a:t>ստեղծում</a:t>
            </a:r>
            <a:r>
              <a:rPr lang="en-US" dirty="0"/>
              <a:t> է </a:t>
            </a:r>
            <a:r>
              <a:rPr lang="en-US" dirty="0" err="1"/>
              <a:t>մտքի</a:t>
            </a:r>
            <a:r>
              <a:rPr lang="en-US" dirty="0"/>
              <a:t> </a:t>
            </a:r>
            <a:r>
              <a:rPr lang="en-US" dirty="0" err="1"/>
              <a:t>վակում</a:t>
            </a:r>
            <a:r>
              <a:rPr lang="en-US" dirty="0"/>
              <a:t> (Combating corruption: A private sector approach. CIPE.2011)</a:t>
            </a:r>
          </a:p>
          <a:p>
            <a:r>
              <a:rPr lang="en-US" dirty="0" err="1"/>
              <a:t>Ազդում</a:t>
            </a:r>
            <a:r>
              <a:rPr lang="en-US" dirty="0"/>
              <a:t> է </a:t>
            </a:r>
            <a:r>
              <a:rPr lang="en-US" dirty="0" err="1"/>
              <a:t>բարոյականության</a:t>
            </a:r>
            <a:r>
              <a:rPr lang="en-US" dirty="0"/>
              <a:t> </a:t>
            </a:r>
            <a:r>
              <a:rPr lang="en-US" dirty="0" err="1"/>
              <a:t>վրա</a:t>
            </a:r>
            <a:r>
              <a:rPr lang="en-US" dirty="0"/>
              <a:t> (The costs of corruption. Principal author </a:t>
            </a:r>
            <a:r>
              <a:rPr lang="en-US" dirty="0" err="1"/>
              <a:t>Sadika</a:t>
            </a:r>
            <a:r>
              <a:rPr lang="en-US" dirty="0"/>
              <a:t> Hameed. Contributing author Jeremiah </a:t>
            </a:r>
            <a:r>
              <a:rPr lang="en-US" dirty="0" err="1"/>
              <a:t>Magpile</a:t>
            </a:r>
            <a:r>
              <a:rPr lang="en-US" dirty="0"/>
              <a:t>. CSIS. 2014)</a:t>
            </a:r>
          </a:p>
          <a:p>
            <a:r>
              <a:rPr lang="en-US" dirty="0" err="1"/>
              <a:t>Վնասում</a:t>
            </a:r>
            <a:r>
              <a:rPr lang="en-US" dirty="0"/>
              <a:t> է </a:t>
            </a:r>
            <a:r>
              <a:rPr lang="en-US" dirty="0" err="1"/>
              <a:t>հեղինակությանը</a:t>
            </a:r>
            <a:r>
              <a:rPr lang="en-US" dirty="0"/>
              <a:t> (Why business should care about fighting corruption. Eric Gutierrez.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6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Հայաստանյան</a:t>
            </a:r>
            <a:r>
              <a:rPr lang="en-US" dirty="0"/>
              <a:t> </a:t>
            </a:r>
            <a:r>
              <a:rPr lang="en-US" dirty="0" err="1"/>
              <a:t>իրականություն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Համաշխարհային</a:t>
            </a:r>
            <a:r>
              <a:rPr lang="en-US" dirty="0" smtClean="0"/>
              <a:t> </a:t>
            </a:r>
            <a:r>
              <a:rPr lang="en-US" dirty="0" err="1" smtClean="0"/>
              <a:t>մրցունակության</a:t>
            </a:r>
            <a:r>
              <a:rPr lang="en-US" dirty="0" smtClean="0"/>
              <a:t> </a:t>
            </a:r>
            <a:r>
              <a:rPr lang="en-US" dirty="0" err="1" smtClean="0"/>
              <a:t>ինդեքս</a:t>
            </a:r>
            <a:r>
              <a:rPr lang="en-US" dirty="0" smtClean="0"/>
              <a:t> 2014-2015թթ. </a:t>
            </a:r>
            <a:r>
              <a:rPr lang="en-US" dirty="0" err="1" smtClean="0"/>
              <a:t>Առաջին</a:t>
            </a:r>
            <a:r>
              <a:rPr lang="en-US" dirty="0" smtClean="0"/>
              <a:t> </a:t>
            </a:r>
            <a:r>
              <a:rPr lang="en-US" dirty="0" err="1" smtClean="0"/>
              <a:t>երեք</a:t>
            </a:r>
            <a:r>
              <a:rPr lang="en-US" dirty="0" smtClean="0"/>
              <a:t> </a:t>
            </a:r>
            <a:r>
              <a:rPr lang="en-US" dirty="0" err="1" smtClean="0"/>
              <a:t>խնդրահարույց</a:t>
            </a:r>
            <a:r>
              <a:rPr lang="en-US" dirty="0" smtClean="0"/>
              <a:t> </a:t>
            </a:r>
            <a:r>
              <a:rPr lang="en-US" dirty="0" err="1" smtClean="0"/>
              <a:t>գործոնները</a:t>
            </a:r>
            <a:r>
              <a:rPr lang="en-US" dirty="0" smtClean="0"/>
              <a:t> </a:t>
            </a:r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անելու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Հայաստանում</a:t>
            </a:r>
            <a:r>
              <a:rPr lang="en-US" dirty="0" smtClean="0"/>
              <a:t>՝ </a:t>
            </a:r>
            <a:r>
              <a:rPr lang="en-US" dirty="0" err="1" smtClean="0"/>
              <a:t>կոռուպցիան</a:t>
            </a:r>
            <a:r>
              <a:rPr lang="en-US" dirty="0" smtClean="0"/>
              <a:t> /16.4/, </a:t>
            </a:r>
            <a:r>
              <a:rPr lang="en-US" dirty="0" err="1" smtClean="0"/>
              <a:t>ֆինանսավորմանը</a:t>
            </a:r>
            <a:r>
              <a:rPr lang="en-US" dirty="0" smtClean="0"/>
              <a:t> </a:t>
            </a:r>
            <a:r>
              <a:rPr lang="en-US" dirty="0" err="1" smtClean="0"/>
              <a:t>մատչելիությունը</a:t>
            </a:r>
            <a:r>
              <a:rPr lang="en-US" dirty="0" smtClean="0"/>
              <a:t> /14.3/ և </a:t>
            </a:r>
            <a:r>
              <a:rPr lang="en-US" dirty="0" err="1" smtClean="0"/>
              <a:t>հարկային</a:t>
            </a:r>
            <a:r>
              <a:rPr lang="en-US" dirty="0" smtClean="0"/>
              <a:t> </a:t>
            </a:r>
            <a:r>
              <a:rPr lang="en-US" dirty="0" err="1" smtClean="0"/>
              <a:t>կարգավորումները</a:t>
            </a:r>
            <a:r>
              <a:rPr lang="en-US" dirty="0" smtClean="0"/>
              <a:t> /14.3/</a:t>
            </a:r>
          </a:p>
          <a:p>
            <a:pPr algn="just"/>
            <a:r>
              <a:rPr lang="en-US" dirty="0" smtClean="0"/>
              <a:t>BEEPS V-ի </a:t>
            </a:r>
            <a:r>
              <a:rPr lang="en-US" dirty="0" err="1" smtClean="0"/>
              <a:t>համաձայն</a:t>
            </a:r>
            <a:r>
              <a:rPr lang="en-US" dirty="0" smtClean="0"/>
              <a:t> </a:t>
            </a:r>
            <a:r>
              <a:rPr lang="en-US" dirty="0" err="1" smtClean="0"/>
              <a:t>բիզնես</a:t>
            </a:r>
            <a:r>
              <a:rPr lang="en-US" dirty="0" smtClean="0"/>
              <a:t> </a:t>
            </a:r>
            <a:r>
              <a:rPr lang="en-US" dirty="0" err="1" smtClean="0"/>
              <a:t>միջավայրի</a:t>
            </a:r>
            <a:r>
              <a:rPr lang="en-US" dirty="0" smtClean="0"/>
              <a:t> </a:t>
            </a:r>
            <a:r>
              <a:rPr lang="en-US" dirty="0" err="1" smtClean="0"/>
              <a:t>առաջին</a:t>
            </a:r>
            <a:r>
              <a:rPr lang="en-US" dirty="0" smtClean="0"/>
              <a:t> 4 </a:t>
            </a:r>
            <a:r>
              <a:rPr lang="en-US" dirty="0" err="1" smtClean="0"/>
              <a:t>խոչընդոտներն</a:t>
            </a:r>
            <a:r>
              <a:rPr lang="en-US" dirty="0" smtClean="0"/>
              <a:t> </a:t>
            </a:r>
            <a:r>
              <a:rPr lang="en-US" dirty="0" err="1" smtClean="0"/>
              <a:t>են՝ֆինանսավորման</a:t>
            </a:r>
            <a:r>
              <a:rPr lang="en-US" dirty="0" smtClean="0"/>
              <a:t> </a:t>
            </a:r>
            <a:r>
              <a:rPr lang="en-US" dirty="0" err="1" smtClean="0"/>
              <a:t>մատչելիությունը</a:t>
            </a:r>
            <a:r>
              <a:rPr lang="en-US" dirty="0" smtClean="0"/>
              <a:t>, </a:t>
            </a:r>
            <a:r>
              <a:rPr lang="en-US" dirty="0" err="1" smtClean="0"/>
              <a:t>հարկային</a:t>
            </a:r>
            <a:r>
              <a:rPr lang="en-US" dirty="0" smtClean="0"/>
              <a:t> </a:t>
            </a:r>
            <a:r>
              <a:rPr lang="en-US" dirty="0" err="1" smtClean="0"/>
              <a:t>վարչարարությունը</a:t>
            </a:r>
            <a:r>
              <a:rPr lang="en-US" dirty="0" smtClean="0"/>
              <a:t>, </a:t>
            </a:r>
            <a:r>
              <a:rPr lang="en-US" dirty="0" err="1" smtClean="0"/>
              <a:t>քաղաքական</a:t>
            </a:r>
            <a:r>
              <a:rPr lang="en-US" dirty="0" smtClean="0"/>
              <a:t> </a:t>
            </a:r>
            <a:r>
              <a:rPr lang="en-US" dirty="0" err="1" smtClean="0"/>
              <a:t>կայունությունը</a:t>
            </a:r>
            <a:r>
              <a:rPr lang="en-US" dirty="0" smtClean="0"/>
              <a:t> և </a:t>
            </a:r>
            <a:r>
              <a:rPr lang="en-US" dirty="0" err="1" smtClean="0"/>
              <a:t>կոռուպցիան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0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Հայաստանյան</a:t>
            </a:r>
            <a:r>
              <a:rPr lang="en-US" dirty="0" smtClean="0"/>
              <a:t> </a:t>
            </a:r>
            <a:r>
              <a:rPr lang="en-US" dirty="0" err="1" smtClean="0"/>
              <a:t>իրականություն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Doing Business 2015 </a:t>
            </a:r>
            <a:r>
              <a:rPr lang="en-US" dirty="0" err="1" smtClean="0"/>
              <a:t>ապրանքների</a:t>
            </a:r>
            <a:r>
              <a:rPr lang="en-US" dirty="0" smtClean="0"/>
              <a:t> </a:t>
            </a:r>
            <a:r>
              <a:rPr lang="en-US" dirty="0" err="1" smtClean="0"/>
              <a:t>ստանդարտ</a:t>
            </a:r>
            <a:r>
              <a:rPr lang="en-US" dirty="0" smtClean="0"/>
              <a:t> </a:t>
            </a:r>
            <a:r>
              <a:rPr lang="en-US" dirty="0" err="1" smtClean="0"/>
              <a:t>առաքման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արտահանողներից</a:t>
            </a:r>
            <a:r>
              <a:rPr lang="en-US" dirty="0" smtClean="0"/>
              <a:t> </a:t>
            </a:r>
            <a:r>
              <a:rPr lang="en-US" dirty="0" err="1" smtClean="0"/>
              <a:t>պահանջվում</a:t>
            </a:r>
            <a:r>
              <a:rPr lang="en-US" dirty="0" smtClean="0"/>
              <a:t> է 16 </a:t>
            </a:r>
            <a:r>
              <a:rPr lang="en-US" dirty="0" err="1" smtClean="0"/>
              <a:t>օր</a:t>
            </a:r>
            <a:r>
              <a:rPr lang="en-US" dirty="0" smtClean="0"/>
              <a:t> և 1885 ԱՄՆ </a:t>
            </a:r>
            <a:r>
              <a:rPr lang="en-US" dirty="0" err="1" smtClean="0"/>
              <a:t>դոլլար</a:t>
            </a:r>
            <a:r>
              <a:rPr lang="en-US" dirty="0" smtClean="0"/>
              <a:t>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ներկրողներից</a:t>
            </a:r>
            <a:r>
              <a:rPr lang="en-US" dirty="0" smtClean="0"/>
              <a:t> </a:t>
            </a:r>
            <a:r>
              <a:rPr lang="en-US" dirty="0" err="1" smtClean="0"/>
              <a:t>պահանջվում</a:t>
            </a:r>
            <a:r>
              <a:rPr lang="en-US" dirty="0" smtClean="0"/>
              <a:t> է 18 </a:t>
            </a:r>
            <a:r>
              <a:rPr lang="en-US" dirty="0" err="1" smtClean="0"/>
              <a:t>օր</a:t>
            </a:r>
            <a:r>
              <a:rPr lang="en-US" dirty="0" smtClean="0"/>
              <a:t> և 2175 ԱՄՆ </a:t>
            </a:r>
            <a:r>
              <a:rPr lang="en-US" dirty="0" err="1" smtClean="0"/>
              <a:t>դոլլար</a:t>
            </a:r>
            <a:r>
              <a:rPr lang="en-US" dirty="0" smtClean="0"/>
              <a:t>:</a:t>
            </a:r>
          </a:p>
          <a:p>
            <a:r>
              <a:rPr lang="en-US" dirty="0" smtClean="0"/>
              <a:t>ՕԱՀ 2014թ. 13 </a:t>
            </a:r>
            <a:r>
              <a:rPr lang="en-US" dirty="0" err="1" smtClean="0"/>
              <a:t>սյան</a:t>
            </a:r>
            <a:r>
              <a:rPr lang="en-US" dirty="0" smtClean="0"/>
              <a:t> </a:t>
            </a:r>
            <a:r>
              <a:rPr lang="en-US" dirty="0" err="1" smtClean="0"/>
              <a:t>մեջ</a:t>
            </a:r>
            <a:r>
              <a:rPr lang="en-US" dirty="0" smtClean="0"/>
              <a:t> 3-րդ </a:t>
            </a:r>
            <a:r>
              <a:rPr lang="en-US" dirty="0" err="1" smtClean="0"/>
              <a:t>ամենից</a:t>
            </a:r>
            <a:r>
              <a:rPr lang="en-US" dirty="0" smtClean="0"/>
              <a:t> </a:t>
            </a:r>
            <a:r>
              <a:rPr lang="en-US" dirty="0" err="1" smtClean="0"/>
              <a:t>թույլ</a:t>
            </a:r>
            <a:r>
              <a:rPr lang="en-US" dirty="0" smtClean="0"/>
              <a:t> </a:t>
            </a:r>
            <a:r>
              <a:rPr lang="en-US" dirty="0" err="1" smtClean="0"/>
              <a:t>սյունը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90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Հայաստանյան</a:t>
            </a:r>
            <a:r>
              <a:rPr lang="en-US" dirty="0" smtClean="0"/>
              <a:t> </a:t>
            </a:r>
            <a:r>
              <a:rPr lang="en-US" dirty="0" err="1" smtClean="0"/>
              <a:t>իրականություն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Բերթելսմանի</a:t>
            </a:r>
            <a:r>
              <a:rPr lang="en-US" dirty="0" smtClean="0"/>
              <a:t> </a:t>
            </a:r>
            <a:r>
              <a:rPr lang="en-US" dirty="0" err="1" smtClean="0"/>
              <a:t>հիմնադրամի</a:t>
            </a:r>
            <a:r>
              <a:rPr lang="en-US" dirty="0" smtClean="0"/>
              <a:t> Transformation Index 2014 </a:t>
            </a:r>
            <a:r>
              <a:rPr lang="en-US" dirty="0" err="1" smtClean="0"/>
              <a:t>Հայաստանի</a:t>
            </a:r>
            <a:r>
              <a:rPr lang="en-US" dirty="0" smtClean="0"/>
              <a:t> </a:t>
            </a:r>
            <a:r>
              <a:rPr lang="en-US" dirty="0" err="1" smtClean="0"/>
              <a:t>մասով</a:t>
            </a:r>
            <a:r>
              <a:rPr lang="en-US" dirty="0" smtClean="0"/>
              <a:t> </a:t>
            </a:r>
            <a:r>
              <a:rPr lang="en-US" dirty="0" err="1" smtClean="0"/>
              <a:t>զեկույց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“…</a:t>
            </a:r>
            <a:r>
              <a:rPr lang="en-US" dirty="0" err="1" smtClean="0"/>
              <a:t>Հայաստանը</a:t>
            </a:r>
            <a:r>
              <a:rPr lang="en-US" dirty="0" smtClean="0"/>
              <a:t> </a:t>
            </a:r>
            <a:r>
              <a:rPr lang="en-US" dirty="0" err="1" smtClean="0"/>
              <a:t>չունի</a:t>
            </a:r>
            <a:r>
              <a:rPr lang="en-US" dirty="0" smtClean="0"/>
              <a:t> </a:t>
            </a:r>
            <a:r>
              <a:rPr lang="en-US" dirty="0" err="1" smtClean="0"/>
              <a:t>օրենքների</a:t>
            </a:r>
            <a:r>
              <a:rPr lang="en-US" dirty="0" smtClean="0"/>
              <a:t> և </a:t>
            </a:r>
            <a:r>
              <a:rPr lang="en-US" dirty="0" err="1" smtClean="0"/>
              <a:t>արդյունավետ</a:t>
            </a:r>
            <a:r>
              <a:rPr lang="en-US" dirty="0" smtClean="0"/>
              <a:t> </a:t>
            </a:r>
            <a:r>
              <a:rPr lang="en-US" dirty="0" err="1" smtClean="0"/>
              <a:t>գործադրման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r>
              <a:rPr lang="en-US" dirty="0" err="1" smtClean="0"/>
              <a:t>կոմբինացիան</a:t>
            </a:r>
            <a:r>
              <a:rPr lang="en-US" dirty="0" smtClean="0"/>
              <a:t>, </a:t>
            </a:r>
            <a:r>
              <a:rPr lang="en-US" dirty="0" err="1" smtClean="0"/>
              <a:t>հատկապես</a:t>
            </a:r>
            <a:r>
              <a:rPr lang="en-US" dirty="0" smtClean="0"/>
              <a:t> </a:t>
            </a:r>
            <a:r>
              <a:rPr lang="en-US" dirty="0" err="1" smtClean="0"/>
              <a:t>համակրցակցային</a:t>
            </a:r>
            <a:r>
              <a:rPr lang="en-US" dirty="0" smtClean="0"/>
              <a:t> </a:t>
            </a:r>
            <a:r>
              <a:rPr lang="en-US" dirty="0" err="1" smtClean="0"/>
              <a:t>ոլորտում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Freedom House-ի Nations in Transit 2015</a:t>
            </a:r>
          </a:p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Շուկայի</a:t>
            </a:r>
            <a:r>
              <a:rPr lang="en-US" dirty="0" smtClean="0"/>
              <a:t> </a:t>
            </a:r>
            <a:r>
              <a:rPr lang="en-US" dirty="0" err="1" smtClean="0"/>
              <a:t>հիմնական</a:t>
            </a:r>
            <a:r>
              <a:rPr lang="en-US" dirty="0" smtClean="0"/>
              <a:t> </a:t>
            </a:r>
            <a:r>
              <a:rPr lang="en-US" dirty="0" err="1" smtClean="0"/>
              <a:t>ոլորտները</a:t>
            </a:r>
            <a:r>
              <a:rPr lang="en-US" dirty="0" smtClean="0"/>
              <a:t> և </a:t>
            </a:r>
            <a:r>
              <a:rPr lang="en-US" dirty="0" err="1" smtClean="0"/>
              <a:t>արտաքին</a:t>
            </a:r>
            <a:r>
              <a:rPr lang="en-US" dirty="0" smtClean="0"/>
              <a:t> </a:t>
            </a:r>
            <a:r>
              <a:rPr lang="en-US" dirty="0" err="1" smtClean="0"/>
              <a:t>առևտուրը</a:t>
            </a:r>
            <a:r>
              <a:rPr lang="en-US" dirty="0" smtClean="0"/>
              <a:t> </a:t>
            </a:r>
            <a:r>
              <a:rPr lang="en-US" dirty="0" err="1" smtClean="0"/>
              <a:t>մնում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մենաշնորհների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 </a:t>
            </a:r>
            <a:r>
              <a:rPr lang="en-US" dirty="0" err="1" smtClean="0"/>
              <a:t>ճնշված</a:t>
            </a:r>
            <a:r>
              <a:rPr lang="en-US" dirty="0" smtClean="0"/>
              <a:t>, </a:t>
            </a:r>
            <a:r>
              <a:rPr lang="en-US" dirty="0" err="1" smtClean="0"/>
              <a:t>ստեղծելով</a:t>
            </a:r>
            <a:r>
              <a:rPr lang="en-US" dirty="0" smtClean="0"/>
              <a:t> </a:t>
            </a:r>
            <a:r>
              <a:rPr lang="en-US" dirty="0" err="1" smtClean="0"/>
              <a:t>կոռուպցիոն</a:t>
            </a:r>
            <a:r>
              <a:rPr lang="en-US" dirty="0" smtClean="0"/>
              <a:t> </a:t>
            </a:r>
            <a:r>
              <a:rPr lang="en-US" dirty="0" err="1" smtClean="0"/>
              <a:t>հնարավորություններ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0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ԹԻ </a:t>
            </a:r>
            <a:r>
              <a:rPr lang="en-US" sz="2400" dirty="0" err="1"/>
              <a:t>Բիզնեսի</a:t>
            </a:r>
            <a:r>
              <a:rPr lang="en-US" sz="2400" dirty="0"/>
              <a:t> </a:t>
            </a:r>
            <a:r>
              <a:rPr lang="en-US" sz="2400" dirty="0" err="1"/>
              <a:t>օրինավորության</a:t>
            </a:r>
            <a:r>
              <a:rPr lang="en-US" sz="2400" dirty="0"/>
              <a:t> </a:t>
            </a:r>
            <a:r>
              <a:rPr lang="en-US" sz="2400" dirty="0" err="1"/>
              <a:t>գործիքակազմ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Հանձնառել</a:t>
            </a:r>
            <a:endParaRPr lang="en-US" dirty="0" smtClean="0"/>
          </a:p>
          <a:p>
            <a:r>
              <a:rPr lang="en-US" dirty="0" err="1" smtClean="0"/>
              <a:t>Գնահատել</a:t>
            </a:r>
            <a:endParaRPr lang="en-US" dirty="0" smtClean="0"/>
          </a:p>
          <a:p>
            <a:r>
              <a:rPr lang="en-US" dirty="0" err="1" smtClean="0"/>
              <a:t>Պլանավորել</a:t>
            </a:r>
            <a:endParaRPr lang="en-US" dirty="0" smtClean="0"/>
          </a:p>
          <a:p>
            <a:r>
              <a:rPr lang="en-US" dirty="0" err="1" smtClean="0"/>
              <a:t>Գործել</a:t>
            </a:r>
            <a:endParaRPr lang="en-US" dirty="0" smtClean="0"/>
          </a:p>
          <a:p>
            <a:r>
              <a:rPr lang="en-US" dirty="0" err="1" smtClean="0"/>
              <a:t>Մոնիտորինգի</a:t>
            </a:r>
            <a:r>
              <a:rPr lang="en-US" dirty="0" smtClean="0"/>
              <a:t> </a:t>
            </a:r>
            <a:r>
              <a:rPr lang="en-US" dirty="0" err="1" smtClean="0"/>
              <a:t>ենթարկել</a:t>
            </a:r>
            <a:endParaRPr lang="en-US" dirty="0" smtClean="0"/>
          </a:p>
          <a:p>
            <a:r>
              <a:rPr lang="en-US" dirty="0" err="1" smtClean="0"/>
              <a:t>Զեկուցել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441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617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Остин</vt:lpstr>
      <vt:lpstr>Կոռուպցիոն ռիսկերի և բարեխղճության ապահովում արտաքին գործունեության շրջանակներում</vt:lpstr>
      <vt:lpstr>Բովանդակություն</vt:lpstr>
      <vt:lpstr>Ընդհանուր պատկեր. Կոռուպցիա և բիզնես</vt:lpstr>
      <vt:lpstr>Ընդհանուր պատկեր. Կոռուպցիա և բիզնես</vt:lpstr>
      <vt:lpstr>Ընդհանուր պատկեր. Կոռուպցիա և բիզնես</vt:lpstr>
      <vt:lpstr>Հայաստանյան իրականություն </vt:lpstr>
      <vt:lpstr>Հայաստանյան իրականություն</vt:lpstr>
      <vt:lpstr>Հայաստանյան իրականություն</vt:lpstr>
      <vt:lpstr>ԹԻ Բիզնեսի օրինավորության գործիքակազմ  </vt:lpstr>
      <vt:lpstr>PowerPoint Presentation</vt:lpstr>
      <vt:lpstr>ԹԻ Բիզնեսի սկզբունքները կաշառակերության դեմ պայքարի համար </vt:lpstr>
      <vt:lpstr>Ինչպես վարվել երբ կա վտանգ?  </vt:lpstr>
      <vt:lpstr>Ինչպես վարվել երբ կա վտանգ?  </vt:lpstr>
      <vt:lpstr>Հետարքրքիր օրինակներ</vt:lpstr>
      <vt:lpstr>Հետևություններ</vt:lpstr>
      <vt:lpstr>Հետևություններ</vt:lpstr>
      <vt:lpstr>Հետևություններ</vt:lpstr>
      <vt:lpstr>Շնորհակալություն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Կոռուպցիոն ռիսկերի և բարեխղճության ապահովում արտաքին գործունեության շրջանակներում</dc:title>
  <dc:creator>Admin</dc:creator>
  <cp:lastModifiedBy>Nune Aydinyan</cp:lastModifiedBy>
  <cp:revision>10</cp:revision>
  <dcterms:created xsi:type="dcterms:W3CDTF">2015-12-09T17:30:53Z</dcterms:created>
  <dcterms:modified xsi:type="dcterms:W3CDTF">2015-12-14T16:17:08Z</dcterms:modified>
</cp:coreProperties>
</file>