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84" y="7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nis.transparency.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sz="2400" dirty="0"/>
              <a:t>Օրինավորության ազգային համակարգում մասնավոր հատվածի պատշաճ դերակատարության համար անհրաժեշտ պահանջները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փորձագետ</a:t>
            </a:r>
            <a:endParaRPr lang="en-US" dirty="0" smtClean="0"/>
          </a:p>
          <a:p>
            <a:r>
              <a:rPr lang="en-US" dirty="0" err="1" smtClean="0"/>
              <a:t>Խաչիկ</a:t>
            </a:r>
            <a:r>
              <a:rPr lang="en-US" dirty="0" smtClean="0"/>
              <a:t> </a:t>
            </a:r>
            <a:r>
              <a:rPr lang="en-US" dirty="0" err="1" smtClean="0"/>
              <a:t>Հարությունյան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96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Շնորհակալություն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11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Բովանդակություն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Ի՞նչ</a:t>
            </a:r>
            <a:r>
              <a:rPr lang="en-US" dirty="0" smtClean="0"/>
              <a:t> է </a:t>
            </a:r>
            <a:r>
              <a:rPr lang="en-US" dirty="0" err="1" smtClean="0"/>
              <a:t>օրինավորության</a:t>
            </a:r>
            <a:r>
              <a:rPr lang="en-US" dirty="0" smtClean="0"/>
              <a:t>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համակարգը</a:t>
            </a:r>
            <a:endParaRPr lang="en-US" dirty="0" smtClean="0"/>
          </a:p>
          <a:p>
            <a:r>
              <a:rPr lang="en-US" dirty="0" err="1" smtClean="0"/>
              <a:t>Ի՞նչ</a:t>
            </a:r>
            <a:r>
              <a:rPr lang="en-US" dirty="0" smtClean="0"/>
              <a:t> </a:t>
            </a:r>
            <a:r>
              <a:rPr lang="en-US" dirty="0" err="1" smtClean="0"/>
              <a:t>տեղ</a:t>
            </a:r>
            <a:r>
              <a:rPr lang="en-US" dirty="0" smtClean="0"/>
              <a:t> </a:t>
            </a:r>
            <a:r>
              <a:rPr lang="en-US" dirty="0" err="1" smtClean="0"/>
              <a:t>ունի</a:t>
            </a:r>
            <a:r>
              <a:rPr lang="en-US" dirty="0" smtClean="0"/>
              <a:t> </a:t>
            </a:r>
            <a:r>
              <a:rPr lang="en-US" dirty="0" err="1" smtClean="0"/>
              <a:t>բիզնեսը</a:t>
            </a:r>
            <a:r>
              <a:rPr lang="en-US" dirty="0" smtClean="0"/>
              <a:t>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համակարգում</a:t>
            </a:r>
            <a:endParaRPr lang="en-US" dirty="0" smtClean="0"/>
          </a:p>
          <a:p>
            <a:r>
              <a:rPr lang="en-US" dirty="0" err="1" smtClean="0"/>
              <a:t>Ի՞նչ</a:t>
            </a:r>
            <a:r>
              <a:rPr lang="en-US" dirty="0" smtClean="0"/>
              <a:t> է </a:t>
            </a:r>
            <a:r>
              <a:rPr lang="en-US" dirty="0" err="1" smtClean="0"/>
              <a:t>անհրաժեշտ</a:t>
            </a:r>
            <a:r>
              <a:rPr lang="en-US" dirty="0" smtClean="0"/>
              <a:t> </a:t>
            </a:r>
            <a:r>
              <a:rPr lang="en-US" dirty="0" err="1" smtClean="0"/>
              <a:t>որպեսզի</a:t>
            </a:r>
            <a:r>
              <a:rPr lang="en-US" dirty="0" smtClean="0"/>
              <a:t> </a:t>
            </a:r>
            <a:r>
              <a:rPr lang="en-US" dirty="0" err="1" smtClean="0"/>
              <a:t>բիզնեսը</a:t>
            </a:r>
            <a:r>
              <a:rPr lang="en-US" dirty="0" smtClean="0"/>
              <a:t> </a:t>
            </a:r>
            <a:r>
              <a:rPr lang="en-US" dirty="0" err="1" smtClean="0"/>
              <a:t>պատշաճ</a:t>
            </a:r>
            <a:r>
              <a:rPr lang="en-US" dirty="0" smtClean="0"/>
              <a:t> </a:t>
            </a:r>
            <a:r>
              <a:rPr lang="en-US" dirty="0" err="1" smtClean="0"/>
              <a:t>գործի</a:t>
            </a:r>
            <a:r>
              <a:rPr lang="en-US" dirty="0" smtClean="0"/>
              <a:t> </a:t>
            </a:r>
            <a:r>
              <a:rPr lang="en-US" dirty="0" err="1" smtClean="0"/>
              <a:t>համակարգում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30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Ի՞նչ</a:t>
            </a:r>
            <a:r>
              <a:rPr lang="en-US" dirty="0" smtClean="0"/>
              <a:t> է </a:t>
            </a:r>
            <a:r>
              <a:rPr lang="en-US" dirty="0" err="1" smtClean="0"/>
              <a:t>օրինավորության</a:t>
            </a:r>
            <a:r>
              <a:rPr lang="en-US" dirty="0" smtClean="0"/>
              <a:t>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համակարգը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473" y="2160588"/>
            <a:ext cx="748509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93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ՕԱՀ </a:t>
            </a:r>
            <a:r>
              <a:rPr lang="en-US" dirty="0" err="1" smtClean="0"/>
              <a:t>գնահատման</a:t>
            </a:r>
            <a:r>
              <a:rPr lang="en-US" dirty="0" smtClean="0"/>
              <a:t> </a:t>
            </a:r>
            <a:r>
              <a:rPr lang="en-US" dirty="0" err="1" smtClean="0"/>
              <a:t>տեխնիկան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Յուրաքանչյուր</a:t>
            </a:r>
            <a:r>
              <a:rPr lang="en-US" dirty="0"/>
              <a:t> </a:t>
            </a:r>
            <a:r>
              <a:rPr lang="en-US" dirty="0" err="1"/>
              <a:t>սյուն</a:t>
            </a:r>
            <a:r>
              <a:rPr lang="en-US" dirty="0"/>
              <a:t> </a:t>
            </a:r>
            <a:r>
              <a:rPr lang="en-US" dirty="0" err="1"/>
              <a:t>գնահատվում</a:t>
            </a:r>
            <a:r>
              <a:rPr lang="en-US" dirty="0"/>
              <a:t> է </a:t>
            </a:r>
            <a:r>
              <a:rPr lang="en-US" dirty="0" err="1"/>
              <a:t>ըստ</a:t>
            </a:r>
            <a:r>
              <a:rPr lang="en-US" dirty="0"/>
              <a:t> </a:t>
            </a:r>
            <a:r>
              <a:rPr lang="en-US" dirty="0" err="1" smtClean="0"/>
              <a:t>ցուցիչների</a:t>
            </a:r>
            <a:endParaRPr lang="en-US" dirty="0"/>
          </a:p>
          <a:p>
            <a:r>
              <a:rPr lang="en-US" dirty="0" err="1"/>
              <a:t>Ցուցիչները</a:t>
            </a:r>
            <a:r>
              <a:rPr lang="en-US" dirty="0"/>
              <a:t> </a:t>
            </a:r>
            <a:r>
              <a:rPr lang="en-US" dirty="0" err="1"/>
              <a:t>խմբավորվում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“</a:t>
            </a:r>
            <a:r>
              <a:rPr lang="en-US" dirty="0" err="1"/>
              <a:t>Օրենք</a:t>
            </a:r>
            <a:r>
              <a:rPr lang="en-US" dirty="0"/>
              <a:t>” և “</a:t>
            </a:r>
            <a:r>
              <a:rPr lang="en-US" dirty="0" err="1"/>
              <a:t>Իրականություն</a:t>
            </a:r>
            <a:r>
              <a:rPr lang="en-US" dirty="0"/>
              <a:t>” </a:t>
            </a:r>
            <a:r>
              <a:rPr lang="en-US" dirty="0" err="1"/>
              <a:t>չափողականություններ</a:t>
            </a:r>
            <a:endParaRPr lang="en-US" dirty="0"/>
          </a:p>
          <a:p>
            <a:r>
              <a:rPr lang="en-US" dirty="0" err="1" smtClean="0"/>
              <a:t>Ցուցիչները</a:t>
            </a:r>
            <a:r>
              <a:rPr lang="en-US" dirty="0" smtClean="0"/>
              <a:t> </a:t>
            </a:r>
            <a:r>
              <a:rPr lang="en-US" dirty="0" err="1"/>
              <a:t>խմբավորվում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ըստ</a:t>
            </a:r>
            <a:r>
              <a:rPr lang="en-US" dirty="0"/>
              <a:t> </a:t>
            </a:r>
            <a:r>
              <a:rPr lang="en-US" dirty="0" err="1"/>
              <a:t>կարողությունների</a:t>
            </a:r>
            <a:r>
              <a:rPr lang="en-US" dirty="0"/>
              <a:t>, </a:t>
            </a:r>
            <a:r>
              <a:rPr lang="en-US" dirty="0" err="1"/>
              <a:t>դերի</a:t>
            </a:r>
            <a:r>
              <a:rPr lang="en-US" dirty="0"/>
              <a:t>, </a:t>
            </a:r>
            <a:r>
              <a:rPr lang="en-US" dirty="0" err="1"/>
              <a:t>ներքին</a:t>
            </a:r>
            <a:r>
              <a:rPr lang="en-US" dirty="0"/>
              <a:t> </a:t>
            </a:r>
            <a:r>
              <a:rPr lang="en-US" dirty="0" err="1"/>
              <a:t>կառավարման</a:t>
            </a:r>
            <a:endParaRPr lang="en-US" dirty="0"/>
          </a:p>
          <a:p>
            <a:r>
              <a:rPr lang="en-US" b="1" dirty="0" err="1" smtClean="0">
                <a:solidFill>
                  <a:srgbClr val="FF0000"/>
                </a:solidFill>
              </a:rPr>
              <a:t>Ցուցիչներ</a:t>
            </a:r>
            <a:r>
              <a:rPr lang="en-US" b="1" dirty="0">
                <a:solidFill>
                  <a:srgbClr val="FF0000"/>
                </a:solidFill>
              </a:rPr>
              <a:t>՝</a:t>
            </a:r>
          </a:p>
          <a:p>
            <a:r>
              <a:rPr lang="en-US" b="1" u="sng" dirty="0" err="1">
                <a:solidFill>
                  <a:srgbClr val="FF0000"/>
                </a:solidFill>
              </a:rPr>
              <a:t>Կարողություններ</a:t>
            </a:r>
            <a:r>
              <a:rPr lang="en-US" dirty="0" err="1"/>
              <a:t>-անկախություն</a:t>
            </a:r>
            <a:r>
              <a:rPr lang="en-US" dirty="0"/>
              <a:t>, </a:t>
            </a:r>
            <a:r>
              <a:rPr lang="en-US" dirty="0" err="1"/>
              <a:t>ռեսուրսներ</a:t>
            </a:r>
            <a:endParaRPr lang="en-US" dirty="0"/>
          </a:p>
          <a:p>
            <a:r>
              <a:rPr lang="en-US" b="1" u="sng" dirty="0" err="1">
                <a:solidFill>
                  <a:srgbClr val="FF0000"/>
                </a:solidFill>
              </a:rPr>
              <a:t>Ներքին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կառավարում</a:t>
            </a:r>
            <a:r>
              <a:rPr lang="en-US" dirty="0" err="1"/>
              <a:t>-թափանցիկություն</a:t>
            </a:r>
            <a:r>
              <a:rPr lang="en-US" dirty="0"/>
              <a:t>, </a:t>
            </a:r>
            <a:r>
              <a:rPr lang="en-US" dirty="0" err="1"/>
              <a:t>հաշվետվողականություն</a:t>
            </a:r>
            <a:r>
              <a:rPr lang="en-US" dirty="0"/>
              <a:t>, </a:t>
            </a:r>
            <a:r>
              <a:rPr lang="en-US" dirty="0" err="1"/>
              <a:t>օրինավորություն</a:t>
            </a:r>
            <a:endParaRPr lang="en-US" dirty="0"/>
          </a:p>
          <a:p>
            <a:r>
              <a:rPr lang="en-US" b="1" u="sng" dirty="0" err="1">
                <a:solidFill>
                  <a:srgbClr val="FF0000"/>
                </a:solidFill>
              </a:rPr>
              <a:t>Դեր</a:t>
            </a:r>
            <a:r>
              <a:rPr lang="en-US" dirty="0" err="1"/>
              <a:t>-կախված</a:t>
            </a:r>
            <a:r>
              <a:rPr lang="en-US" dirty="0"/>
              <a:t> </a:t>
            </a:r>
            <a:r>
              <a:rPr lang="en-US" dirty="0" err="1"/>
              <a:t>սյունից</a:t>
            </a:r>
            <a:r>
              <a:rPr lang="en-US" dirty="0"/>
              <a:t> </a:t>
            </a:r>
            <a:r>
              <a:rPr lang="en-US" dirty="0" err="1"/>
              <a:t>տարբեր</a:t>
            </a:r>
            <a:r>
              <a:rPr lang="en-US" dirty="0"/>
              <a:t> է </a:t>
            </a:r>
            <a:r>
              <a:rPr lang="en-US" dirty="0" err="1"/>
              <a:t>լինում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4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ՕԱՀ </a:t>
            </a:r>
            <a:r>
              <a:rPr lang="en-US" dirty="0" err="1" smtClean="0"/>
              <a:t>գնահատման</a:t>
            </a:r>
            <a:r>
              <a:rPr lang="en-US" dirty="0" smtClean="0"/>
              <a:t> </a:t>
            </a:r>
            <a:r>
              <a:rPr lang="en-US" dirty="0" err="1" smtClean="0"/>
              <a:t>տեխնիկան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Յուրաքանչյու</a:t>
            </a:r>
            <a:r>
              <a:rPr lang="en-US" sz="2800" dirty="0"/>
              <a:t> </a:t>
            </a:r>
            <a:r>
              <a:rPr lang="en-US" sz="2800" dirty="0" err="1" smtClean="0"/>
              <a:t>ցուցիչ</a:t>
            </a:r>
            <a:r>
              <a:rPr lang="en-US" sz="2800" dirty="0" smtClean="0"/>
              <a:t> </a:t>
            </a:r>
            <a:r>
              <a:rPr lang="en-US" sz="2800" dirty="0" err="1"/>
              <a:t>ունի</a:t>
            </a:r>
            <a:r>
              <a:rPr lang="en-US" sz="2800" dirty="0"/>
              <a:t> </a:t>
            </a:r>
            <a:r>
              <a:rPr lang="en-US" sz="2800" dirty="0" err="1"/>
              <a:t>միավորի</a:t>
            </a:r>
            <a:r>
              <a:rPr lang="en-US" sz="2800" dirty="0"/>
              <a:t> </a:t>
            </a:r>
            <a:r>
              <a:rPr lang="en-US" sz="2800" dirty="0" err="1"/>
              <a:t>շնորհման</a:t>
            </a:r>
            <a:r>
              <a:rPr lang="en-US" sz="2800" dirty="0"/>
              <a:t> </a:t>
            </a:r>
            <a:r>
              <a:rPr lang="en-US" sz="2800" dirty="0" err="1"/>
              <a:t>հարց</a:t>
            </a:r>
            <a:r>
              <a:rPr lang="en-US" sz="2800" dirty="0"/>
              <a:t> և </a:t>
            </a:r>
            <a:r>
              <a:rPr lang="en-US" sz="2800" dirty="0" err="1"/>
              <a:t>ուղղորդող</a:t>
            </a:r>
            <a:r>
              <a:rPr lang="en-US" sz="2800" dirty="0"/>
              <a:t> </a:t>
            </a:r>
            <a:r>
              <a:rPr lang="en-US" sz="2800" dirty="0" err="1" smtClean="0"/>
              <a:t>հարցեր</a:t>
            </a:r>
            <a:r>
              <a:rPr lang="en-US" sz="2800" dirty="0" smtClean="0"/>
              <a:t> (150):</a:t>
            </a:r>
            <a:endParaRPr lang="en-US" sz="2800" dirty="0"/>
          </a:p>
          <a:p>
            <a:r>
              <a:rPr lang="en-US" sz="2800" dirty="0" smtClean="0"/>
              <a:t>Միավորները-0-100: 0,25,50,75,100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47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Ի՞նչ</a:t>
            </a:r>
            <a:r>
              <a:rPr lang="en-US" dirty="0" smtClean="0"/>
              <a:t> </a:t>
            </a:r>
            <a:r>
              <a:rPr lang="en-US" dirty="0" err="1" smtClean="0"/>
              <a:t>տեղ</a:t>
            </a:r>
            <a:r>
              <a:rPr lang="en-US" dirty="0" smtClean="0"/>
              <a:t> </a:t>
            </a:r>
            <a:r>
              <a:rPr lang="en-US" dirty="0" err="1" smtClean="0"/>
              <a:t>ունի</a:t>
            </a:r>
            <a:r>
              <a:rPr lang="en-US" dirty="0" smtClean="0"/>
              <a:t> </a:t>
            </a:r>
            <a:r>
              <a:rPr lang="en-US" dirty="0" err="1" smtClean="0"/>
              <a:t>բիզնեսը</a:t>
            </a:r>
            <a:r>
              <a:rPr lang="en-US" dirty="0" smtClean="0"/>
              <a:t>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համակարգում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Փոխկապակցվածության</a:t>
            </a:r>
            <a:r>
              <a:rPr lang="en-US" dirty="0" smtClean="0"/>
              <a:t> </a:t>
            </a:r>
            <a:r>
              <a:rPr lang="en-US" dirty="0" err="1" smtClean="0"/>
              <a:t>ֆենոմենը</a:t>
            </a:r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Կուսակցություններ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Ընտրական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համակարգ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Քաղաքացիական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հասարակություն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Իրավապահ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մարմիններ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Դատական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համակարգ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Քաղաքացիական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ծառայություն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Գործադիր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իշխանություն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76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Ի՞նչ</a:t>
            </a:r>
            <a:r>
              <a:rPr lang="en-US" dirty="0" smtClean="0"/>
              <a:t> է </a:t>
            </a:r>
            <a:r>
              <a:rPr lang="en-US" dirty="0" err="1" smtClean="0"/>
              <a:t>անհրաժեշտ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9999"/>
            <a:ext cx="8596668" cy="4771363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Ռեսուրսներ</a:t>
            </a:r>
            <a:r>
              <a:rPr lang="en-US" dirty="0" smtClean="0">
                <a:solidFill>
                  <a:schemeClr val="tx1"/>
                </a:solidFill>
              </a:rPr>
              <a:t> -</a:t>
            </a:r>
            <a:r>
              <a:rPr lang="en-US" dirty="0" err="1" smtClean="0">
                <a:solidFill>
                  <a:schemeClr val="tx1"/>
                </a:solidFill>
              </a:rPr>
              <a:t>կազմակերպության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գրանցման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գործունեության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դադարեցման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սնանկության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օպերատիվություն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մտավոր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սեփականության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պաշտպանության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կայուն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դաշտ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Անկախություն-Արտաքին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միջամտությունից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ազատ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լինել</a:t>
            </a:r>
            <a:r>
              <a:rPr lang="en-US" dirty="0" smtClean="0">
                <a:solidFill>
                  <a:schemeClr val="tx1"/>
                </a:solidFill>
              </a:rPr>
              <a:t>՝ </a:t>
            </a:r>
            <a:r>
              <a:rPr lang="en-US" dirty="0" err="1" smtClean="0">
                <a:solidFill>
                  <a:schemeClr val="tx1"/>
                </a:solidFill>
              </a:rPr>
              <a:t>սկսած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գրանցման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պահից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գործունեության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ծավալման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ընթացքում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փոխհատուցում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միջամտության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համար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իրականում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ինչպես</a:t>
            </a:r>
            <a:r>
              <a:rPr lang="en-US" dirty="0" smtClean="0">
                <a:solidFill>
                  <a:schemeClr val="tx1"/>
                </a:solidFill>
              </a:rPr>
              <a:t> է </a:t>
            </a:r>
            <a:r>
              <a:rPr lang="en-US" dirty="0" err="1" smtClean="0">
                <a:solidFill>
                  <a:schemeClr val="tx1"/>
                </a:solidFill>
              </a:rPr>
              <a:t>այդ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ամենը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գործում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ներառյալ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արդյոք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կառավարությունն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ընդունում</a:t>
            </a:r>
            <a:r>
              <a:rPr lang="en-US" dirty="0" smtClean="0">
                <a:solidFill>
                  <a:schemeClr val="tx1"/>
                </a:solidFill>
              </a:rPr>
              <a:t> է </a:t>
            </a:r>
            <a:r>
              <a:rPr lang="en-US" dirty="0" err="1" smtClean="0">
                <a:solidFill>
                  <a:schemeClr val="tx1"/>
                </a:solidFill>
              </a:rPr>
              <a:t>որոշումներ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որոնք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անընդհատ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վնաս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են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հասցնում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բիզնեսին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կարողանում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են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արդյունավետորեն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բողոքարկել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չարաշահումների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դեմ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արդյոք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պետական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մարմինները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փորձում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են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չարաշահել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իրենց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լիազորություններն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որպեսզի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ձեռք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գցեն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բիզնեսները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Թափանցիկություն-արտաքին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աուդիտի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պահանջները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հաշվապահների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վարքագծի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կանոններ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միջազգային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ստանդարտների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հետ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համահունչ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լինելը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գրանցված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իր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անձանց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վերաբերյալ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տեղեկատվության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հասանելիություն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աուդիտի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իրականացման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արդյունավետություն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սեփականատերերի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մասին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տեղեկատվություն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զեկուցում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կորպորատիվ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պատասխանատվության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մասին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կոռուպցիայի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դեմ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պայքարում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սեփական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կազմակերպությունում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գրանցված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դեպքերի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բացահայտում</a:t>
            </a:r>
            <a:r>
              <a:rPr lang="en-US" dirty="0" smtClean="0">
                <a:solidFill>
                  <a:schemeClr val="tx1"/>
                </a:solidFill>
              </a:rPr>
              <a:t> և </a:t>
            </a:r>
            <a:r>
              <a:rPr lang="en-US" dirty="0" err="1" smtClean="0">
                <a:solidFill>
                  <a:schemeClr val="tx1"/>
                </a:solidFill>
              </a:rPr>
              <a:t>հանրայնացում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82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Ի՞նչ</a:t>
            </a:r>
            <a:r>
              <a:rPr lang="en-US" dirty="0" smtClean="0"/>
              <a:t> է </a:t>
            </a:r>
            <a:r>
              <a:rPr lang="en-US" dirty="0" err="1" smtClean="0"/>
              <a:t>անհրաժեշտ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Հաշվետվողականություն</a:t>
            </a:r>
            <a:r>
              <a:rPr lang="en-US" dirty="0" smtClean="0"/>
              <a:t> -</a:t>
            </a:r>
            <a:r>
              <a:rPr lang="en-US" dirty="0" err="1" smtClean="0"/>
              <a:t>վերահսկման</a:t>
            </a:r>
            <a:r>
              <a:rPr lang="en-US" dirty="0" smtClean="0"/>
              <a:t> </a:t>
            </a:r>
            <a:r>
              <a:rPr lang="en-US" dirty="0" err="1" smtClean="0"/>
              <a:t>դրույթներ</a:t>
            </a:r>
            <a:r>
              <a:rPr lang="en-US" dirty="0" smtClean="0"/>
              <a:t>, </a:t>
            </a:r>
            <a:r>
              <a:rPr lang="en-US" dirty="0" err="1" smtClean="0"/>
              <a:t>ում</a:t>
            </a:r>
            <a:r>
              <a:rPr lang="en-US" dirty="0" smtClean="0"/>
              <a:t> </a:t>
            </a: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հաշվետվություն</a:t>
            </a:r>
            <a:r>
              <a:rPr lang="en-US" dirty="0" smtClean="0"/>
              <a:t> </a:t>
            </a:r>
            <a:r>
              <a:rPr lang="en-US" dirty="0" err="1" smtClean="0"/>
              <a:t>տան</a:t>
            </a:r>
            <a:r>
              <a:rPr lang="en-US" dirty="0" smtClean="0"/>
              <a:t>, </a:t>
            </a:r>
            <a:r>
              <a:rPr lang="en-US" dirty="0" err="1" smtClean="0"/>
              <a:t>կա</a:t>
            </a:r>
            <a:r>
              <a:rPr lang="en-US" dirty="0" smtClean="0"/>
              <a:t> </a:t>
            </a:r>
            <a:r>
              <a:rPr lang="en-US" dirty="0" err="1" smtClean="0"/>
              <a:t>մարմին</a:t>
            </a:r>
            <a:r>
              <a:rPr lang="en-US" dirty="0" smtClean="0"/>
              <a:t>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վերահսկում</a:t>
            </a:r>
            <a:r>
              <a:rPr lang="en-US" dirty="0" smtClean="0"/>
              <a:t> է </a:t>
            </a:r>
            <a:r>
              <a:rPr lang="en-US" dirty="0" err="1" smtClean="0"/>
              <a:t>պետության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Օրինավորության</a:t>
            </a:r>
            <a:r>
              <a:rPr lang="en-US" dirty="0" smtClean="0"/>
              <a:t> </a:t>
            </a:r>
            <a:r>
              <a:rPr lang="en-US" dirty="0" err="1" smtClean="0"/>
              <a:t>մեխանիզմներ-վարքագծի</a:t>
            </a:r>
            <a:r>
              <a:rPr lang="en-US" dirty="0" smtClean="0"/>
              <a:t> </a:t>
            </a:r>
            <a:r>
              <a:rPr lang="en-US" dirty="0" err="1" smtClean="0"/>
              <a:t>կանոններ</a:t>
            </a:r>
            <a:r>
              <a:rPr lang="en-US" dirty="0" smtClean="0"/>
              <a:t>, </a:t>
            </a:r>
            <a:r>
              <a:rPr lang="en-US" dirty="0" err="1" smtClean="0"/>
              <a:t>էթիկայ</a:t>
            </a:r>
            <a:r>
              <a:rPr lang="en-US" dirty="0" smtClean="0"/>
              <a:t>, </a:t>
            </a:r>
            <a:r>
              <a:rPr lang="en-US" dirty="0" err="1" smtClean="0"/>
              <a:t>ազդարար</a:t>
            </a:r>
            <a:endParaRPr lang="en-US" dirty="0" smtClean="0"/>
          </a:p>
          <a:p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քաղաքականության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ներգրավվածություն-օրակարգը</a:t>
            </a:r>
            <a:r>
              <a:rPr lang="en-US" dirty="0" smtClean="0"/>
              <a:t> </a:t>
            </a:r>
            <a:r>
              <a:rPr lang="en-US" dirty="0" err="1" smtClean="0"/>
              <a:t>կառավարության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հանդիպումների</a:t>
            </a:r>
            <a:r>
              <a:rPr lang="en-US" dirty="0" smtClean="0"/>
              <a:t> </a:t>
            </a:r>
            <a:r>
              <a:rPr lang="en-US" dirty="0" err="1" smtClean="0"/>
              <a:t>ժամանակ</a:t>
            </a:r>
            <a:r>
              <a:rPr lang="en-US" dirty="0" smtClean="0"/>
              <a:t>, UN Global compact </a:t>
            </a:r>
            <a:r>
              <a:rPr lang="en-US" dirty="0" err="1" smtClean="0"/>
              <a:t>մասնակիցների</a:t>
            </a:r>
            <a:r>
              <a:rPr lang="en-US" dirty="0" smtClean="0"/>
              <a:t> </a:t>
            </a:r>
            <a:r>
              <a:rPr lang="en-US" dirty="0" err="1" smtClean="0"/>
              <a:t>թիվը</a:t>
            </a:r>
            <a:r>
              <a:rPr lang="en-US" dirty="0" smtClean="0"/>
              <a:t> և </a:t>
            </a:r>
            <a:r>
              <a:rPr lang="en-US" dirty="0" err="1" smtClean="0"/>
              <a:t>հրապարակայնորեն</a:t>
            </a:r>
            <a:r>
              <a:rPr lang="en-US" dirty="0" smtClean="0"/>
              <a:t> </a:t>
            </a:r>
            <a:r>
              <a:rPr lang="en-US" dirty="0" err="1" smtClean="0"/>
              <a:t>կառավարությունից</a:t>
            </a:r>
            <a:r>
              <a:rPr lang="en-US" dirty="0" smtClean="0"/>
              <a:t> </a:t>
            </a:r>
            <a:r>
              <a:rPr lang="en-US" dirty="0" err="1" smtClean="0"/>
              <a:t>պահանջել</a:t>
            </a:r>
            <a:r>
              <a:rPr lang="en-US" dirty="0" smtClean="0"/>
              <a:t> </a:t>
            </a:r>
            <a:r>
              <a:rPr lang="en-US" dirty="0" err="1" smtClean="0"/>
              <a:t>պայքարել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դեմ</a:t>
            </a:r>
            <a:endParaRPr lang="en-US" dirty="0" smtClean="0"/>
          </a:p>
          <a:p>
            <a:r>
              <a:rPr lang="en-US" dirty="0" err="1" smtClean="0"/>
              <a:t>Քաղաքացիական</a:t>
            </a:r>
            <a:r>
              <a:rPr lang="en-US" dirty="0" smtClean="0"/>
              <a:t> </a:t>
            </a:r>
            <a:r>
              <a:rPr lang="en-US" dirty="0" err="1" smtClean="0"/>
              <a:t>հասարակությունում</a:t>
            </a:r>
            <a:r>
              <a:rPr lang="en-US" dirty="0" smtClean="0"/>
              <a:t> </a:t>
            </a:r>
            <a:r>
              <a:rPr lang="en-US" dirty="0" err="1" smtClean="0"/>
              <a:t>ներգրավվածություն</a:t>
            </a:r>
            <a:r>
              <a:rPr lang="en-US" dirty="0" smtClean="0"/>
              <a:t> և </a:t>
            </a:r>
            <a:r>
              <a:rPr lang="en-US" dirty="0" err="1" smtClean="0"/>
              <a:t>աջակցություն-ֆինանսերի</a:t>
            </a:r>
            <a:r>
              <a:rPr lang="en-US" dirty="0" smtClean="0"/>
              <a:t> </a:t>
            </a:r>
            <a:r>
              <a:rPr lang="en-US" dirty="0" err="1" smtClean="0"/>
              <a:t>հատուցում</a:t>
            </a:r>
            <a:r>
              <a:rPr lang="en-US" dirty="0" smtClean="0"/>
              <a:t>, </a:t>
            </a:r>
            <a:r>
              <a:rPr lang="en-US" dirty="0" err="1" smtClean="0"/>
              <a:t>համատեղ</a:t>
            </a:r>
            <a:r>
              <a:rPr lang="en-US" dirty="0" smtClean="0"/>
              <a:t> </a:t>
            </a:r>
            <a:r>
              <a:rPr lang="en-US" dirty="0" err="1" smtClean="0"/>
              <a:t>պայքարի</a:t>
            </a:r>
            <a:r>
              <a:rPr lang="en-US" dirty="0" smtClean="0"/>
              <a:t> </a:t>
            </a:r>
            <a:r>
              <a:rPr lang="en-US" dirty="0" err="1" smtClean="0"/>
              <a:t>օրինակներ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91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Խաղ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http://nis.transparency.am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504434"/>
            <a:ext cx="5311678" cy="403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3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311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Օրինավորության ազգային համակարգում մասնավոր հատվածի պատշաճ դերակատարության համար անհրաժեշտ պահանջները </vt:lpstr>
      <vt:lpstr>Բովանդակություն</vt:lpstr>
      <vt:lpstr>Ի՞նչ է օրինավորության ազգային համակարգը</vt:lpstr>
      <vt:lpstr>ՕԱՀ գնահատման տեխնիկան</vt:lpstr>
      <vt:lpstr>ՕԱՀ գնահատման տեխնիկան</vt:lpstr>
      <vt:lpstr>Ի՞նչ տեղ ունի բիզնեսը այդ համակարգում</vt:lpstr>
      <vt:lpstr>Ի՞նչ է անհրաժեշտ</vt:lpstr>
      <vt:lpstr>Ի՞նչ է անհրաժեշտ</vt:lpstr>
      <vt:lpstr>Խաղ</vt:lpstr>
      <vt:lpstr>Շնորհակալություն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Օրինավորության ազգային համակարգում մասնավոր հատվածի պատշաճ դերակատարության համար անհրաժեշտ պահանջները</dc:title>
  <dc:creator>Khachik Haroutyunyan</dc:creator>
  <cp:lastModifiedBy>Nune Aydinyan</cp:lastModifiedBy>
  <cp:revision>13</cp:revision>
  <dcterms:created xsi:type="dcterms:W3CDTF">2015-07-28T14:27:28Z</dcterms:created>
  <dcterms:modified xsi:type="dcterms:W3CDTF">2015-07-29T21:51:19Z</dcterms:modified>
</cp:coreProperties>
</file>