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achik Haroutyunyan" initials="KH" lastIdx="7" clrIdx="0">
    <p:extLst>
      <p:ext uri="{19B8F6BF-5375-455C-9EA6-DF929625EA0E}">
        <p15:presenceInfo xmlns:p15="http://schemas.microsoft.com/office/powerpoint/2012/main" userId="S-1-5-21-1122058089-526457399-219882966-1152" providerId="AD"/>
      </p:ext>
    </p:extLst>
  </p:cmAuthor>
  <p:cmAuthor id="2" name="Admin"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92"/>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7-28T03:44:15.616" idx="1">
    <p:pos x="10" y="10"/>
    <p:text>Բոյկոտ</p:text>
  </p:cm>
  <p:cm authorId="1" dt="2015-07-28T13:58:07.520" idx="1">
    <p:pos x="4368" y="3856"/>
    <p:text>1. Արյունատար անոթը կոռուպցիայի դա փողն է</p:text>
    <p:extLst>
      <p:ext uri="{C676402C-5697-4E1C-873F-D02D1690AC5C}">
        <p15:threadingInfo xmlns:p15="http://schemas.microsoft.com/office/powerpoint/2012/main" timeZoneBias="-240"/>
      </p:ext>
    </p:extLst>
  </p:cm>
  <p:cm authorId="1" dt="2015-07-28T13:58:49.163" idx="2">
    <p:pos x="4368" y="3952"/>
    <p:text>2. Մասնավոր հատվածը կարող է դառնալ տրոյական ձի</p:text>
    <p:extLst>
      <p:ext uri="{C676402C-5697-4E1C-873F-D02D1690AC5C}">
        <p15:threadingInfo xmlns:p15="http://schemas.microsoft.com/office/powerpoint/2012/main" timeZoneBias="-240">
          <p15:parentCm authorId="1" idx="1"/>
        </p15:threadingInfo>
      </p:ext>
    </p:extLst>
  </p:cm>
  <p:cm authorId="1" dt="2015-07-28T18:13:52.438" idx="3">
    <p:pos x="1904" y="408"/>
    <p:text>Collective action</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5-07-28T04:03:00.764" idx="2">
    <p:pos x="6044" y="1136"/>
    <p:text>5-րդ սխեման է ազգային մասնավոր և օտարերկրյա մասնավոր</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7-28T18:19:34.499" idx="4">
    <p:pos x="4608" y="1384"/>
    <p:text>World Bank has classified into 4 groups Collective Action Anti-corruption initiatives: Anti-corruption declarations; Principle based initiatives; Integrity pacts; Certifying business coalitions. We are taking into consideration peculiarities, because there is no such approach as “one size fits all” which would make any such interventions by the private sector side effective. The first group (Anti-corruption declarations) is the same as pledge.</p:text>
    <p:extLst>
      <p:ext uri="{C676402C-5697-4E1C-873F-D02D1690AC5C}">
        <p15:threadingInfo xmlns:p15="http://schemas.microsoft.com/office/powerpoint/2012/main" timeZoneBias="-240"/>
      </p:ext>
    </p:extLst>
  </p:cm>
  <p:cm authorId="1" dt="2015-07-28T18:21:56.406" idx="5">
    <p:pos x="5554" y="2407"/>
    <p:text>The main feature of such coalitions is to accept into coalition only those companies which are doing their business in a clean and transparent manner. Those members of coalition who are violating this principles, shall be suspended from their participation to the coalition.</p:text>
    <p:extLst>
      <p:ext uri="{C676402C-5697-4E1C-873F-D02D1690AC5C}">
        <p15:threadingInfo xmlns:p15="http://schemas.microsoft.com/office/powerpoint/2012/main" timeZoneBias="-240"/>
      </p:ext>
    </p:extLst>
  </p:cm>
  <p:cm authorId="1" dt="2015-07-28T18:22:42.441" idx="6">
    <p:pos x="3353" y="2582"/>
    <p:text/>
    <p:extLst>
      <p:ext uri="{C676402C-5697-4E1C-873F-D02D1690AC5C}">
        <p15:threadingInfo xmlns:p15="http://schemas.microsoft.com/office/powerpoint/2012/main" timeZoneBias="-240"/>
      </p:ext>
    </p:extLst>
  </p:cm>
  <p:cm authorId="1" dt="2015-07-28T18:22:56.550" idx="7">
    <p:pos x="3353" y="2678"/>
    <p:text>The possible topics for advocacy can be: good governance, because the corruption is a symptom of lack of good governance; introducing liability of legal persons which will make ‘dirty’ companies cautioned and make the competition in the market fair; introduction of mandatory compliance programs; tax credits for good anti-corruption behavior of private companies.
Collective action and corruption. Mark Pieth.Internationa Center for Collective Action. Working Paper series</p:text>
    <p:extLst>
      <p:ext uri="{C676402C-5697-4E1C-873F-D02D1690AC5C}">
        <p15:threadingInfo xmlns:p15="http://schemas.microsoft.com/office/powerpoint/2012/main" timeZoneBias="-240">
          <p15:parentCm authorId="1" idx="6"/>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697CC4-AECA-4DC0-BA7B-2F07E820FFEF}" type="datetimeFigureOut">
              <a:rPr lang="en-US" smtClean="0"/>
              <a:t>7/30/2015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9FFF9-092A-44D2-A383-09FEC0DB34CC}" type="slidenum">
              <a:rPr lang="en-US" smtClean="0"/>
              <a:t>‹#›</a:t>
            </a:fld>
            <a:endParaRPr lang="en-US"/>
          </a:p>
        </p:txBody>
      </p:sp>
    </p:spTree>
    <p:extLst>
      <p:ext uri="{BB962C8B-B14F-4D97-AF65-F5344CB8AC3E}">
        <p14:creationId xmlns:p14="http://schemas.microsoft.com/office/powerpoint/2010/main" val="3393617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49FFF9-092A-44D2-A383-09FEC0DB34CC}" type="slidenum">
              <a:rPr lang="en-US" smtClean="0"/>
              <a:t>3</a:t>
            </a:fld>
            <a:endParaRPr lang="en-US"/>
          </a:p>
        </p:txBody>
      </p:sp>
    </p:spTree>
    <p:extLst>
      <p:ext uri="{BB962C8B-B14F-4D97-AF65-F5344CB8AC3E}">
        <p14:creationId xmlns:p14="http://schemas.microsoft.com/office/powerpoint/2010/main" val="115459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y-AM" sz="1800" dirty="0"/>
              <a:t>Մասնավոր հատվածի դերը և առաքելությունը կոռուպցիայի դեմ պայքարում՝ Միջազգային իրավական գործիքների և չափանիշների համատեքստում</a:t>
            </a:r>
            <a:endParaRPr lang="en-US" sz="1800" dirty="0"/>
          </a:p>
        </p:txBody>
      </p:sp>
      <p:sp>
        <p:nvSpPr>
          <p:cNvPr id="3" name="Subtitle 2"/>
          <p:cNvSpPr>
            <a:spLocks noGrp="1"/>
          </p:cNvSpPr>
          <p:nvPr>
            <p:ph type="subTitle" idx="1"/>
          </p:nvPr>
        </p:nvSpPr>
        <p:spPr/>
        <p:txBody>
          <a:bodyPr/>
          <a:lstStyle/>
          <a:p>
            <a:r>
              <a:rPr lang="en-US" dirty="0" err="1" smtClean="0"/>
              <a:t>Հակակոռուպցիոն</a:t>
            </a:r>
            <a:r>
              <a:rPr lang="en-US" dirty="0" smtClean="0"/>
              <a:t> </a:t>
            </a:r>
            <a:r>
              <a:rPr lang="en-US" dirty="0" err="1" smtClean="0"/>
              <a:t>փորձագետ</a:t>
            </a:r>
            <a:endParaRPr lang="en-US" dirty="0" smtClean="0"/>
          </a:p>
          <a:p>
            <a:r>
              <a:rPr lang="en-US" dirty="0" err="1" smtClean="0"/>
              <a:t>Խաչիկ</a:t>
            </a:r>
            <a:r>
              <a:rPr lang="en-US" dirty="0" smtClean="0"/>
              <a:t> </a:t>
            </a:r>
            <a:r>
              <a:rPr lang="en-US" dirty="0" err="1" smtClean="0"/>
              <a:t>Հարությունյան</a:t>
            </a:r>
            <a:endParaRPr lang="en-US" dirty="0"/>
          </a:p>
        </p:txBody>
      </p:sp>
    </p:spTree>
    <p:extLst>
      <p:ext uri="{BB962C8B-B14F-4D97-AF65-F5344CB8AC3E}">
        <p14:creationId xmlns:p14="http://schemas.microsoft.com/office/powerpoint/2010/main" val="407935688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Միջազգային</a:t>
            </a:r>
            <a:r>
              <a:rPr lang="en-US" dirty="0" smtClean="0"/>
              <a:t> </a:t>
            </a:r>
            <a:r>
              <a:rPr lang="en-US" dirty="0" err="1" smtClean="0"/>
              <a:t>իրավական</a:t>
            </a:r>
            <a:r>
              <a:rPr lang="en-US" dirty="0" smtClean="0"/>
              <a:t> </a:t>
            </a:r>
            <a:r>
              <a:rPr lang="en-US" dirty="0" err="1" smtClean="0"/>
              <a:t>դաշտ</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Թարգմանված</a:t>
            </a:r>
            <a:endParaRPr lang="en-US" dirty="0" smtClean="0"/>
          </a:p>
          <a:p>
            <a:r>
              <a:rPr lang="en-US" b="1" dirty="0" err="1" smtClean="0"/>
              <a:t>Համագործակցության</a:t>
            </a:r>
            <a:r>
              <a:rPr lang="en-US" b="1" dirty="0" smtClean="0"/>
              <a:t> </a:t>
            </a:r>
            <a:r>
              <a:rPr lang="en-US" b="1" dirty="0" err="1" smtClean="0"/>
              <a:t>խրախուսում</a:t>
            </a:r>
            <a:r>
              <a:rPr lang="en-US" dirty="0" smtClean="0"/>
              <a:t>՝ </a:t>
            </a:r>
            <a:r>
              <a:rPr lang="en-US" dirty="0" err="1" smtClean="0"/>
              <a:t>մասնավոր</a:t>
            </a:r>
            <a:r>
              <a:rPr lang="en-US" dirty="0" smtClean="0"/>
              <a:t> և </a:t>
            </a:r>
            <a:r>
              <a:rPr lang="en-US" dirty="0" err="1" smtClean="0"/>
              <a:t>իրավապահների</a:t>
            </a:r>
            <a:r>
              <a:rPr lang="en-US" dirty="0" smtClean="0"/>
              <a:t> </a:t>
            </a:r>
            <a:r>
              <a:rPr lang="en-US" dirty="0" err="1" smtClean="0"/>
              <a:t>միջև</a:t>
            </a:r>
            <a:endParaRPr lang="en-US" dirty="0" smtClean="0"/>
          </a:p>
          <a:p>
            <a:r>
              <a:rPr lang="en-US" b="1" dirty="0" smtClean="0"/>
              <a:t>Ս</a:t>
            </a:r>
            <a:r>
              <a:rPr lang="hy-AM" b="1" dirty="0" smtClean="0"/>
              <a:t>տանդարտների և ընթացակարգերի մշակման</a:t>
            </a:r>
            <a:r>
              <a:rPr lang="en-US" b="1" dirty="0" smtClean="0"/>
              <a:t> խ</a:t>
            </a:r>
            <a:r>
              <a:rPr lang="hy-AM" b="1" dirty="0" smtClean="0"/>
              <a:t>րախուսումը</a:t>
            </a:r>
            <a:r>
              <a:rPr lang="en-US" dirty="0" smtClean="0"/>
              <a:t>՝ </a:t>
            </a:r>
            <a:r>
              <a:rPr lang="en-US" dirty="0" err="1" smtClean="0"/>
              <a:t>մասնավորի</a:t>
            </a:r>
            <a:r>
              <a:rPr lang="en-US" dirty="0" smtClean="0"/>
              <a:t> </a:t>
            </a:r>
            <a:r>
              <a:rPr lang="en-US" dirty="0" err="1" smtClean="0"/>
              <a:t>աշխատանքում</a:t>
            </a:r>
            <a:r>
              <a:rPr lang="en-US" dirty="0" smtClean="0"/>
              <a:t> </a:t>
            </a:r>
            <a:r>
              <a:rPr lang="en-US" dirty="0" err="1" smtClean="0"/>
              <a:t>բարեխղճության</a:t>
            </a:r>
            <a:r>
              <a:rPr lang="en-US" dirty="0" smtClean="0"/>
              <a:t> </a:t>
            </a:r>
            <a:r>
              <a:rPr lang="en-US" dirty="0" err="1" smtClean="0"/>
              <a:t>ապահովման</a:t>
            </a:r>
            <a:r>
              <a:rPr lang="en-US" dirty="0" smtClean="0"/>
              <a:t> </a:t>
            </a:r>
            <a:r>
              <a:rPr lang="en-US" dirty="0" err="1" smtClean="0"/>
              <a:t>համար</a:t>
            </a:r>
            <a:endParaRPr lang="en-US" dirty="0" smtClean="0"/>
          </a:p>
          <a:p>
            <a:r>
              <a:rPr lang="en-US" b="1" dirty="0" err="1" smtClean="0"/>
              <a:t>Գործունեության</a:t>
            </a:r>
            <a:r>
              <a:rPr lang="en-US" b="1" dirty="0" smtClean="0"/>
              <a:t> </a:t>
            </a:r>
            <a:r>
              <a:rPr lang="en-US" b="1" dirty="0" err="1" smtClean="0"/>
              <a:t>թափանցիկության</a:t>
            </a:r>
            <a:r>
              <a:rPr lang="en-US" b="1" dirty="0" smtClean="0"/>
              <a:t> </a:t>
            </a:r>
            <a:r>
              <a:rPr lang="en-US" b="1" dirty="0" err="1" smtClean="0"/>
              <a:t>խրախուսում</a:t>
            </a:r>
            <a:r>
              <a:rPr lang="en-US" b="1" dirty="0"/>
              <a:t> </a:t>
            </a:r>
            <a:r>
              <a:rPr lang="en-US" dirty="0" smtClean="0"/>
              <a:t>(</a:t>
            </a:r>
            <a:r>
              <a:rPr lang="en-US" dirty="0" err="1" smtClean="0"/>
              <a:t>հիմնադիրիների</a:t>
            </a:r>
            <a:r>
              <a:rPr lang="en-US" dirty="0" smtClean="0"/>
              <a:t> </a:t>
            </a:r>
            <a:r>
              <a:rPr lang="en-US" dirty="0" err="1" smtClean="0"/>
              <a:t>ինքնություն</a:t>
            </a:r>
            <a:r>
              <a:rPr lang="en-US" dirty="0" smtClean="0"/>
              <a:t>-beneficial ownership)</a:t>
            </a:r>
          </a:p>
          <a:p>
            <a:r>
              <a:rPr lang="en-US" b="1" dirty="0" smtClean="0"/>
              <a:t>Գ</a:t>
            </a:r>
            <a:r>
              <a:rPr lang="hy-AM" b="1" dirty="0" smtClean="0"/>
              <a:t>ործունեությունը </a:t>
            </a:r>
            <a:r>
              <a:rPr lang="hy-AM" b="1" dirty="0"/>
              <a:t>կարգավորող ընթացակարգերի չարաշահումների </a:t>
            </a:r>
            <a:r>
              <a:rPr lang="hy-AM" b="1" dirty="0" smtClean="0"/>
              <a:t>կանխարգելումը</a:t>
            </a:r>
            <a:r>
              <a:rPr lang="en-US" dirty="0" smtClean="0"/>
              <a:t> (</a:t>
            </a:r>
            <a:r>
              <a:rPr lang="en-US" dirty="0" err="1" smtClean="0"/>
              <a:t>օրինակ</a:t>
            </a:r>
            <a:r>
              <a:rPr lang="en-US" dirty="0" smtClean="0"/>
              <a:t> </a:t>
            </a:r>
            <a:r>
              <a:rPr lang="en-US" dirty="0" err="1" smtClean="0"/>
              <a:t>լիցենզիաներ</a:t>
            </a:r>
            <a:r>
              <a:rPr lang="en-US" dirty="0" smtClean="0"/>
              <a:t>)</a:t>
            </a:r>
          </a:p>
          <a:p>
            <a:r>
              <a:rPr lang="en-US" b="1" dirty="0" smtClean="0"/>
              <a:t>Շ</a:t>
            </a:r>
            <a:r>
              <a:rPr lang="hy-AM" b="1" dirty="0" smtClean="0"/>
              <a:t>ահերի </a:t>
            </a:r>
            <a:r>
              <a:rPr lang="hy-AM" b="1" dirty="0"/>
              <a:t>բախումների առաջացման </a:t>
            </a:r>
            <a:r>
              <a:rPr lang="hy-AM" b="1" dirty="0" smtClean="0"/>
              <a:t>կանխարգելումը</a:t>
            </a:r>
            <a:r>
              <a:rPr lang="en-US" b="1" dirty="0" smtClean="0"/>
              <a:t> (revolving door)</a:t>
            </a:r>
          </a:p>
          <a:p>
            <a:r>
              <a:rPr lang="en-US" b="1" dirty="0" smtClean="0"/>
              <a:t>Ն</a:t>
            </a:r>
            <a:r>
              <a:rPr lang="hy-AM" b="1" dirty="0" smtClean="0"/>
              <a:t>երքին </a:t>
            </a:r>
            <a:r>
              <a:rPr lang="hy-AM" b="1" dirty="0"/>
              <a:t>աուդիտորական վերահսկողության բավարար </a:t>
            </a:r>
            <a:r>
              <a:rPr lang="hy-AM" b="1" dirty="0" smtClean="0"/>
              <a:t>մեխանիզմներ</a:t>
            </a:r>
            <a:r>
              <a:rPr lang="en-US" b="1" dirty="0" smtClean="0"/>
              <a:t>ի </a:t>
            </a:r>
            <a:r>
              <a:rPr lang="en-US" b="1" dirty="0" err="1" smtClean="0"/>
              <a:t>առկայությու</a:t>
            </a:r>
            <a:r>
              <a:rPr lang="en-US" dirty="0" err="1" smtClean="0"/>
              <a:t>ն</a:t>
            </a:r>
            <a:r>
              <a:rPr lang="en-US" dirty="0" smtClean="0"/>
              <a:t> (</a:t>
            </a:r>
            <a:r>
              <a:rPr lang="en-US" dirty="0" err="1" smtClean="0"/>
              <a:t>կախված</a:t>
            </a:r>
            <a:r>
              <a:rPr lang="en-US" dirty="0" smtClean="0"/>
              <a:t> </a:t>
            </a:r>
            <a:r>
              <a:rPr lang="en-US" dirty="0" err="1" smtClean="0"/>
              <a:t>կազմակերպության</a:t>
            </a:r>
            <a:r>
              <a:rPr lang="en-US" dirty="0" smtClean="0"/>
              <a:t> </a:t>
            </a:r>
            <a:r>
              <a:rPr lang="en-US" dirty="0" err="1" smtClean="0"/>
              <a:t>մեծությունից</a:t>
            </a:r>
            <a:r>
              <a:rPr lang="en-US" dirty="0" smtClean="0"/>
              <a:t>)</a:t>
            </a:r>
            <a:endParaRPr lang="en-US" b="1" dirty="0" smtClean="0"/>
          </a:p>
          <a:p>
            <a:r>
              <a:rPr lang="en-US" b="1" dirty="0"/>
              <a:t>Հ</a:t>
            </a:r>
            <a:r>
              <a:rPr lang="hy-AM" b="1" dirty="0" smtClean="0"/>
              <a:t>աշիվները </a:t>
            </a:r>
            <a:r>
              <a:rPr lang="hy-AM" b="1" dirty="0"/>
              <a:t>և պահանջվող ֆինանսական տեղեկագրերը ենթակա լինեն աուդիտի և հավաստագրման </a:t>
            </a:r>
            <a:r>
              <a:rPr lang="hy-AM" b="1" dirty="0" smtClean="0"/>
              <a:t>ընթացակարգերի</a:t>
            </a:r>
            <a:r>
              <a:rPr lang="en-US" b="1" dirty="0" smtClean="0"/>
              <a:t> </a:t>
            </a:r>
            <a:r>
              <a:rPr lang="en-US" dirty="0" smtClean="0"/>
              <a:t>(</a:t>
            </a:r>
            <a:r>
              <a:rPr lang="en-US" dirty="0" err="1" smtClean="0"/>
              <a:t>միայն</a:t>
            </a:r>
            <a:r>
              <a:rPr lang="en-US" dirty="0" smtClean="0"/>
              <a:t> </a:t>
            </a:r>
            <a:r>
              <a:rPr lang="en-US" dirty="0" err="1" smtClean="0"/>
              <a:t>խոշոր</a:t>
            </a:r>
            <a:r>
              <a:rPr lang="en-US" dirty="0" smtClean="0"/>
              <a:t> </a:t>
            </a:r>
            <a:r>
              <a:rPr lang="en-US" dirty="0" err="1" smtClean="0"/>
              <a:t>կազմակերպությունները</a:t>
            </a:r>
            <a:r>
              <a:rPr lang="en-US" dirty="0" smtClean="0"/>
              <a:t>)</a:t>
            </a:r>
            <a:endParaRPr lang="en-US" b="1" dirty="0" smtClean="0"/>
          </a:p>
          <a:p>
            <a:endParaRPr lang="en-US" dirty="0" smtClean="0"/>
          </a:p>
        </p:txBody>
      </p:sp>
    </p:spTree>
    <p:extLst>
      <p:ext uri="{BB962C8B-B14F-4D97-AF65-F5344CB8AC3E}">
        <p14:creationId xmlns:p14="http://schemas.microsoft.com/office/powerpoint/2010/main" val="9214905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Միջազգային</a:t>
            </a:r>
            <a:r>
              <a:rPr lang="en-US" dirty="0" smtClean="0"/>
              <a:t> </a:t>
            </a:r>
            <a:r>
              <a:rPr lang="en-US" dirty="0" err="1" smtClean="0"/>
              <a:t>իրավական</a:t>
            </a:r>
            <a:r>
              <a:rPr lang="en-US" dirty="0" smtClean="0"/>
              <a:t> </a:t>
            </a:r>
            <a:r>
              <a:rPr lang="en-US" dirty="0" err="1" smtClean="0"/>
              <a:t>դաշտ</a:t>
            </a:r>
            <a:endParaRPr lang="en-US" dirty="0"/>
          </a:p>
        </p:txBody>
      </p:sp>
      <p:sp>
        <p:nvSpPr>
          <p:cNvPr id="3" name="Content Placeholder 2"/>
          <p:cNvSpPr>
            <a:spLocks noGrp="1"/>
          </p:cNvSpPr>
          <p:nvPr>
            <p:ph idx="1"/>
          </p:nvPr>
        </p:nvSpPr>
        <p:spPr/>
        <p:txBody>
          <a:bodyPr>
            <a:normAutofit/>
          </a:bodyPr>
          <a:lstStyle/>
          <a:p>
            <a:r>
              <a:rPr lang="en-US" dirty="0" smtClean="0"/>
              <a:t>12 (4) </a:t>
            </a:r>
            <a:r>
              <a:rPr lang="en-US" dirty="0" err="1" smtClean="0"/>
              <a:t>հարկերից</a:t>
            </a:r>
            <a:r>
              <a:rPr lang="en-US" dirty="0" smtClean="0"/>
              <a:t> </a:t>
            </a:r>
            <a:r>
              <a:rPr lang="en-US" dirty="0" err="1" smtClean="0"/>
              <a:t>չազատվեն</a:t>
            </a:r>
            <a:r>
              <a:rPr lang="en-US" dirty="0" smtClean="0"/>
              <a:t> </a:t>
            </a:r>
            <a:r>
              <a:rPr lang="en-US" dirty="0" err="1" smtClean="0"/>
              <a:t>ծախսերը</a:t>
            </a:r>
            <a:r>
              <a:rPr lang="en-US" dirty="0" smtClean="0"/>
              <a:t> </a:t>
            </a:r>
            <a:r>
              <a:rPr lang="en-US" dirty="0" err="1" smtClean="0"/>
              <a:t>որոնք</a:t>
            </a:r>
            <a:r>
              <a:rPr lang="en-US" dirty="0" smtClean="0"/>
              <a:t> </a:t>
            </a:r>
            <a:r>
              <a:rPr lang="en-US" dirty="0" err="1" smtClean="0"/>
              <a:t>վերաբերվում</a:t>
            </a:r>
            <a:r>
              <a:rPr lang="en-US" dirty="0" smtClean="0"/>
              <a:t> </a:t>
            </a:r>
            <a:r>
              <a:rPr lang="en-US" dirty="0" err="1" smtClean="0"/>
              <a:t>են</a:t>
            </a:r>
            <a:r>
              <a:rPr lang="en-US" dirty="0" smtClean="0"/>
              <a:t> </a:t>
            </a:r>
            <a:r>
              <a:rPr lang="en-US" dirty="0" err="1" smtClean="0"/>
              <a:t>կաշառելուն</a:t>
            </a:r>
            <a:r>
              <a:rPr lang="en-US" dirty="0" smtClean="0"/>
              <a:t> </a:t>
            </a:r>
            <a:r>
              <a:rPr lang="en-US" dirty="0" err="1" smtClean="0"/>
              <a:t>օտարերկրյա</a:t>
            </a:r>
            <a:r>
              <a:rPr lang="en-US" dirty="0" smtClean="0"/>
              <a:t>, </a:t>
            </a:r>
            <a:r>
              <a:rPr lang="en-US" dirty="0" err="1" smtClean="0"/>
              <a:t>ազգային</a:t>
            </a:r>
            <a:r>
              <a:rPr lang="en-US" dirty="0" smtClean="0"/>
              <a:t> և </a:t>
            </a:r>
            <a:r>
              <a:rPr lang="en-US" dirty="0" err="1" smtClean="0"/>
              <a:t>միջազգային</a:t>
            </a:r>
            <a:r>
              <a:rPr lang="en-US" dirty="0" smtClean="0"/>
              <a:t> </a:t>
            </a:r>
            <a:r>
              <a:rPr lang="en-US" dirty="0" err="1" smtClean="0"/>
              <a:t>պաշտոնատար</a:t>
            </a:r>
            <a:r>
              <a:rPr lang="en-US" dirty="0" smtClean="0"/>
              <a:t> </a:t>
            </a:r>
            <a:r>
              <a:rPr lang="en-US" dirty="0" err="1" smtClean="0"/>
              <a:t>անձանց</a:t>
            </a:r>
            <a:endParaRPr lang="en-US" dirty="0" smtClean="0"/>
          </a:p>
          <a:p>
            <a:r>
              <a:rPr lang="en-US" dirty="0" err="1" smtClean="0"/>
              <a:t>Քրեականացումը</a:t>
            </a:r>
            <a:endParaRPr lang="en-US" dirty="0" smtClean="0"/>
          </a:p>
          <a:p>
            <a:r>
              <a:rPr lang="en-US" dirty="0" err="1" smtClean="0"/>
              <a:t>Հոդված</a:t>
            </a:r>
            <a:r>
              <a:rPr lang="en-US" dirty="0" smtClean="0"/>
              <a:t> 21 (active and passive bribery)</a:t>
            </a:r>
          </a:p>
          <a:p>
            <a:r>
              <a:rPr lang="en-US" dirty="0" err="1" smtClean="0"/>
              <a:t>Հոդված</a:t>
            </a:r>
            <a:r>
              <a:rPr lang="en-US" dirty="0" smtClean="0"/>
              <a:t> 22 (embezzlement in the private sector-</a:t>
            </a:r>
            <a:r>
              <a:rPr lang="en-US" dirty="0" err="1" smtClean="0"/>
              <a:t>գույքի</a:t>
            </a:r>
            <a:r>
              <a:rPr lang="en-US" dirty="0" smtClean="0"/>
              <a:t> </a:t>
            </a:r>
            <a:r>
              <a:rPr lang="en-US" dirty="0" err="1" smtClean="0"/>
              <a:t>հափշտակությունը</a:t>
            </a:r>
            <a:r>
              <a:rPr lang="en-US" dirty="0" smtClean="0"/>
              <a:t>)</a:t>
            </a:r>
          </a:p>
          <a:p>
            <a:r>
              <a:rPr lang="en-US" dirty="0" err="1" smtClean="0"/>
              <a:t>Հոդված</a:t>
            </a:r>
            <a:r>
              <a:rPr lang="en-US" dirty="0" smtClean="0"/>
              <a:t> 18 (</a:t>
            </a:r>
            <a:r>
              <a:rPr lang="en-US" dirty="0" err="1" smtClean="0"/>
              <a:t>փողերի</a:t>
            </a:r>
            <a:r>
              <a:rPr lang="en-US" dirty="0" smtClean="0"/>
              <a:t> </a:t>
            </a:r>
            <a:r>
              <a:rPr lang="en-US" dirty="0" err="1" smtClean="0"/>
              <a:t>լվացում</a:t>
            </a:r>
            <a:r>
              <a:rPr lang="en-US" dirty="0" smtClean="0"/>
              <a:t>)</a:t>
            </a:r>
          </a:p>
          <a:p>
            <a:endParaRPr lang="en-US" dirty="0"/>
          </a:p>
          <a:p>
            <a:r>
              <a:rPr lang="en-US" dirty="0" smtClean="0"/>
              <a:t>ԽՆԴՒՐ՝ </a:t>
            </a:r>
            <a:r>
              <a:rPr lang="en-US" dirty="0" err="1" smtClean="0"/>
              <a:t>Իրավաբանական</a:t>
            </a:r>
            <a:r>
              <a:rPr lang="en-US" dirty="0" smtClean="0"/>
              <a:t> </a:t>
            </a:r>
            <a:r>
              <a:rPr lang="en-US" dirty="0" err="1" smtClean="0"/>
              <a:t>անձանց</a:t>
            </a:r>
            <a:r>
              <a:rPr lang="en-US" dirty="0" smtClean="0"/>
              <a:t> </a:t>
            </a:r>
            <a:r>
              <a:rPr lang="en-US" dirty="0" err="1" smtClean="0"/>
              <a:t>պատասխանատվություն</a:t>
            </a:r>
            <a:r>
              <a:rPr lang="en-US" dirty="0" smtClean="0"/>
              <a:t> (</a:t>
            </a:r>
            <a:r>
              <a:rPr lang="en-US" dirty="0" err="1" smtClean="0"/>
              <a:t>հոդված</a:t>
            </a:r>
            <a:r>
              <a:rPr lang="en-US" dirty="0" smtClean="0"/>
              <a:t> 26)</a:t>
            </a:r>
            <a:endParaRPr lang="en-US" dirty="0"/>
          </a:p>
        </p:txBody>
      </p:sp>
    </p:spTree>
    <p:extLst>
      <p:ext uri="{BB962C8B-B14F-4D97-AF65-F5344CB8AC3E}">
        <p14:creationId xmlns:p14="http://schemas.microsoft.com/office/powerpoint/2010/main" val="52502518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Միջազգային</a:t>
            </a:r>
            <a:r>
              <a:rPr lang="en-US" dirty="0" smtClean="0"/>
              <a:t> </a:t>
            </a:r>
            <a:r>
              <a:rPr lang="en-US" dirty="0" err="1" smtClean="0"/>
              <a:t>իրավական</a:t>
            </a:r>
            <a:r>
              <a:rPr lang="en-US" dirty="0" smtClean="0"/>
              <a:t> </a:t>
            </a:r>
            <a:r>
              <a:rPr lang="en-US" dirty="0" err="1" smtClean="0"/>
              <a:t>դաշտ</a:t>
            </a:r>
            <a:r>
              <a:rPr lang="en-US" dirty="0" smtClean="0"/>
              <a:t/>
            </a:r>
            <a:br>
              <a:rPr lang="en-US" dirty="0" smtClean="0"/>
            </a:br>
            <a:r>
              <a:rPr lang="en-US" dirty="0" smtClean="0"/>
              <a:t>ԵԽ </a:t>
            </a:r>
            <a:r>
              <a:rPr lang="en-US" dirty="0" err="1" smtClean="0"/>
              <a:t>կոռուպցիայի</a:t>
            </a:r>
            <a:r>
              <a:rPr lang="en-US" dirty="0" smtClean="0"/>
              <a:t> </a:t>
            </a:r>
            <a:r>
              <a:rPr lang="en-US" dirty="0" err="1" smtClean="0"/>
              <a:t>մասին</a:t>
            </a:r>
            <a:r>
              <a:rPr lang="en-US" dirty="0" smtClean="0"/>
              <a:t> </a:t>
            </a:r>
            <a:r>
              <a:rPr lang="en-US" dirty="0" err="1" smtClean="0"/>
              <a:t>քրեական</a:t>
            </a:r>
            <a:r>
              <a:rPr lang="en-US" dirty="0" smtClean="0"/>
              <a:t> </a:t>
            </a:r>
            <a:r>
              <a:rPr lang="en-US" dirty="0" err="1" smtClean="0"/>
              <a:t>իրավունքի</a:t>
            </a:r>
            <a:r>
              <a:rPr lang="en-US" dirty="0" smtClean="0"/>
              <a:t> </a:t>
            </a:r>
            <a:r>
              <a:rPr lang="en-US" dirty="0" err="1" smtClean="0"/>
              <a:t>կոնվենցիա</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Հոդված</a:t>
            </a:r>
            <a:r>
              <a:rPr lang="en-US" dirty="0" smtClean="0"/>
              <a:t> 7-Մասնավոր </a:t>
            </a:r>
            <a:r>
              <a:rPr lang="en-US" dirty="0" err="1" smtClean="0"/>
              <a:t>հատվածում</a:t>
            </a:r>
            <a:r>
              <a:rPr lang="en-US" dirty="0" smtClean="0"/>
              <a:t> </a:t>
            </a:r>
            <a:r>
              <a:rPr lang="en-US" dirty="0" err="1" smtClean="0"/>
              <a:t>ակտիվ</a:t>
            </a:r>
            <a:r>
              <a:rPr lang="en-US" dirty="0" smtClean="0"/>
              <a:t> </a:t>
            </a:r>
            <a:r>
              <a:rPr lang="en-US" dirty="0" err="1" smtClean="0"/>
              <a:t>կաշառակերություն</a:t>
            </a:r>
            <a:endParaRPr lang="en-US" dirty="0" smtClean="0"/>
          </a:p>
          <a:p>
            <a:r>
              <a:rPr lang="en-US" dirty="0" err="1" smtClean="0"/>
              <a:t>Հոդված</a:t>
            </a:r>
            <a:r>
              <a:rPr lang="en-US" dirty="0" smtClean="0"/>
              <a:t> 8-Մասնավոր </a:t>
            </a:r>
            <a:r>
              <a:rPr lang="en-US" dirty="0" err="1" smtClean="0"/>
              <a:t>հատվածում</a:t>
            </a:r>
            <a:r>
              <a:rPr lang="en-US" dirty="0" smtClean="0"/>
              <a:t> </a:t>
            </a:r>
            <a:r>
              <a:rPr lang="en-US" dirty="0" err="1" smtClean="0"/>
              <a:t>պասիվ</a:t>
            </a:r>
            <a:r>
              <a:rPr lang="en-US" dirty="0" smtClean="0"/>
              <a:t> </a:t>
            </a:r>
            <a:r>
              <a:rPr lang="en-US" dirty="0" err="1" smtClean="0"/>
              <a:t>կաշառակերություն</a:t>
            </a:r>
            <a:endParaRPr lang="en-US" dirty="0" smtClean="0"/>
          </a:p>
          <a:p>
            <a:r>
              <a:rPr lang="en-US" dirty="0" err="1" smtClean="0"/>
              <a:t>Հոդված</a:t>
            </a:r>
            <a:r>
              <a:rPr lang="en-US" dirty="0" smtClean="0"/>
              <a:t> 13-Կ</a:t>
            </a:r>
            <a:r>
              <a:rPr lang="hy-AM" dirty="0" smtClean="0"/>
              <a:t>ոռուպցիոն </a:t>
            </a:r>
            <a:r>
              <a:rPr lang="hy-AM" dirty="0"/>
              <a:t>հանցագործություններից ստացված եկամուտների </a:t>
            </a:r>
            <a:r>
              <a:rPr lang="hy-AM" dirty="0" smtClean="0"/>
              <a:t>ավելացումը</a:t>
            </a:r>
            <a:endParaRPr lang="en-US" dirty="0" smtClean="0"/>
          </a:p>
          <a:p>
            <a:pPr lvl="1"/>
            <a:r>
              <a:rPr lang="en-US" dirty="0" smtClean="0">
                <a:solidFill>
                  <a:srgbClr val="0070C0"/>
                </a:solidFill>
              </a:rPr>
              <a:t>“</a:t>
            </a:r>
            <a:r>
              <a:rPr lang="hy-AM" dirty="0">
                <a:solidFill>
                  <a:srgbClr val="0070C0"/>
                </a:solidFill>
              </a:rPr>
              <a:t>Յուրաքանչյուր Կողմ պետք է ընդունի այնպիսի օրենսդրական և այլ միջոցներ, որոնք անհրաժեշտ են, իր ներպետական իրավունքին համապատասխան, քրեական կամ այլ պատժամիջոցների ենթակա դարձնելու համար 2-12-րդ հոդվածներում նշված հանցագործությունները կատարելու, թաքցնելու կամ քողարկելու նպատակներով դիտավորությամբ կատարած հետևյալ գործողությունները կամ անգործությունը` այնքանով, որքանով Կողմը հայտարարություն կամ վերապահում չի արել.</a:t>
            </a:r>
          </a:p>
          <a:p>
            <a:pPr marL="457200" lvl="1" indent="0">
              <a:buNone/>
            </a:pPr>
            <a:r>
              <a:rPr lang="en-US" dirty="0" smtClean="0">
                <a:solidFill>
                  <a:srgbClr val="0070C0"/>
                </a:solidFill>
              </a:rPr>
              <a:t>	</a:t>
            </a:r>
            <a:r>
              <a:rPr lang="hy-AM" dirty="0" smtClean="0">
                <a:solidFill>
                  <a:srgbClr val="0070C0"/>
                </a:solidFill>
              </a:rPr>
              <a:t>ա</a:t>
            </a:r>
            <a:r>
              <a:rPr lang="hy-AM" dirty="0">
                <a:solidFill>
                  <a:srgbClr val="0070C0"/>
                </a:solidFill>
              </a:rPr>
              <a:t>) կեղծ կամ թերի տեղեկություններ պարունակող ապրանքագիր կամ որևէ հաշվապահական </a:t>
            </a:r>
            <a:r>
              <a:rPr lang="en-US" dirty="0" smtClean="0">
                <a:solidFill>
                  <a:srgbClr val="0070C0"/>
                </a:solidFill>
              </a:rPr>
              <a:t>	</a:t>
            </a:r>
            <a:r>
              <a:rPr lang="hy-AM" dirty="0" smtClean="0">
                <a:solidFill>
                  <a:srgbClr val="0070C0"/>
                </a:solidFill>
              </a:rPr>
              <a:t>փաստաթուղթ </a:t>
            </a:r>
            <a:r>
              <a:rPr lang="hy-AM" dirty="0">
                <a:solidFill>
                  <a:srgbClr val="0070C0"/>
                </a:solidFill>
              </a:rPr>
              <a:t>կամ գրանցամատյան կազմելը կամ օգտագործելը.</a:t>
            </a:r>
          </a:p>
          <a:p>
            <a:pPr marL="457200" lvl="1" indent="0">
              <a:buNone/>
            </a:pPr>
            <a:r>
              <a:rPr lang="en-US" dirty="0" smtClean="0">
                <a:solidFill>
                  <a:srgbClr val="0070C0"/>
                </a:solidFill>
              </a:rPr>
              <a:t>	</a:t>
            </a:r>
            <a:r>
              <a:rPr lang="hy-AM" dirty="0" smtClean="0">
                <a:solidFill>
                  <a:srgbClr val="0070C0"/>
                </a:solidFill>
              </a:rPr>
              <a:t>բ</a:t>
            </a:r>
            <a:r>
              <a:rPr lang="hy-AM" dirty="0">
                <a:solidFill>
                  <a:srgbClr val="0070C0"/>
                </a:solidFill>
              </a:rPr>
              <a:t>) ապօրինաբար վճարման գրանցում կատարել թույլ տալը</a:t>
            </a:r>
            <a:r>
              <a:rPr lang="hy-AM" dirty="0" smtClean="0">
                <a:solidFill>
                  <a:srgbClr val="0070C0"/>
                </a:solidFill>
              </a:rPr>
              <a:t>:</a:t>
            </a:r>
            <a:r>
              <a:rPr lang="en-US" dirty="0" smtClean="0">
                <a:solidFill>
                  <a:srgbClr val="0070C0"/>
                </a:solidFill>
              </a:rPr>
              <a:t>”</a:t>
            </a:r>
          </a:p>
          <a:p>
            <a:r>
              <a:rPr lang="en-US" dirty="0" err="1" smtClean="0"/>
              <a:t>Հոդված</a:t>
            </a:r>
            <a:r>
              <a:rPr lang="en-US" dirty="0" smtClean="0"/>
              <a:t> 18-Իրավաբանական </a:t>
            </a:r>
            <a:r>
              <a:rPr lang="en-US" dirty="0" err="1" smtClean="0"/>
              <a:t>անձանց</a:t>
            </a:r>
            <a:r>
              <a:rPr lang="en-US" dirty="0" smtClean="0"/>
              <a:t> </a:t>
            </a:r>
            <a:r>
              <a:rPr lang="en-US" dirty="0" err="1" smtClean="0"/>
              <a:t>պատասխանատվություն</a:t>
            </a:r>
            <a:r>
              <a:rPr lang="en-US" dirty="0" smtClean="0"/>
              <a:t> (mandatory)</a:t>
            </a:r>
          </a:p>
          <a:p>
            <a:pPr marL="0" indent="0">
              <a:buNone/>
            </a:pPr>
            <a:endParaRPr lang="en-US" dirty="0" smtClean="0"/>
          </a:p>
          <a:p>
            <a:pPr lvl="1"/>
            <a:r>
              <a:rPr lang="en-US" dirty="0" smtClean="0">
                <a:solidFill>
                  <a:srgbClr val="0070C0"/>
                </a:solidFill>
              </a:rPr>
              <a:t>“</a:t>
            </a:r>
            <a:r>
              <a:rPr lang="hy-AM" dirty="0">
                <a:solidFill>
                  <a:srgbClr val="0070C0"/>
                </a:solidFill>
              </a:rPr>
              <a:t>Յուրաքանչյուր Կողմ </a:t>
            </a:r>
            <a:r>
              <a:rPr lang="hy-AM" b="1" i="1" u="sng" dirty="0">
                <a:solidFill>
                  <a:srgbClr val="0070C0"/>
                </a:solidFill>
              </a:rPr>
              <a:t>պետք է ընդունի </a:t>
            </a:r>
            <a:r>
              <a:rPr lang="hy-AM" dirty="0">
                <a:solidFill>
                  <a:srgbClr val="0070C0"/>
                </a:solidFill>
              </a:rPr>
              <a:t>այնպիսի օրենսդրական և այլ միջոցներ, որոնք անհրաժեշտ են` ապահովելու համար, որ իրավաբանական անձինք պատասխանատվություն կրեն սույն Կոնվենցիայով նախատեսված ակտիվ կաշառակերության, ազդեցությունը չարաշահելու և փողերի լվացման հանցագործությունների </a:t>
            </a:r>
            <a:r>
              <a:rPr lang="hy-AM" dirty="0" smtClean="0">
                <a:solidFill>
                  <a:srgbClr val="0070C0"/>
                </a:solidFill>
              </a:rPr>
              <a:t>համար</a:t>
            </a:r>
            <a:r>
              <a:rPr lang="en-US" dirty="0" smtClean="0">
                <a:solidFill>
                  <a:srgbClr val="0070C0"/>
                </a:solidFill>
              </a:rPr>
              <a:t>…”</a:t>
            </a:r>
            <a:endParaRPr lang="en-US" sz="1800" dirty="0"/>
          </a:p>
          <a:p>
            <a:pPr lvl="1"/>
            <a:endParaRPr lang="en-US" dirty="0">
              <a:solidFill>
                <a:srgbClr val="0070C0"/>
              </a:solidFill>
            </a:endParaRPr>
          </a:p>
          <a:p>
            <a:pPr marL="457200" lvl="1" indent="0">
              <a:buNone/>
            </a:pPr>
            <a:endParaRPr lang="en-US" dirty="0">
              <a:solidFill>
                <a:srgbClr val="0070C0"/>
              </a:solidFill>
            </a:endParaRPr>
          </a:p>
          <a:p>
            <a:pPr lvl="1"/>
            <a:endParaRPr lang="en-US" dirty="0" smtClean="0">
              <a:solidFill>
                <a:srgbClr val="0070C0"/>
              </a:solidFill>
            </a:endParaRPr>
          </a:p>
        </p:txBody>
      </p:sp>
    </p:spTree>
    <p:extLst>
      <p:ext uri="{BB962C8B-B14F-4D97-AF65-F5344CB8AC3E}">
        <p14:creationId xmlns:p14="http://schemas.microsoft.com/office/powerpoint/2010/main" val="306554294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Միջազգային</a:t>
            </a:r>
            <a:r>
              <a:rPr lang="en-US" dirty="0" smtClean="0"/>
              <a:t> </a:t>
            </a:r>
            <a:r>
              <a:rPr lang="en-US" dirty="0" err="1" smtClean="0"/>
              <a:t>իրավական</a:t>
            </a:r>
            <a:r>
              <a:rPr lang="en-US" dirty="0" smtClean="0"/>
              <a:t> </a:t>
            </a:r>
            <a:r>
              <a:rPr lang="en-US" dirty="0" err="1" smtClean="0"/>
              <a:t>դաշտ</a:t>
            </a:r>
            <a:r>
              <a:rPr lang="en-US" dirty="0" smtClean="0"/>
              <a:t/>
            </a:r>
            <a:br>
              <a:rPr lang="en-US" dirty="0" smtClean="0"/>
            </a:br>
            <a:r>
              <a:rPr lang="en-US" dirty="0" smtClean="0"/>
              <a:t>ԵԽ </a:t>
            </a:r>
            <a:r>
              <a:rPr lang="en-US" dirty="0" err="1" smtClean="0"/>
              <a:t>կոռուպցիայի</a:t>
            </a:r>
            <a:r>
              <a:rPr lang="en-US" dirty="0" smtClean="0"/>
              <a:t> </a:t>
            </a:r>
            <a:r>
              <a:rPr lang="en-US" dirty="0" err="1" smtClean="0"/>
              <a:t>մասին</a:t>
            </a:r>
            <a:r>
              <a:rPr lang="en-US" dirty="0" smtClean="0"/>
              <a:t> </a:t>
            </a:r>
            <a:r>
              <a:rPr lang="en-US" dirty="0" err="1" smtClean="0"/>
              <a:t>քաղաքացիական</a:t>
            </a:r>
            <a:r>
              <a:rPr lang="en-US" dirty="0" smtClean="0"/>
              <a:t> </a:t>
            </a:r>
            <a:r>
              <a:rPr lang="en-US" dirty="0" err="1" smtClean="0"/>
              <a:t>իրավունքի</a:t>
            </a:r>
            <a:r>
              <a:rPr lang="en-US" dirty="0" smtClean="0"/>
              <a:t> </a:t>
            </a:r>
            <a:r>
              <a:rPr lang="en-US" dirty="0" err="1" smtClean="0"/>
              <a:t>կոնվենցիա</a:t>
            </a:r>
            <a:endParaRPr lang="en-US" dirty="0"/>
          </a:p>
        </p:txBody>
      </p:sp>
      <p:sp>
        <p:nvSpPr>
          <p:cNvPr id="3" name="Content Placeholder 2"/>
          <p:cNvSpPr>
            <a:spLocks noGrp="1"/>
          </p:cNvSpPr>
          <p:nvPr>
            <p:ph idx="1"/>
          </p:nvPr>
        </p:nvSpPr>
        <p:spPr/>
        <p:txBody>
          <a:bodyPr/>
          <a:lstStyle/>
          <a:p>
            <a:r>
              <a:rPr lang="en-US" dirty="0" err="1" smtClean="0"/>
              <a:t>Հոդված</a:t>
            </a:r>
            <a:r>
              <a:rPr lang="en-US" dirty="0" smtClean="0"/>
              <a:t> 5-պետության </a:t>
            </a:r>
            <a:r>
              <a:rPr lang="en-US" dirty="0" err="1" smtClean="0"/>
              <a:t>պատասխանատվությունը</a:t>
            </a:r>
            <a:endParaRPr lang="en-US" dirty="0" smtClean="0"/>
          </a:p>
          <a:p>
            <a:pPr lvl="1"/>
            <a:r>
              <a:rPr lang="en-US" dirty="0" smtClean="0">
                <a:solidFill>
                  <a:srgbClr val="0070C0"/>
                </a:solidFill>
              </a:rPr>
              <a:t>“</a:t>
            </a:r>
            <a:r>
              <a:rPr lang="hy-AM" dirty="0" smtClean="0">
                <a:solidFill>
                  <a:srgbClr val="0070C0"/>
                </a:solidFill>
              </a:rPr>
              <a:t>Յուրաքանչյուր </a:t>
            </a:r>
            <a:r>
              <a:rPr lang="hy-AM" dirty="0">
                <a:solidFill>
                  <a:srgbClr val="0070C0"/>
                </a:solidFill>
              </a:rPr>
              <a:t>Կողմ իր ներքին օրենսդրությամբ պետք է նախատեսի համապատասխան ընթացակարգեր, որոնք թույլ կտան պետական պաշտոնյաների` իրենց գործառույթների իրականացման ժամանակ կատարած կոռուպցիոն գործողությունից վնաս կրած անձանց փոխհատուցում պահանջել պետությունից, իսկ եթե Կողմը պետություն չէ՝ այդ Կողմի համապատասխան </a:t>
            </a:r>
            <a:r>
              <a:rPr lang="hy-AM" dirty="0" smtClean="0">
                <a:solidFill>
                  <a:srgbClr val="0070C0"/>
                </a:solidFill>
              </a:rPr>
              <a:t>մարմիններից</a:t>
            </a:r>
            <a:r>
              <a:rPr lang="en-US" dirty="0" smtClean="0">
                <a:solidFill>
                  <a:srgbClr val="0070C0"/>
                </a:solidFill>
              </a:rPr>
              <a:t>;”</a:t>
            </a:r>
            <a:endParaRPr lang="en-US" dirty="0">
              <a:solidFill>
                <a:srgbClr val="0070C0"/>
              </a:solidFill>
            </a:endParaRPr>
          </a:p>
          <a:p>
            <a:pPr lvl="1"/>
            <a:r>
              <a:rPr lang="en-US" dirty="0" err="1" smtClean="0">
                <a:solidFill>
                  <a:schemeClr val="tx1"/>
                </a:solidFill>
              </a:rPr>
              <a:t>Հոդված</a:t>
            </a:r>
            <a:r>
              <a:rPr lang="en-US" dirty="0" smtClean="0">
                <a:solidFill>
                  <a:schemeClr val="tx1"/>
                </a:solidFill>
              </a:rPr>
              <a:t> 11-ապացույցներ </a:t>
            </a:r>
            <a:r>
              <a:rPr lang="en-US" dirty="0" err="1" smtClean="0">
                <a:solidFill>
                  <a:schemeClr val="tx1"/>
                </a:solidFill>
              </a:rPr>
              <a:t>ձեռք</a:t>
            </a:r>
            <a:r>
              <a:rPr lang="en-US" dirty="0" smtClean="0">
                <a:solidFill>
                  <a:schemeClr val="tx1"/>
                </a:solidFill>
              </a:rPr>
              <a:t> </a:t>
            </a:r>
            <a:r>
              <a:rPr lang="en-US" dirty="0" err="1" smtClean="0">
                <a:solidFill>
                  <a:schemeClr val="tx1"/>
                </a:solidFill>
              </a:rPr>
              <a:t>բերելը</a:t>
            </a:r>
            <a:endParaRPr lang="en-US" dirty="0" smtClean="0">
              <a:solidFill>
                <a:schemeClr val="tx1"/>
              </a:solidFill>
            </a:endParaRPr>
          </a:p>
          <a:p>
            <a:pPr lvl="1"/>
            <a:r>
              <a:rPr lang="en-US" dirty="0" smtClean="0">
                <a:solidFill>
                  <a:srgbClr val="0070C0"/>
                </a:solidFill>
              </a:rPr>
              <a:t>“</a:t>
            </a:r>
            <a:r>
              <a:rPr lang="hy-AM" dirty="0">
                <a:solidFill>
                  <a:srgbClr val="0070C0"/>
                </a:solidFill>
              </a:rPr>
              <a:t>Յուրաքանչյուր Կողմ իր ներքին օրենսդրությամբ պետք է նախատեսի կոռուպցիոն գործողության հետևանքով ծագած քաղաքացիական գործով ապացույցներ ձեռք բերելու արդյունավետ ընթացակարգեր</a:t>
            </a:r>
            <a:r>
              <a:rPr lang="hy-AM" dirty="0" smtClean="0">
                <a:solidFill>
                  <a:srgbClr val="0070C0"/>
                </a:solidFill>
              </a:rPr>
              <a:t>:</a:t>
            </a:r>
            <a:r>
              <a:rPr lang="en-US" dirty="0" smtClean="0">
                <a:solidFill>
                  <a:srgbClr val="0070C0"/>
                </a:solidFill>
              </a:rPr>
              <a:t>”</a:t>
            </a:r>
            <a:endParaRPr lang="hy-AM" dirty="0">
              <a:solidFill>
                <a:srgbClr val="0070C0"/>
              </a:solidFill>
            </a:endParaRPr>
          </a:p>
        </p:txBody>
      </p:sp>
    </p:spTree>
    <p:extLst>
      <p:ext uri="{BB962C8B-B14F-4D97-AF65-F5344CB8AC3E}">
        <p14:creationId xmlns:p14="http://schemas.microsoft.com/office/powerpoint/2010/main" val="219961486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ՏՀԶԿ </a:t>
            </a:r>
            <a:r>
              <a:rPr lang="en-US" dirty="0" err="1" smtClean="0"/>
              <a:t>Ստամբուլի</a:t>
            </a:r>
            <a:r>
              <a:rPr lang="en-US" dirty="0" smtClean="0"/>
              <a:t> </a:t>
            </a:r>
            <a:r>
              <a:rPr lang="en-US" dirty="0" err="1" smtClean="0"/>
              <a:t>գործողությունների</a:t>
            </a:r>
            <a:r>
              <a:rPr lang="en-US" dirty="0" smtClean="0"/>
              <a:t> </a:t>
            </a:r>
            <a:r>
              <a:rPr lang="en-US" dirty="0" err="1" smtClean="0"/>
              <a:t>ծրագիր</a:t>
            </a:r>
            <a:endParaRPr lang="en-US" dirty="0"/>
          </a:p>
        </p:txBody>
      </p:sp>
      <p:sp>
        <p:nvSpPr>
          <p:cNvPr id="3" name="Content Placeholder 2"/>
          <p:cNvSpPr>
            <a:spLocks noGrp="1"/>
          </p:cNvSpPr>
          <p:nvPr>
            <p:ph idx="1"/>
          </p:nvPr>
        </p:nvSpPr>
        <p:spPr/>
        <p:txBody>
          <a:bodyPr>
            <a:normAutofit/>
          </a:bodyPr>
          <a:lstStyle/>
          <a:p>
            <a:r>
              <a:rPr lang="en-US" dirty="0" smtClean="0"/>
              <a:t>ՏՀԶԿ 2014թ. </a:t>
            </a:r>
            <a:r>
              <a:rPr lang="en-US" dirty="0" err="1" smtClean="0"/>
              <a:t>Հայաստանի</a:t>
            </a:r>
            <a:r>
              <a:rPr lang="en-US" dirty="0" smtClean="0"/>
              <a:t> </a:t>
            </a:r>
            <a:r>
              <a:rPr lang="en-US" dirty="0" err="1" smtClean="0"/>
              <a:t>վերաբերյալ</a:t>
            </a:r>
            <a:r>
              <a:rPr lang="en-US" dirty="0" smtClean="0"/>
              <a:t> </a:t>
            </a:r>
            <a:r>
              <a:rPr lang="en-US" dirty="0" err="1" smtClean="0"/>
              <a:t>մոնիտորինգային</a:t>
            </a:r>
            <a:r>
              <a:rPr lang="en-US" dirty="0" smtClean="0"/>
              <a:t> </a:t>
            </a:r>
            <a:r>
              <a:rPr lang="en-US" dirty="0" err="1" smtClean="0"/>
              <a:t>զեկույց</a:t>
            </a:r>
            <a:endParaRPr lang="en-US" dirty="0" smtClean="0"/>
          </a:p>
          <a:p>
            <a:r>
              <a:rPr lang="en-US" dirty="0" smtClean="0">
                <a:solidFill>
                  <a:srgbClr val="0070C0"/>
                </a:solidFill>
              </a:rPr>
              <a:t>“ …</a:t>
            </a:r>
            <a:r>
              <a:rPr lang="en-US" dirty="0" err="1" smtClean="0">
                <a:solidFill>
                  <a:srgbClr val="0070C0"/>
                </a:solidFill>
              </a:rPr>
              <a:t>կառավարությունը</a:t>
            </a:r>
            <a:r>
              <a:rPr lang="en-US" dirty="0" smtClean="0">
                <a:solidFill>
                  <a:srgbClr val="0070C0"/>
                </a:solidFill>
              </a:rPr>
              <a:t> </a:t>
            </a:r>
            <a:r>
              <a:rPr lang="en-US" dirty="0" err="1" smtClean="0">
                <a:solidFill>
                  <a:srgbClr val="0070C0"/>
                </a:solidFill>
              </a:rPr>
              <a:t>չի</a:t>
            </a:r>
            <a:r>
              <a:rPr lang="en-US" dirty="0" smtClean="0">
                <a:solidFill>
                  <a:srgbClr val="0070C0"/>
                </a:solidFill>
              </a:rPr>
              <a:t> </a:t>
            </a:r>
            <a:r>
              <a:rPr lang="en-US" dirty="0" err="1" smtClean="0">
                <a:solidFill>
                  <a:srgbClr val="0070C0"/>
                </a:solidFill>
              </a:rPr>
              <a:t>զարգացրել</a:t>
            </a:r>
            <a:r>
              <a:rPr lang="en-US" dirty="0" smtClean="0">
                <a:solidFill>
                  <a:srgbClr val="0070C0"/>
                </a:solidFill>
              </a:rPr>
              <a:t> </a:t>
            </a:r>
            <a:r>
              <a:rPr lang="en-US" dirty="0" err="1" smtClean="0">
                <a:solidFill>
                  <a:srgbClr val="0070C0"/>
                </a:solidFill>
              </a:rPr>
              <a:t>երխոսություն</a:t>
            </a:r>
            <a:r>
              <a:rPr lang="en-US" dirty="0" smtClean="0">
                <a:solidFill>
                  <a:srgbClr val="0070C0"/>
                </a:solidFill>
              </a:rPr>
              <a:t> </a:t>
            </a:r>
            <a:r>
              <a:rPr lang="en-US" dirty="0" err="1" smtClean="0">
                <a:solidFill>
                  <a:srgbClr val="0070C0"/>
                </a:solidFill>
              </a:rPr>
              <a:t>մասնավոր</a:t>
            </a:r>
            <a:r>
              <a:rPr lang="en-US" dirty="0" smtClean="0">
                <a:solidFill>
                  <a:srgbClr val="0070C0"/>
                </a:solidFill>
              </a:rPr>
              <a:t> </a:t>
            </a:r>
            <a:r>
              <a:rPr lang="en-US" dirty="0" err="1" smtClean="0">
                <a:solidFill>
                  <a:srgbClr val="0070C0"/>
                </a:solidFill>
              </a:rPr>
              <a:t>հատվածի</a:t>
            </a:r>
            <a:r>
              <a:rPr lang="en-US" dirty="0" smtClean="0">
                <a:solidFill>
                  <a:srgbClr val="0070C0"/>
                </a:solidFill>
              </a:rPr>
              <a:t> </a:t>
            </a:r>
            <a:r>
              <a:rPr lang="en-US" dirty="0" err="1" smtClean="0">
                <a:solidFill>
                  <a:srgbClr val="0070C0"/>
                </a:solidFill>
              </a:rPr>
              <a:t>հետ</a:t>
            </a:r>
            <a:r>
              <a:rPr lang="en-US" dirty="0" smtClean="0">
                <a:solidFill>
                  <a:srgbClr val="0070C0"/>
                </a:solidFill>
              </a:rPr>
              <a:t> </a:t>
            </a:r>
            <a:r>
              <a:rPr lang="en-US" dirty="0" err="1" smtClean="0">
                <a:solidFill>
                  <a:srgbClr val="0070C0"/>
                </a:solidFill>
              </a:rPr>
              <a:t>կոռուպցիայի</a:t>
            </a:r>
            <a:r>
              <a:rPr lang="en-US" dirty="0" smtClean="0">
                <a:solidFill>
                  <a:srgbClr val="0070C0"/>
                </a:solidFill>
              </a:rPr>
              <a:t> </a:t>
            </a:r>
            <a:r>
              <a:rPr lang="en-US" dirty="0" err="1" smtClean="0">
                <a:solidFill>
                  <a:srgbClr val="0070C0"/>
                </a:solidFill>
              </a:rPr>
              <a:t>կանխարգելման</a:t>
            </a:r>
            <a:r>
              <a:rPr lang="en-US" dirty="0" smtClean="0">
                <a:solidFill>
                  <a:srgbClr val="0070C0"/>
                </a:solidFill>
              </a:rPr>
              <a:t> և </a:t>
            </a:r>
            <a:r>
              <a:rPr lang="en-US" dirty="0" err="1" smtClean="0">
                <a:solidFill>
                  <a:srgbClr val="0070C0"/>
                </a:solidFill>
              </a:rPr>
              <a:t>բիզնեսի</a:t>
            </a:r>
            <a:r>
              <a:rPr lang="en-US" dirty="0" smtClean="0">
                <a:solidFill>
                  <a:srgbClr val="0070C0"/>
                </a:solidFill>
              </a:rPr>
              <a:t> </a:t>
            </a:r>
            <a:r>
              <a:rPr lang="en-US" dirty="0" err="1" smtClean="0">
                <a:solidFill>
                  <a:srgbClr val="0070C0"/>
                </a:solidFill>
              </a:rPr>
              <a:t>բարեխղճությունը</a:t>
            </a:r>
            <a:r>
              <a:rPr lang="en-US" dirty="0" smtClean="0">
                <a:solidFill>
                  <a:srgbClr val="0070C0"/>
                </a:solidFill>
              </a:rPr>
              <a:t> </a:t>
            </a:r>
            <a:r>
              <a:rPr lang="en-US" dirty="0" err="1" smtClean="0">
                <a:solidFill>
                  <a:srgbClr val="0070C0"/>
                </a:solidFill>
              </a:rPr>
              <a:t>խրախուսելու</a:t>
            </a:r>
            <a:r>
              <a:rPr lang="en-US" dirty="0" smtClean="0">
                <a:solidFill>
                  <a:srgbClr val="0070C0"/>
                </a:solidFill>
              </a:rPr>
              <a:t> </a:t>
            </a:r>
            <a:r>
              <a:rPr lang="en-US" dirty="0" err="1" smtClean="0">
                <a:solidFill>
                  <a:srgbClr val="0070C0"/>
                </a:solidFill>
              </a:rPr>
              <a:t>համար</a:t>
            </a:r>
            <a:r>
              <a:rPr lang="en-US" dirty="0" smtClean="0">
                <a:solidFill>
                  <a:srgbClr val="0070C0"/>
                </a:solidFill>
              </a:rPr>
              <a:t>”</a:t>
            </a:r>
          </a:p>
          <a:p>
            <a:r>
              <a:rPr lang="en-US" dirty="0" err="1" smtClean="0"/>
              <a:t>Նոր</a:t>
            </a:r>
            <a:r>
              <a:rPr lang="en-US" dirty="0" smtClean="0"/>
              <a:t> </a:t>
            </a:r>
            <a:r>
              <a:rPr lang="en-US" dirty="0" err="1" smtClean="0"/>
              <a:t>առաջարկություն</a:t>
            </a:r>
            <a:r>
              <a:rPr lang="en-US" dirty="0" smtClean="0"/>
              <a:t> 23</a:t>
            </a:r>
          </a:p>
          <a:p>
            <a:pPr lvl="1"/>
            <a:r>
              <a:rPr lang="en-US" dirty="0" err="1" smtClean="0"/>
              <a:t>Գնահատել</a:t>
            </a:r>
            <a:r>
              <a:rPr lang="en-US" dirty="0" smtClean="0"/>
              <a:t> </a:t>
            </a:r>
            <a:r>
              <a:rPr lang="en-US" dirty="0" err="1" smtClean="0"/>
              <a:t>կոռուպցիոն</a:t>
            </a:r>
            <a:r>
              <a:rPr lang="en-US" dirty="0" smtClean="0"/>
              <a:t> </a:t>
            </a:r>
            <a:r>
              <a:rPr lang="en-US" dirty="0" err="1" smtClean="0"/>
              <a:t>ռիսկերը</a:t>
            </a:r>
            <a:r>
              <a:rPr lang="en-US" dirty="0" smtClean="0"/>
              <a:t> </a:t>
            </a:r>
            <a:r>
              <a:rPr lang="en-US" dirty="0" err="1" smtClean="0"/>
              <a:t>ներառելով</a:t>
            </a:r>
            <a:r>
              <a:rPr lang="en-US" dirty="0" smtClean="0"/>
              <a:t> </a:t>
            </a:r>
            <a:r>
              <a:rPr lang="en-US" dirty="0" err="1" smtClean="0"/>
              <a:t>մասնավորտ</a:t>
            </a:r>
            <a:r>
              <a:rPr lang="en-US" dirty="0" smtClean="0"/>
              <a:t> </a:t>
            </a:r>
            <a:r>
              <a:rPr lang="en-US" dirty="0" err="1" smtClean="0"/>
              <a:t>հատվածը</a:t>
            </a:r>
            <a:endParaRPr lang="en-US" dirty="0" smtClean="0"/>
          </a:p>
          <a:p>
            <a:pPr lvl="1"/>
            <a:r>
              <a:rPr lang="en-US" dirty="0" err="1" smtClean="0"/>
              <a:t>Պարզել</a:t>
            </a:r>
            <a:r>
              <a:rPr lang="en-US" dirty="0" smtClean="0"/>
              <a:t> </a:t>
            </a:r>
            <a:r>
              <a:rPr lang="en-US" dirty="0" err="1" smtClean="0"/>
              <a:t>բիզնեսի</a:t>
            </a:r>
            <a:r>
              <a:rPr lang="en-US" dirty="0" smtClean="0"/>
              <a:t> </a:t>
            </a:r>
            <a:r>
              <a:rPr lang="en-US" dirty="0" err="1" smtClean="0"/>
              <a:t>բարեխղճության</a:t>
            </a:r>
            <a:r>
              <a:rPr lang="en-US" dirty="0" smtClean="0"/>
              <a:t> </a:t>
            </a:r>
            <a:r>
              <a:rPr lang="en-US" dirty="0" err="1" smtClean="0"/>
              <a:t>համար</a:t>
            </a:r>
            <a:r>
              <a:rPr lang="en-US" dirty="0" smtClean="0"/>
              <a:t> </a:t>
            </a:r>
            <a:r>
              <a:rPr lang="en-US" dirty="0" err="1" smtClean="0"/>
              <a:t>միջոցները</a:t>
            </a:r>
            <a:r>
              <a:rPr lang="en-US" dirty="0" smtClean="0"/>
              <a:t> և </a:t>
            </a:r>
            <a:r>
              <a:rPr lang="en-US" dirty="0" err="1" smtClean="0"/>
              <a:t>ներառել</a:t>
            </a:r>
            <a:r>
              <a:rPr lang="en-US" dirty="0" smtClean="0"/>
              <a:t> </a:t>
            </a:r>
            <a:r>
              <a:rPr lang="en-US" dirty="0" err="1" smtClean="0"/>
              <a:t>դրանք</a:t>
            </a:r>
            <a:r>
              <a:rPr lang="en-US" dirty="0" smtClean="0"/>
              <a:t> </a:t>
            </a:r>
            <a:r>
              <a:rPr lang="en-US" dirty="0" err="1" smtClean="0"/>
              <a:t>հակակոռուպցիոն</a:t>
            </a:r>
            <a:r>
              <a:rPr lang="en-US" dirty="0" smtClean="0"/>
              <a:t> </a:t>
            </a:r>
            <a:r>
              <a:rPr lang="en-US" dirty="0" err="1" smtClean="0"/>
              <a:t>ռազմավարությունում</a:t>
            </a:r>
            <a:r>
              <a:rPr lang="en-US" dirty="0" smtClean="0"/>
              <a:t> </a:t>
            </a:r>
            <a:r>
              <a:rPr lang="en-US" dirty="0" err="1" smtClean="0"/>
              <a:t>կամ</a:t>
            </a:r>
            <a:r>
              <a:rPr lang="en-US" dirty="0" smtClean="0"/>
              <a:t> </a:t>
            </a:r>
            <a:r>
              <a:rPr lang="en-US" dirty="0" err="1" smtClean="0"/>
              <a:t>այլ</a:t>
            </a:r>
            <a:r>
              <a:rPr lang="en-US" dirty="0" smtClean="0"/>
              <a:t> </a:t>
            </a:r>
            <a:r>
              <a:rPr lang="en-US" dirty="0" err="1" smtClean="0"/>
              <a:t>վերաբերելի</a:t>
            </a:r>
            <a:r>
              <a:rPr lang="en-US" dirty="0" smtClean="0"/>
              <a:t> </a:t>
            </a:r>
            <a:r>
              <a:rPr lang="en-US" dirty="0" err="1" smtClean="0"/>
              <a:t>քաղաքական</a:t>
            </a:r>
            <a:r>
              <a:rPr lang="en-US" dirty="0" smtClean="0"/>
              <a:t> </a:t>
            </a:r>
            <a:r>
              <a:rPr lang="en-US" dirty="0" err="1" smtClean="0"/>
              <a:t>փաստաթղթում</a:t>
            </a:r>
            <a:r>
              <a:rPr lang="en-US" dirty="0" smtClean="0"/>
              <a:t> և </a:t>
            </a:r>
            <a:r>
              <a:rPr lang="en-US" dirty="0" err="1" smtClean="0"/>
              <a:t>ապահովել</a:t>
            </a:r>
            <a:r>
              <a:rPr lang="en-US" dirty="0" smtClean="0"/>
              <a:t> </a:t>
            </a:r>
            <a:r>
              <a:rPr lang="en-US" dirty="0" err="1" smtClean="0"/>
              <a:t>դրանց</a:t>
            </a:r>
            <a:r>
              <a:rPr lang="en-US" dirty="0" smtClean="0"/>
              <a:t> </a:t>
            </a:r>
            <a:r>
              <a:rPr lang="en-US" dirty="0" err="1" smtClean="0"/>
              <a:t>մոնիտորինգը</a:t>
            </a:r>
            <a:r>
              <a:rPr lang="en-US" dirty="0" smtClean="0"/>
              <a:t>՝ </a:t>
            </a:r>
            <a:r>
              <a:rPr lang="en-US" dirty="0" err="1" smtClean="0"/>
              <a:t>բիզնեսի</a:t>
            </a:r>
            <a:r>
              <a:rPr lang="en-US" dirty="0" smtClean="0"/>
              <a:t> </a:t>
            </a:r>
            <a:r>
              <a:rPr lang="en-US" dirty="0" err="1" smtClean="0"/>
              <a:t>ներկայացուցիչների</a:t>
            </a:r>
            <a:r>
              <a:rPr lang="en-US" dirty="0" smtClean="0"/>
              <a:t> </a:t>
            </a:r>
            <a:r>
              <a:rPr lang="en-US" dirty="0" err="1" smtClean="0"/>
              <a:t>հետ</a:t>
            </a:r>
            <a:r>
              <a:rPr lang="en-US" dirty="0" smtClean="0"/>
              <a:t> </a:t>
            </a:r>
            <a:r>
              <a:rPr lang="en-US" dirty="0" err="1" smtClean="0"/>
              <a:t>համագործակցությամբ</a:t>
            </a:r>
            <a:endParaRPr lang="en-US" dirty="0" smtClean="0"/>
          </a:p>
          <a:p>
            <a:pPr lvl="1"/>
            <a:r>
              <a:rPr lang="en-US" dirty="0" err="1" smtClean="0"/>
              <a:t>Ընդրգկեք</a:t>
            </a:r>
            <a:r>
              <a:rPr lang="en-US" dirty="0" smtClean="0"/>
              <a:t> </a:t>
            </a:r>
            <a:r>
              <a:rPr lang="en-US" dirty="0" err="1" smtClean="0"/>
              <a:t>բիզնես</a:t>
            </a:r>
            <a:r>
              <a:rPr lang="en-US" dirty="0" smtClean="0"/>
              <a:t> </a:t>
            </a:r>
            <a:r>
              <a:rPr lang="en-US" dirty="0" err="1" smtClean="0"/>
              <a:t>ներկայացուցիչները</a:t>
            </a:r>
            <a:r>
              <a:rPr lang="en-US" dirty="0" smtClean="0"/>
              <a:t> </a:t>
            </a:r>
            <a:r>
              <a:rPr lang="en-US" dirty="0" err="1" smtClean="0"/>
              <a:t>հակակոռուպցիոն</a:t>
            </a:r>
            <a:r>
              <a:rPr lang="en-US" dirty="0" smtClean="0"/>
              <a:t> </a:t>
            </a:r>
            <a:r>
              <a:rPr lang="en-US" dirty="0" err="1" smtClean="0"/>
              <a:t>մարմիններում</a:t>
            </a:r>
            <a:r>
              <a:rPr lang="en-US" dirty="0" smtClean="0"/>
              <a:t> </a:t>
            </a:r>
            <a:r>
              <a:rPr lang="en-US" dirty="0" err="1" smtClean="0"/>
              <a:t>ինչպես</a:t>
            </a:r>
            <a:r>
              <a:rPr lang="en-US" dirty="0" smtClean="0"/>
              <a:t> </a:t>
            </a:r>
            <a:r>
              <a:rPr lang="en-US" dirty="0" err="1" smtClean="0"/>
              <a:t>որ</a:t>
            </a:r>
            <a:r>
              <a:rPr lang="en-US" dirty="0" smtClean="0"/>
              <a:t> </a:t>
            </a:r>
            <a:r>
              <a:rPr lang="en-US" dirty="0" err="1" smtClean="0"/>
              <a:t>նախատեսված</a:t>
            </a:r>
            <a:r>
              <a:rPr lang="en-US" dirty="0" smtClean="0"/>
              <a:t> է </a:t>
            </a:r>
            <a:r>
              <a:rPr lang="en-US" dirty="0" err="1" smtClean="0"/>
              <a:t>հակակառուպցիոն</a:t>
            </a:r>
            <a:r>
              <a:rPr lang="en-US" dirty="0" smtClean="0"/>
              <a:t> </a:t>
            </a:r>
            <a:r>
              <a:rPr lang="en-US" dirty="0" err="1" smtClean="0"/>
              <a:t>ռազմավարությամբ</a:t>
            </a:r>
            <a:endParaRPr lang="en-US" dirty="0" smtClean="0"/>
          </a:p>
          <a:p>
            <a:pPr lvl="1"/>
            <a:endParaRPr lang="en-US" dirty="0" smtClean="0"/>
          </a:p>
        </p:txBody>
      </p:sp>
    </p:spTree>
    <p:extLst>
      <p:ext uri="{BB962C8B-B14F-4D97-AF65-F5344CB8AC3E}">
        <p14:creationId xmlns:p14="http://schemas.microsoft.com/office/powerpoint/2010/main" val="30709226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ՄԱԿ </a:t>
            </a:r>
            <a:r>
              <a:rPr lang="en-US" dirty="0" err="1" smtClean="0"/>
              <a:t>գլոբալ</a:t>
            </a:r>
            <a:r>
              <a:rPr lang="en-US" dirty="0" smtClean="0"/>
              <a:t> </a:t>
            </a:r>
            <a:r>
              <a:rPr lang="en-US" dirty="0" err="1" smtClean="0"/>
              <a:t>քոմփակտ</a:t>
            </a:r>
            <a:endParaRPr lang="en-US" dirty="0"/>
          </a:p>
        </p:txBody>
      </p:sp>
      <p:sp>
        <p:nvSpPr>
          <p:cNvPr id="3" name="Content Placeholder 2"/>
          <p:cNvSpPr>
            <a:spLocks noGrp="1"/>
          </p:cNvSpPr>
          <p:nvPr>
            <p:ph idx="1"/>
          </p:nvPr>
        </p:nvSpPr>
        <p:spPr/>
        <p:txBody>
          <a:bodyPr/>
          <a:lstStyle/>
          <a:p>
            <a:r>
              <a:rPr lang="en-US" dirty="0" smtClean="0"/>
              <a:t>2000թ.</a:t>
            </a:r>
          </a:p>
          <a:p>
            <a:r>
              <a:rPr lang="en-US" dirty="0" smtClean="0"/>
              <a:t>ՄԱԿ-ի </a:t>
            </a:r>
            <a:r>
              <a:rPr lang="en-US" dirty="0" err="1" smtClean="0"/>
              <a:t>ծրագիր</a:t>
            </a:r>
            <a:r>
              <a:rPr lang="en-US" dirty="0" smtClean="0"/>
              <a:t> </a:t>
            </a:r>
            <a:r>
              <a:rPr lang="en-US" dirty="0" err="1" smtClean="0"/>
              <a:t>միտված</a:t>
            </a:r>
            <a:r>
              <a:rPr lang="en-US" dirty="0" smtClean="0"/>
              <a:t> </a:t>
            </a:r>
            <a:r>
              <a:rPr lang="en-US" dirty="0" err="1" smtClean="0"/>
              <a:t>բիզնեսի</a:t>
            </a:r>
            <a:r>
              <a:rPr lang="en-US" dirty="0" smtClean="0"/>
              <a:t> </a:t>
            </a:r>
            <a:r>
              <a:rPr lang="en-US" dirty="0" err="1" smtClean="0"/>
              <a:t>կողմից</a:t>
            </a:r>
            <a:r>
              <a:rPr lang="en-US" dirty="0" smtClean="0"/>
              <a:t> </a:t>
            </a:r>
            <a:r>
              <a:rPr lang="en-US" dirty="0" err="1" smtClean="0"/>
              <a:t>կայուն</a:t>
            </a:r>
            <a:r>
              <a:rPr lang="en-US" dirty="0" smtClean="0"/>
              <a:t> և </a:t>
            </a:r>
            <a:r>
              <a:rPr lang="en-US" dirty="0" err="1" smtClean="0"/>
              <a:t>սոցիալական</a:t>
            </a:r>
            <a:r>
              <a:rPr lang="en-US" dirty="0" smtClean="0"/>
              <a:t> </a:t>
            </a:r>
            <a:r>
              <a:rPr lang="en-US" dirty="0" err="1" smtClean="0"/>
              <a:t>պատասխանատվության</a:t>
            </a:r>
            <a:r>
              <a:rPr lang="en-US" dirty="0" smtClean="0"/>
              <a:t> </a:t>
            </a:r>
            <a:r>
              <a:rPr lang="en-US" dirty="0" err="1" smtClean="0"/>
              <a:t>քաղաքականությունների</a:t>
            </a:r>
            <a:r>
              <a:rPr lang="en-US" dirty="0" smtClean="0"/>
              <a:t> </a:t>
            </a:r>
            <a:r>
              <a:rPr lang="en-US" dirty="0" err="1" smtClean="0"/>
              <a:t>իրականացմանը</a:t>
            </a:r>
            <a:endParaRPr lang="en-US" dirty="0" smtClean="0"/>
          </a:p>
          <a:p>
            <a:r>
              <a:rPr lang="en-US" dirty="0" err="1" smtClean="0"/>
              <a:t>Հիմնված</a:t>
            </a:r>
            <a:r>
              <a:rPr lang="en-US" dirty="0" smtClean="0"/>
              <a:t> է 10 </a:t>
            </a:r>
            <a:r>
              <a:rPr lang="en-US" dirty="0" err="1" smtClean="0"/>
              <a:t>սկզբունքների</a:t>
            </a:r>
            <a:r>
              <a:rPr lang="en-US" dirty="0" smtClean="0"/>
              <a:t> </a:t>
            </a:r>
            <a:r>
              <a:rPr lang="en-US" dirty="0" err="1" smtClean="0"/>
              <a:t>վրա</a:t>
            </a:r>
            <a:r>
              <a:rPr lang="en-US" dirty="0" smtClean="0"/>
              <a:t>, </a:t>
            </a:r>
            <a:r>
              <a:rPr lang="en-US" dirty="0" err="1" smtClean="0"/>
              <a:t>որոնցից</a:t>
            </a:r>
            <a:r>
              <a:rPr lang="en-US" dirty="0" smtClean="0"/>
              <a:t> 10-րդը </a:t>
            </a:r>
            <a:r>
              <a:rPr lang="en-US" dirty="0" err="1" smtClean="0"/>
              <a:t>վերաբերվում</a:t>
            </a:r>
            <a:r>
              <a:rPr lang="en-US" dirty="0" smtClean="0"/>
              <a:t> է </a:t>
            </a:r>
            <a:r>
              <a:rPr lang="en-US" dirty="0" err="1" smtClean="0"/>
              <a:t>կոռուպցիային</a:t>
            </a:r>
            <a:endParaRPr lang="en-US" dirty="0" smtClean="0"/>
          </a:p>
          <a:p>
            <a:pPr lvl="1"/>
            <a:r>
              <a:rPr lang="en-US" dirty="0" err="1" smtClean="0">
                <a:solidFill>
                  <a:srgbClr val="0070C0"/>
                </a:solidFill>
              </a:rPr>
              <a:t>Բիզնեսը</a:t>
            </a:r>
            <a:r>
              <a:rPr lang="en-US" dirty="0" smtClean="0">
                <a:solidFill>
                  <a:srgbClr val="0070C0"/>
                </a:solidFill>
              </a:rPr>
              <a:t> </a:t>
            </a:r>
            <a:r>
              <a:rPr lang="en-US" dirty="0" err="1" smtClean="0">
                <a:solidFill>
                  <a:srgbClr val="0070C0"/>
                </a:solidFill>
              </a:rPr>
              <a:t>պետք</a:t>
            </a:r>
            <a:r>
              <a:rPr lang="en-US" dirty="0" smtClean="0">
                <a:solidFill>
                  <a:srgbClr val="0070C0"/>
                </a:solidFill>
              </a:rPr>
              <a:t> է </a:t>
            </a:r>
            <a:r>
              <a:rPr lang="en-US" dirty="0" err="1" smtClean="0">
                <a:solidFill>
                  <a:srgbClr val="0070C0"/>
                </a:solidFill>
              </a:rPr>
              <a:t>պայքարի</a:t>
            </a:r>
            <a:r>
              <a:rPr lang="en-US" dirty="0" smtClean="0">
                <a:solidFill>
                  <a:srgbClr val="0070C0"/>
                </a:solidFill>
              </a:rPr>
              <a:t> </a:t>
            </a:r>
            <a:r>
              <a:rPr lang="en-US" dirty="0" err="1" smtClean="0">
                <a:solidFill>
                  <a:srgbClr val="0070C0"/>
                </a:solidFill>
              </a:rPr>
              <a:t>կոռուպցիայի</a:t>
            </a:r>
            <a:r>
              <a:rPr lang="en-US" dirty="0" smtClean="0">
                <a:solidFill>
                  <a:srgbClr val="0070C0"/>
                </a:solidFill>
              </a:rPr>
              <a:t> </a:t>
            </a:r>
            <a:r>
              <a:rPr lang="en-US" dirty="0" err="1" smtClean="0">
                <a:solidFill>
                  <a:srgbClr val="0070C0"/>
                </a:solidFill>
              </a:rPr>
              <a:t>բոլոր</a:t>
            </a:r>
            <a:r>
              <a:rPr lang="en-US" dirty="0" smtClean="0">
                <a:solidFill>
                  <a:srgbClr val="0070C0"/>
                </a:solidFill>
              </a:rPr>
              <a:t> </a:t>
            </a:r>
            <a:r>
              <a:rPr lang="en-US" dirty="0" err="1" smtClean="0">
                <a:solidFill>
                  <a:srgbClr val="0070C0"/>
                </a:solidFill>
              </a:rPr>
              <a:t>ձևերի</a:t>
            </a:r>
            <a:r>
              <a:rPr lang="en-US" dirty="0" smtClean="0">
                <a:solidFill>
                  <a:srgbClr val="0070C0"/>
                </a:solidFill>
              </a:rPr>
              <a:t> </a:t>
            </a:r>
            <a:r>
              <a:rPr lang="en-US" dirty="0" err="1" smtClean="0">
                <a:solidFill>
                  <a:srgbClr val="0070C0"/>
                </a:solidFill>
              </a:rPr>
              <a:t>դեմ</a:t>
            </a:r>
            <a:r>
              <a:rPr lang="en-US" dirty="0">
                <a:solidFill>
                  <a:srgbClr val="0070C0"/>
                </a:solidFill>
              </a:rPr>
              <a:t> </a:t>
            </a:r>
            <a:r>
              <a:rPr lang="en-US" dirty="0" err="1" smtClean="0">
                <a:solidFill>
                  <a:srgbClr val="0070C0"/>
                </a:solidFill>
              </a:rPr>
              <a:t>ներառյալ</a:t>
            </a:r>
            <a:r>
              <a:rPr lang="en-US" dirty="0" smtClean="0">
                <a:solidFill>
                  <a:srgbClr val="0070C0"/>
                </a:solidFill>
              </a:rPr>
              <a:t> </a:t>
            </a:r>
            <a:r>
              <a:rPr lang="en-US" dirty="0" err="1" smtClean="0">
                <a:solidFill>
                  <a:srgbClr val="0070C0"/>
                </a:solidFill>
              </a:rPr>
              <a:t>շորթման</a:t>
            </a:r>
            <a:r>
              <a:rPr lang="en-US" dirty="0" smtClean="0">
                <a:solidFill>
                  <a:srgbClr val="0070C0"/>
                </a:solidFill>
              </a:rPr>
              <a:t> և </a:t>
            </a:r>
            <a:r>
              <a:rPr lang="en-US" dirty="0" err="1" smtClean="0">
                <a:solidFill>
                  <a:srgbClr val="0070C0"/>
                </a:solidFill>
              </a:rPr>
              <a:t>կաշառակերության</a:t>
            </a:r>
            <a:r>
              <a:rPr lang="en-US" dirty="0" smtClean="0">
                <a:solidFill>
                  <a:srgbClr val="0070C0"/>
                </a:solidFill>
              </a:rPr>
              <a:t>:</a:t>
            </a:r>
          </a:p>
          <a:p>
            <a:pPr lvl="1"/>
            <a:endParaRPr lang="en-US" dirty="0">
              <a:solidFill>
                <a:srgbClr val="0070C0"/>
              </a:solidFill>
            </a:endParaRPr>
          </a:p>
          <a:p>
            <a:pPr marL="457200" lvl="1" indent="0">
              <a:buNone/>
            </a:pPr>
            <a:r>
              <a:rPr lang="en-US" dirty="0" err="1" smtClean="0">
                <a:solidFill>
                  <a:schemeClr val="tx1"/>
                </a:solidFill>
              </a:rPr>
              <a:t>Հայաստանից</a:t>
            </a:r>
            <a:r>
              <a:rPr lang="en-US" dirty="0" smtClean="0">
                <a:solidFill>
                  <a:schemeClr val="tx1"/>
                </a:solidFill>
              </a:rPr>
              <a:t> </a:t>
            </a:r>
            <a:r>
              <a:rPr lang="en-US" dirty="0" err="1" smtClean="0">
                <a:solidFill>
                  <a:schemeClr val="tx1"/>
                </a:solidFill>
              </a:rPr>
              <a:t>մասնակցում</a:t>
            </a:r>
            <a:r>
              <a:rPr lang="en-US" dirty="0" smtClean="0">
                <a:solidFill>
                  <a:schemeClr val="tx1"/>
                </a:solidFill>
              </a:rPr>
              <a:t> </a:t>
            </a:r>
            <a:r>
              <a:rPr lang="en-US" dirty="0" err="1" smtClean="0">
                <a:solidFill>
                  <a:schemeClr val="tx1"/>
                </a:solidFill>
              </a:rPr>
              <a:t>են</a:t>
            </a:r>
            <a:r>
              <a:rPr lang="en-US" dirty="0" smtClean="0">
                <a:solidFill>
                  <a:schemeClr val="tx1"/>
                </a:solidFill>
              </a:rPr>
              <a:t> </a:t>
            </a:r>
            <a:r>
              <a:rPr lang="en-US" dirty="0" err="1" smtClean="0">
                <a:solidFill>
                  <a:schemeClr val="tx1"/>
                </a:solidFill>
              </a:rPr>
              <a:t>ընդամենը</a:t>
            </a:r>
            <a:r>
              <a:rPr lang="en-US" dirty="0" smtClean="0">
                <a:solidFill>
                  <a:schemeClr val="tx1"/>
                </a:solidFill>
              </a:rPr>
              <a:t> 24 </a:t>
            </a:r>
            <a:r>
              <a:rPr lang="en-US" dirty="0" err="1" smtClean="0">
                <a:solidFill>
                  <a:schemeClr val="tx1"/>
                </a:solidFill>
              </a:rPr>
              <a:t>կազմակերպություն</a:t>
            </a:r>
            <a:r>
              <a:rPr lang="en-US" dirty="0" smtClean="0">
                <a:solidFill>
                  <a:schemeClr val="tx1"/>
                </a:solidFill>
              </a:rPr>
              <a:t>, </a:t>
            </a:r>
            <a:r>
              <a:rPr lang="en-US" dirty="0" err="1" smtClean="0">
                <a:solidFill>
                  <a:schemeClr val="tx1"/>
                </a:solidFill>
              </a:rPr>
              <a:t>որոնցից</a:t>
            </a:r>
            <a:r>
              <a:rPr lang="en-US" dirty="0" smtClean="0">
                <a:solidFill>
                  <a:schemeClr val="tx1"/>
                </a:solidFill>
              </a:rPr>
              <a:t> 1-ը </a:t>
            </a:r>
            <a:r>
              <a:rPr lang="en-US" dirty="0" err="1" smtClean="0">
                <a:solidFill>
                  <a:schemeClr val="tx1"/>
                </a:solidFill>
              </a:rPr>
              <a:t>ակադեմիական</a:t>
            </a:r>
            <a:r>
              <a:rPr lang="en-US" dirty="0" smtClean="0">
                <a:solidFill>
                  <a:schemeClr val="tx1"/>
                </a:solidFill>
              </a:rPr>
              <a:t> </a:t>
            </a:r>
            <a:r>
              <a:rPr lang="en-US" dirty="0" err="1" smtClean="0">
                <a:solidFill>
                  <a:schemeClr val="tx1"/>
                </a:solidFill>
              </a:rPr>
              <a:t>հաստատություն</a:t>
            </a:r>
            <a:r>
              <a:rPr lang="en-US" dirty="0" smtClean="0">
                <a:solidFill>
                  <a:schemeClr val="tx1"/>
                </a:solidFill>
              </a:rPr>
              <a:t> է </a:t>
            </a:r>
            <a:r>
              <a:rPr lang="en-US" dirty="0" err="1" smtClean="0">
                <a:solidFill>
                  <a:schemeClr val="tx1"/>
                </a:solidFill>
              </a:rPr>
              <a:t>իսկ</a:t>
            </a:r>
            <a:r>
              <a:rPr lang="en-US" dirty="0" smtClean="0">
                <a:solidFill>
                  <a:schemeClr val="tx1"/>
                </a:solidFill>
              </a:rPr>
              <a:t> 4-ը </a:t>
            </a:r>
            <a:r>
              <a:rPr lang="en-US" dirty="0" err="1" smtClean="0">
                <a:solidFill>
                  <a:schemeClr val="tx1"/>
                </a:solidFill>
              </a:rPr>
              <a:t>հիմնադրամ</a:t>
            </a:r>
            <a:r>
              <a:rPr lang="en-US" dirty="0" smtClean="0">
                <a:solidFill>
                  <a:schemeClr val="tx1"/>
                </a:solidFill>
              </a:rPr>
              <a:t> </a:t>
            </a:r>
            <a:r>
              <a:rPr lang="en-US" dirty="0" err="1" smtClean="0">
                <a:solidFill>
                  <a:schemeClr val="tx1"/>
                </a:solidFill>
              </a:rPr>
              <a:t>ընդհանուր</a:t>
            </a:r>
            <a:r>
              <a:rPr lang="en-US" dirty="0" smtClean="0">
                <a:solidFill>
                  <a:schemeClr val="tx1"/>
                </a:solidFill>
              </a:rPr>
              <a:t> </a:t>
            </a:r>
            <a:r>
              <a:rPr lang="en-US" dirty="0" err="1" smtClean="0">
                <a:solidFill>
                  <a:schemeClr val="tx1"/>
                </a:solidFill>
              </a:rPr>
              <a:t>թիվը</a:t>
            </a:r>
            <a:r>
              <a:rPr lang="en-US" dirty="0" smtClean="0">
                <a:solidFill>
                  <a:schemeClr val="tx1"/>
                </a:solidFill>
              </a:rPr>
              <a:t> </a:t>
            </a:r>
            <a:r>
              <a:rPr lang="en-US" dirty="0" err="1" smtClean="0">
                <a:solidFill>
                  <a:schemeClr val="tx1"/>
                </a:solidFill>
              </a:rPr>
              <a:t>շուրջ</a:t>
            </a:r>
            <a:r>
              <a:rPr lang="en-US" dirty="0" smtClean="0">
                <a:solidFill>
                  <a:schemeClr val="tx1"/>
                </a:solidFill>
              </a:rPr>
              <a:t> 13.000:</a:t>
            </a:r>
            <a:endParaRPr lang="en-US" dirty="0">
              <a:solidFill>
                <a:schemeClr val="tx1"/>
              </a:solidFill>
            </a:endParaRPr>
          </a:p>
        </p:txBody>
      </p:sp>
    </p:spTree>
    <p:extLst>
      <p:ext uri="{BB962C8B-B14F-4D97-AF65-F5344CB8AC3E}">
        <p14:creationId xmlns:p14="http://schemas.microsoft.com/office/powerpoint/2010/main" val="408293092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Ինչ</a:t>
            </a:r>
            <a:r>
              <a:rPr lang="en-US" dirty="0" smtClean="0"/>
              <a:t> </a:t>
            </a:r>
            <a:r>
              <a:rPr lang="en-US" dirty="0" err="1" smtClean="0"/>
              <a:t>անել</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ԹԻ </a:t>
            </a:r>
            <a:r>
              <a:rPr lang="en-US" dirty="0" err="1" smtClean="0"/>
              <a:t>Բիզնեսի</a:t>
            </a:r>
            <a:r>
              <a:rPr lang="en-US" dirty="0" smtClean="0"/>
              <a:t> </a:t>
            </a:r>
            <a:r>
              <a:rPr lang="en-US" dirty="0" err="1" smtClean="0"/>
              <a:t>օրինավորության</a:t>
            </a:r>
            <a:r>
              <a:rPr lang="en-US" dirty="0" smtClean="0"/>
              <a:t> գործիքակազմ.,6քայլ </a:t>
            </a:r>
            <a:r>
              <a:rPr lang="en-US" dirty="0" err="1" smtClean="0"/>
              <a:t>կոմբինացիա</a:t>
            </a:r>
            <a:endParaRPr lang="en-US" dirty="0"/>
          </a:p>
          <a:p>
            <a:r>
              <a:rPr lang="en-US" dirty="0" smtClean="0"/>
              <a:t>1 </a:t>
            </a:r>
            <a:r>
              <a:rPr lang="en-US" dirty="0" err="1" smtClean="0"/>
              <a:t>Հանձնառություն</a:t>
            </a:r>
            <a:r>
              <a:rPr lang="en-US" dirty="0" smtClean="0"/>
              <a:t> </a:t>
            </a:r>
            <a:r>
              <a:rPr lang="en-US" dirty="0" err="1" smtClean="0"/>
              <a:t>հակակոռուպցիոն</a:t>
            </a:r>
            <a:r>
              <a:rPr lang="en-US" dirty="0" smtClean="0"/>
              <a:t> </a:t>
            </a:r>
            <a:r>
              <a:rPr lang="en-US" dirty="0" err="1" smtClean="0"/>
              <a:t>ծրագրին</a:t>
            </a:r>
            <a:r>
              <a:rPr lang="en-US" dirty="0" smtClean="0"/>
              <a:t> </a:t>
            </a:r>
            <a:r>
              <a:rPr lang="en-US" dirty="0" err="1" smtClean="0"/>
              <a:t>կազմակերպության</a:t>
            </a:r>
            <a:r>
              <a:rPr lang="en-US" dirty="0" smtClean="0"/>
              <a:t> </a:t>
            </a:r>
            <a:r>
              <a:rPr lang="en-US" dirty="0" err="1" smtClean="0"/>
              <a:t>բարձրագույն</a:t>
            </a:r>
            <a:r>
              <a:rPr lang="en-US" dirty="0" smtClean="0"/>
              <a:t> </a:t>
            </a:r>
            <a:r>
              <a:rPr lang="en-US" dirty="0" err="1" smtClean="0"/>
              <a:t>ղեկավարության</a:t>
            </a:r>
            <a:r>
              <a:rPr lang="en-US" dirty="0" smtClean="0"/>
              <a:t> </a:t>
            </a:r>
            <a:r>
              <a:rPr lang="en-US" dirty="0" err="1" smtClean="0"/>
              <a:t>կողմից</a:t>
            </a:r>
            <a:endParaRPr lang="en-US" dirty="0" smtClean="0"/>
          </a:p>
          <a:p>
            <a:r>
              <a:rPr lang="en-US" dirty="0" smtClean="0"/>
              <a:t>2. </a:t>
            </a:r>
            <a:r>
              <a:rPr lang="en-US" dirty="0" err="1" smtClean="0"/>
              <a:t>Գնահատել</a:t>
            </a:r>
            <a:r>
              <a:rPr lang="en-US" dirty="0" smtClean="0"/>
              <a:t> </a:t>
            </a:r>
            <a:r>
              <a:rPr lang="en-US" dirty="0" err="1" smtClean="0"/>
              <a:t>ներկայիս</a:t>
            </a:r>
            <a:r>
              <a:rPr lang="en-US" dirty="0" smtClean="0"/>
              <a:t> </a:t>
            </a:r>
            <a:r>
              <a:rPr lang="en-US" dirty="0" err="1" smtClean="0"/>
              <a:t>վիճակը</a:t>
            </a:r>
            <a:r>
              <a:rPr lang="en-US" dirty="0" smtClean="0"/>
              <a:t> և </a:t>
            </a:r>
            <a:r>
              <a:rPr lang="en-US" dirty="0" err="1" smtClean="0"/>
              <a:t>ռիսկերի</a:t>
            </a:r>
            <a:r>
              <a:rPr lang="en-US" dirty="0" smtClean="0"/>
              <a:t> </a:t>
            </a:r>
            <a:r>
              <a:rPr lang="en-US" dirty="0" err="1" smtClean="0"/>
              <a:t>միջավայրը</a:t>
            </a:r>
            <a:endParaRPr lang="en-US" dirty="0" smtClean="0"/>
          </a:p>
          <a:p>
            <a:r>
              <a:rPr lang="en-US" dirty="0" smtClean="0"/>
              <a:t>3. </a:t>
            </a:r>
            <a:r>
              <a:rPr lang="en-US" dirty="0" err="1" smtClean="0"/>
              <a:t>Պլանավորել</a:t>
            </a:r>
            <a:r>
              <a:rPr lang="en-US" dirty="0" smtClean="0"/>
              <a:t> </a:t>
            </a:r>
            <a:r>
              <a:rPr lang="en-US" dirty="0" err="1" smtClean="0"/>
              <a:t>հակակառուպցիոն</a:t>
            </a:r>
            <a:r>
              <a:rPr lang="en-US" dirty="0" smtClean="0"/>
              <a:t> </a:t>
            </a:r>
            <a:r>
              <a:rPr lang="en-US" dirty="0" err="1" smtClean="0"/>
              <a:t>ծրագիր</a:t>
            </a:r>
            <a:endParaRPr lang="en-US" dirty="0" smtClean="0"/>
          </a:p>
          <a:p>
            <a:r>
              <a:rPr lang="en-US" dirty="0" smtClean="0"/>
              <a:t>4. </a:t>
            </a:r>
            <a:r>
              <a:rPr lang="en-US" dirty="0" err="1" smtClean="0"/>
              <a:t>Գործել</a:t>
            </a:r>
            <a:r>
              <a:rPr lang="en-US" dirty="0" smtClean="0"/>
              <a:t> </a:t>
            </a:r>
            <a:r>
              <a:rPr lang="en-US" dirty="0" err="1" smtClean="0"/>
              <a:t>համաձայն</a:t>
            </a:r>
            <a:r>
              <a:rPr lang="en-US" dirty="0" smtClean="0"/>
              <a:t> </a:t>
            </a:r>
            <a:r>
              <a:rPr lang="en-US" dirty="0" err="1" smtClean="0"/>
              <a:t>պլանի</a:t>
            </a:r>
            <a:endParaRPr lang="en-US" dirty="0" smtClean="0"/>
          </a:p>
          <a:p>
            <a:r>
              <a:rPr lang="en-US" dirty="0" smtClean="0"/>
              <a:t>5. </a:t>
            </a:r>
            <a:r>
              <a:rPr lang="en-US" dirty="0" err="1" smtClean="0"/>
              <a:t>Մոնիտորինգի</a:t>
            </a:r>
            <a:r>
              <a:rPr lang="en-US" dirty="0" smtClean="0"/>
              <a:t> </a:t>
            </a:r>
            <a:r>
              <a:rPr lang="en-US" dirty="0" err="1" smtClean="0"/>
              <a:t>ենթարկել</a:t>
            </a:r>
            <a:r>
              <a:rPr lang="en-US" dirty="0" smtClean="0"/>
              <a:t> </a:t>
            </a:r>
            <a:r>
              <a:rPr lang="en-US" dirty="0" err="1" smtClean="0"/>
              <a:t>առաջխաղացումը</a:t>
            </a:r>
            <a:endParaRPr lang="en-US" dirty="0" smtClean="0"/>
          </a:p>
          <a:p>
            <a:r>
              <a:rPr lang="en-US" dirty="0" smtClean="0"/>
              <a:t>6. </a:t>
            </a:r>
            <a:r>
              <a:rPr lang="en-US" dirty="0" err="1" smtClean="0"/>
              <a:t>Զեկուցել</a:t>
            </a:r>
            <a:r>
              <a:rPr lang="en-US" dirty="0" smtClean="0"/>
              <a:t> </a:t>
            </a:r>
            <a:r>
              <a:rPr lang="en-US" dirty="0" err="1" smtClean="0"/>
              <a:t>ներքին</a:t>
            </a:r>
            <a:r>
              <a:rPr lang="en-US" dirty="0" smtClean="0"/>
              <a:t> և </a:t>
            </a:r>
            <a:r>
              <a:rPr lang="en-US" dirty="0" err="1" smtClean="0"/>
              <a:t>արտաքին</a:t>
            </a:r>
            <a:r>
              <a:rPr lang="en-US" dirty="0" smtClean="0"/>
              <a:t> </a:t>
            </a:r>
            <a:r>
              <a:rPr lang="en-US" dirty="0" err="1" smtClean="0"/>
              <a:t>լսարանին</a:t>
            </a:r>
            <a:endParaRPr lang="en-US" dirty="0" smtClean="0"/>
          </a:p>
        </p:txBody>
      </p:sp>
    </p:spTree>
    <p:extLst>
      <p:ext uri="{BB962C8B-B14F-4D97-AF65-F5344CB8AC3E}">
        <p14:creationId xmlns:p14="http://schemas.microsoft.com/office/powerpoint/2010/main" val="177440759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Ինչ</a:t>
            </a:r>
            <a:r>
              <a:rPr lang="en-US" dirty="0" smtClean="0"/>
              <a:t> </a:t>
            </a:r>
            <a:r>
              <a:rPr lang="en-US" dirty="0" err="1" smtClean="0"/>
              <a:t>անել</a:t>
            </a:r>
            <a:r>
              <a:rPr lang="en-US" dirty="0" smtClean="0"/>
              <a:t> </a:t>
            </a:r>
            <a:r>
              <a:rPr lang="en-US" dirty="0" err="1" smtClean="0"/>
              <a:t>ելնելով</a:t>
            </a:r>
            <a:r>
              <a:rPr lang="en-US" dirty="0" smtClean="0"/>
              <a:t> </a:t>
            </a:r>
            <a:r>
              <a:rPr lang="en-US" dirty="0" err="1" smtClean="0"/>
              <a:t>Հայաստանի</a:t>
            </a:r>
            <a:r>
              <a:rPr lang="en-US" dirty="0" smtClean="0"/>
              <a:t> </a:t>
            </a:r>
            <a:r>
              <a:rPr lang="en-US" dirty="0" err="1" smtClean="0"/>
              <a:t>պայմաններից</a:t>
            </a:r>
            <a:endParaRPr lang="en-US" dirty="0"/>
          </a:p>
        </p:txBody>
      </p:sp>
      <p:sp>
        <p:nvSpPr>
          <p:cNvPr id="3" name="Content Placeholder 2"/>
          <p:cNvSpPr>
            <a:spLocks noGrp="1"/>
          </p:cNvSpPr>
          <p:nvPr>
            <p:ph idx="1"/>
          </p:nvPr>
        </p:nvSpPr>
        <p:spPr/>
        <p:txBody>
          <a:bodyPr/>
          <a:lstStyle/>
          <a:p>
            <a:r>
              <a:rPr lang="en-US" dirty="0" err="1" smtClean="0"/>
              <a:t>Բարձրաձայն</a:t>
            </a:r>
            <a:r>
              <a:rPr lang="en-US" dirty="0" smtClean="0"/>
              <a:t> </a:t>
            </a:r>
            <a:r>
              <a:rPr lang="en-US" dirty="0" err="1" smtClean="0"/>
              <a:t>հանդես</a:t>
            </a:r>
            <a:r>
              <a:rPr lang="en-US" dirty="0" smtClean="0"/>
              <a:t> </a:t>
            </a:r>
            <a:r>
              <a:rPr lang="en-US" dirty="0" err="1" smtClean="0"/>
              <a:t>հակակոռուպցիոն</a:t>
            </a:r>
            <a:r>
              <a:rPr lang="en-US" dirty="0" smtClean="0"/>
              <a:t> </a:t>
            </a:r>
            <a:r>
              <a:rPr lang="en-US" dirty="0" err="1" smtClean="0"/>
              <a:t>հանձնառությամբ</a:t>
            </a:r>
            <a:endParaRPr lang="en-US" dirty="0" smtClean="0"/>
          </a:p>
          <a:p>
            <a:r>
              <a:rPr lang="en-US" dirty="0" err="1" smtClean="0"/>
              <a:t>Խոշոր</a:t>
            </a:r>
            <a:r>
              <a:rPr lang="en-US" dirty="0" smtClean="0"/>
              <a:t> </a:t>
            </a:r>
            <a:r>
              <a:rPr lang="en-US" dirty="0" err="1" smtClean="0"/>
              <a:t>կազմակերպության</a:t>
            </a:r>
            <a:r>
              <a:rPr lang="en-US" dirty="0" smtClean="0"/>
              <a:t> </a:t>
            </a:r>
            <a:r>
              <a:rPr lang="en-US" dirty="0" err="1" smtClean="0"/>
              <a:t>դեպքում</a:t>
            </a:r>
            <a:r>
              <a:rPr lang="en-US" dirty="0" smtClean="0"/>
              <a:t> </a:t>
            </a:r>
            <a:r>
              <a:rPr lang="en-US" dirty="0" err="1" smtClean="0"/>
              <a:t>ստեղծեք</a:t>
            </a:r>
            <a:r>
              <a:rPr lang="en-US" dirty="0" smtClean="0"/>
              <a:t> </a:t>
            </a:r>
            <a:r>
              <a:rPr lang="en-US" dirty="0" err="1" smtClean="0"/>
              <a:t>հատուկ</a:t>
            </a:r>
            <a:r>
              <a:rPr lang="en-US" dirty="0" smtClean="0"/>
              <a:t> </a:t>
            </a:r>
            <a:r>
              <a:rPr lang="en-US" dirty="0" err="1" smtClean="0"/>
              <a:t>հակակոռուպցիոն</a:t>
            </a:r>
            <a:r>
              <a:rPr lang="en-US" dirty="0" smtClean="0"/>
              <a:t> </a:t>
            </a:r>
            <a:r>
              <a:rPr lang="en-US" dirty="0" err="1" smtClean="0"/>
              <a:t>բաժին</a:t>
            </a:r>
            <a:r>
              <a:rPr lang="en-US" dirty="0" smtClean="0"/>
              <a:t> (Anti-corruption or Compliance department) </a:t>
            </a:r>
            <a:r>
              <a:rPr lang="en-US" dirty="0" err="1" smtClean="0"/>
              <a:t>իսկ</a:t>
            </a:r>
            <a:r>
              <a:rPr lang="en-US" dirty="0" smtClean="0"/>
              <a:t> </a:t>
            </a:r>
            <a:r>
              <a:rPr lang="en-US" dirty="0" err="1" smtClean="0"/>
              <a:t>այլոց</a:t>
            </a:r>
            <a:r>
              <a:rPr lang="en-US" dirty="0" smtClean="0"/>
              <a:t> </a:t>
            </a:r>
            <a:r>
              <a:rPr lang="en-US" dirty="0" err="1" smtClean="0"/>
              <a:t>դեպքում</a:t>
            </a:r>
            <a:r>
              <a:rPr lang="en-US" dirty="0" smtClean="0"/>
              <a:t> </a:t>
            </a:r>
            <a:r>
              <a:rPr lang="en-US" dirty="0" err="1" smtClean="0"/>
              <a:t>հրավիրեք</a:t>
            </a:r>
            <a:r>
              <a:rPr lang="en-US" dirty="0" smtClean="0"/>
              <a:t> </a:t>
            </a:r>
            <a:r>
              <a:rPr lang="en-US" dirty="0" err="1" smtClean="0"/>
              <a:t>հակակոռուպցիոն</a:t>
            </a:r>
            <a:r>
              <a:rPr lang="en-US" dirty="0" smtClean="0"/>
              <a:t> </a:t>
            </a:r>
            <a:r>
              <a:rPr lang="en-US" dirty="0" err="1" smtClean="0"/>
              <a:t>մասնագետ</a:t>
            </a:r>
            <a:r>
              <a:rPr lang="en-US" dirty="0" smtClean="0"/>
              <a:t> </a:t>
            </a:r>
            <a:r>
              <a:rPr lang="en-US" dirty="0" err="1" smtClean="0"/>
              <a:t>աշխատանքի</a:t>
            </a:r>
            <a:endParaRPr lang="en-US" dirty="0" smtClean="0"/>
          </a:p>
          <a:p>
            <a:r>
              <a:rPr lang="en-US" dirty="0" err="1" smtClean="0"/>
              <a:t>Միավորվեք</a:t>
            </a:r>
            <a:r>
              <a:rPr lang="en-US" dirty="0" smtClean="0"/>
              <a:t> </a:t>
            </a:r>
            <a:r>
              <a:rPr lang="en-US" dirty="0" err="1" smtClean="0"/>
              <a:t>այլ</a:t>
            </a:r>
            <a:r>
              <a:rPr lang="en-US" dirty="0" smtClean="0"/>
              <a:t> “</a:t>
            </a:r>
            <a:r>
              <a:rPr lang="en-US" dirty="0" err="1" smtClean="0"/>
              <a:t>չաղտոտված</a:t>
            </a:r>
            <a:r>
              <a:rPr lang="en-US" dirty="0" smtClean="0"/>
              <a:t> և </a:t>
            </a:r>
            <a:r>
              <a:rPr lang="en-US" dirty="0" err="1" smtClean="0"/>
              <a:t>հանձնառություն</a:t>
            </a:r>
            <a:r>
              <a:rPr lang="en-US" dirty="0" smtClean="0"/>
              <a:t> </a:t>
            </a:r>
            <a:r>
              <a:rPr lang="en-US" dirty="0" err="1" smtClean="0"/>
              <a:t>վերցրած</a:t>
            </a:r>
            <a:r>
              <a:rPr lang="en-US" dirty="0" smtClean="0"/>
              <a:t>” </a:t>
            </a:r>
            <a:r>
              <a:rPr lang="en-US" dirty="0" err="1" smtClean="0"/>
              <a:t>կազմակերպությունների</a:t>
            </a:r>
            <a:r>
              <a:rPr lang="en-US" dirty="0" smtClean="0"/>
              <a:t> </a:t>
            </a:r>
            <a:r>
              <a:rPr lang="en-US" dirty="0" err="1" smtClean="0"/>
              <a:t>հետ</a:t>
            </a:r>
            <a:r>
              <a:rPr lang="en-US" dirty="0" smtClean="0"/>
              <a:t> և </a:t>
            </a:r>
            <a:r>
              <a:rPr lang="en-US" dirty="0" err="1" smtClean="0"/>
              <a:t>ստեղծեք</a:t>
            </a:r>
            <a:r>
              <a:rPr lang="en-US" dirty="0" smtClean="0"/>
              <a:t> </a:t>
            </a:r>
            <a:r>
              <a:rPr lang="en-US" dirty="0" err="1" smtClean="0"/>
              <a:t>սերտիֆիկացնող</a:t>
            </a:r>
            <a:r>
              <a:rPr lang="en-US" dirty="0" smtClean="0"/>
              <a:t> </a:t>
            </a:r>
            <a:r>
              <a:rPr lang="en-US" dirty="0" err="1" smtClean="0"/>
              <a:t>հանձնաժողով</a:t>
            </a:r>
            <a:endParaRPr lang="en-US" dirty="0" smtClean="0"/>
          </a:p>
          <a:p>
            <a:r>
              <a:rPr lang="en-US" dirty="0" err="1" smtClean="0"/>
              <a:t>Ակտիվորեն</a:t>
            </a:r>
            <a:r>
              <a:rPr lang="en-US" dirty="0" smtClean="0"/>
              <a:t> </a:t>
            </a:r>
            <a:r>
              <a:rPr lang="en-US" dirty="0" err="1" smtClean="0"/>
              <a:t>ջատագովությամբ</a:t>
            </a:r>
            <a:r>
              <a:rPr lang="en-US" dirty="0" smtClean="0"/>
              <a:t> </a:t>
            </a:r>
            <a:r>
              <a:rPr lang="en-US" dirty="0" err="1" smtClean="0"/>
              <a:t>զբաղվեք</a:t>
            </a:r>
            <a:endParaRPr lang="en-US" dirty="0"/>
          </a:p>
        </p:txBody>
      </p:sp>
    </p:spTree>
    <p:extLst>
      <p:ext uri="{BB962C8B-B14F-4D97-AF65-F5344CB8AC3E}">
        <p14:creationId xmlns:p14="http://schemas.microsoft.com/office/powerpoint/2010/main" val="143543698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Շնորհակալություն</a:t>
            </a:r>
            <a:endParaRPr lang="en-US" dirty="0"/>
          </a:p>
        </p:txBody>
      </p:sp>
      <p:sp>
        <p:nvSpPr>
          <p:cNvPr id="3" name="Content Placeholder 2"/>
          <p:cNvSpPr>
            <a:spLocks noGrp="1"/>
          </p:cNvSpPr>
          <p:nvPr>
            <p:ph idx="1"/>
          </p:nvPr>
        </p:nvSpPr>
        <p:spPr/>
        <p:txBody>
          <a:bodyPr/>
          <a:lstStyle/>
          <a:p>
            <a:r>
              <a:rPr lang="en-US" dirty="0" err="1" smtClean="0"/>
              <a:t>Չկա</a:t>
            </a:r>
            <a:r>
              <a:rPr lang="en-US" dirty="0" smtClean="0"/>
              <a:t> </a:t>
            </a:r>
            <a:r>
              <a:rPr lang="en-US" dirty="0" err="1" smtClean="0"/>
              <a:t>մեղավոր</a:t>
            </a:r>
            <a:r>
              <a:rPr lang="en-US" dirty="0" smtClean="0"/>
              <a:t> </a:t>
            </a:r>
            <a:r>
              <a:rPr lang="en-US" dirty="0" err="1" smtClean="0"/>
              <a:t>առանց</a:t>
            </a:r>
            <a:r>
              <a:rPr lang="en-US" dirty="0" smtClean="0"/>
              <a:t> </a:t>
            </a:r>
            <a:r>
              <a:rPr lang="en-US" dirty="0" err="1" smtClean="0"/>
              <a:t>ապագայի</a:t>
            </a:r>
            <a:r>
              <a:rPr lang="en-US" dirty="0" smtClean="0"/>
              <a:t> և </a:t>
            </a:r>
            <a:r>
              <a:rPr lang="en-US" dirty="0" err="1" smtClean="0"/>
              <a:t>սուրբ</a:t>
            </a:r>
            <a:r>
              <a:rPr lang="en-US" dirty="0" smtClean="0"/>
              <a:t> </a:t>
            </a:r>
            <a:r>
              <a:rPr lang="en-US" dirty="0" err="1" smtClean="0"/>
              <a:t>առանց</a:t>
            </a:r>
            <a:r>
              <a:rPr lang="en-US" dirty="0" smtClean="0"/>
              <a:t> </a:t>
            </a:r>
            <a:r>
              <a:rPr lang="en-US" dirty="0" err="1" smtClean="0"/>
              <a:t>անցյալի-Սուրբ</a:t>
            </a:r>
            <a:r>
              <a:rPr lang="en-US" dirty="0" smtClean="0"/>
              <a:t> </a:t>
            </a:r>
            <a:r>
              <a:rPr lang="en-US" dirty="0" err="1" smtClean="0"/>
              <a:t>Օգոստոս</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565400"/>
            <a:ext cx="8359602" cy="4292600"/>
          </a:xfrm>
          <a:prstGeom prst="rect">
            <a:avLst/>
          </a:prstGeom>
        </p:spPr>
      </p:pic>
    </p:spTree>
    <p:extLst>
      <p:ext uri="{BB962C8B-B14F-4D97-AF65-F5344CB8AC3E}">
        <p14:creationId xmlns:p14="http://schemas.microsoft.com/office/powerpoint/2010/main" val="164693763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Բովանդակություն</a:t>
            </a:r>
            <a:endParaRPr lang="en-US" dirty="0"/>
          </a:p>
        </p:txBody>
      </p:sp>
      <p:sp>
        <p:nvSpPr>
          <p:cNvPr id="3" name="Content Placeholder 2"/>
          <p:cNvSpPr>
            <a:spLocks noGrp="1"/>
          </p:cNvSpPr>
          <p:nvPr>
            <p:ph idx="1"/>
          </p:nvPr>
        </p:nvSpPr>
        <p:spPr/>
        <p:txBody>
          <a:bodyPr/>
          <a:lstStyle/>
          <a:p>
            <a:r>
              <a:rPr lang="en-US" dirty="0" smtClean="0"/>
              <a:t>1. </a:t>
            </a:r>
            <a:r>
              <a:rPr lang="en-US" dirty="0" err="1" smtClean="0"/>
              <a:t>Ներածություն-հպանցիկ</a:t>
            </a:r>
            <a:r>
              <a:rPr lang="en-US" dirty="0" smtClean="0"/>
              <a:t> </a:t>
            </a:r>
            <a:r>
              <a:rPr lang="en-US" dirty="0" err="1" smtClean="0"/>
              <a:t>անդրադարձ</a:t>
            </a:r>
            <a:endParaRPr lang="en-US" dirty="0" smtClean="0"/>
          </a:p>
          <a:p>
            <a:r>
              <a:rPr lang="en-US" dirty="0" smtClean="0"/>
              <a:t>2. </a:t>
            </a:r>
            <a:r>
              <a:rPr lang="en-US" dirty="0" err="1" smtClean="0"/>
              <a:t>Կարևորություն</a:t>
            </a:r>
            <a:endParaRPr lang="en-US" dirty="0" smtClean="0"/>
          </a:p>
          <a:p>
            <a:r>
              <a:rPr lang="en-US" dirty="0" smtClean="0"/>
              <a:t>3. </a:t>
            </a:r>
            <a:r>
              <a:rPr lang="en-US" dirty="0" err="1"/>
              <a:t>Մասնավոր</a:t>
            </a:r>
            <a:r>
              <a:rPr lang="en-US" dirty="0"/>
              <a:t> </a:t>
            </a:r>
            <a:r>
              <a:rPr lang="en-US" dirty="0" err="1"/>
              <a:t>հատվածը</a:t>
            </a:r>
            <a:r>
              <a:rPr lang="en-US" dirty="0"/>
              <a:t> և </a:t>
            </a:r>
            <a:r>
              <a:rPr lang="en-US" dirty="0" err="1"/>
              <a:t>կոռուպցիոն</a:t>
            </a:r>
            <a:r>
              <a:rPr lang="en-US" dirty="0"/>
              <a:t> 4+1 </a:t>
            </a:r>
            <a:r>
              <a:rPr lang="en-US" dirty="0" err="1"/>
              <a:t>սխեմաները</a:t>
            </a:r>
            <a:endParaRPr lang="en-US" dirty="0"/>
          </a:p>
          <a:p>
            <a:r>
              <a:rPr lang="en-US" dirty="0" smtClean="0"/>
              <a:t>4.Միջազգային </a:t>
            </a:r>
            <a:r>
              <a:rPr lang="en-US" dirty="0" err="1" smtClean="0"/>
              <a:t>իրավական</a:t>
            </a:r>
            <a:r>
              <a:rPr lang="en-US" dirty="0" smtClean="0"/>
              <a:t> </a:t>
            </a:r>
            <a:r>
              <a:rPr lang="en-US" dirty="0" err="1" smtClean="0"/>
              <a:t>դաշտ</a:t>
            </a:r>
            <a:endParaRPr lang="en-US" dirty="0" smtClean="0"/>
          </a:p>
          <a:p>
            <a:r>
              <a:rPr lang="hy-AM" dirty="0" smtClean="0"/>
              <a:t>Ա</a:t>
            </a:r>
            <a:r>
              <a:rPr lang="en-US" dirty="0" smtClean="0"/>
              <a:t>. ՄԱԿ-ի </a:t>
            </a:r>
            <a:r>
              <a:rPr lang="en-US" dirty="0" err="1" smtClean="0"/>
              <a:t>կոռուպցիայի</a:t>
            </a:r>
            <a:r>
              <a:rPr lang="en-US" dirty="0" smtClean="0"/>
              <a:t> </a:t>
            </a:r>
            <a:r>
              <a:rPr lang="en-US" dirty="0" err="1" smtClean="0"/>
              <a:t>դեմ</a:t>
            </a:r>
            <a:r>
              <a:rPr lang="en-US" dirty="0" smtClean="0"/>
              <a:t> </a:t>
            </a:r>
            <a:r>
              <a:rPr lang="en-US" dirty="0" err="1" smtClean="0"/>
              <a:t>կոնվենցիա</a:t>
            </a:r>
            <a:endParaRPr lang="en-US" dirty="0" smtClean="0"/>
          </a:p>
          <a:p>
            <a:r>
              <a:rPr lang="en-US" dirty="0" smtClean="0"/>
              <a:t>Բ. ԵԽ </a:t>
            </a:r>
            <a:r>
              <a:rPr lang="en-US" dirty="0" err="1" smtClean="0"/>
              <a:t>կոնվենցիաներ</a:t>
            </a:r>
            <a:endParaRPr lang="en-US" dirty="0" smtClean="0"/>
          </a:p>
          <a:p>
            <a:r>
              <a:rPr lang="en-US" dirty="0" smtClean="0"/>
              <a:t>5. ՏՀԶԿ </a:t>
            </a:r>
            <a:r>
              <a:rPr lang="en-US" dirty="0" err="1" smtClean="0"/>
              <a:t>Ստամբուլի</a:t>
            </a:r>
            <a:r>
              <a:rPr lang="en-US" dirty="0" smtClean="0"/>
              <a:t> </a:t>
            </a:r>
            <a:r>
              <a:rPr lang="en-US" dirty="0" err="1" smtClean="0"/>
              <a:t>հակակոռուպցիոն</a:t>
            </a:r>
            <a:r>
              <a:rPr lang="en-US" dirty="0" smtClean="0"/>
              <a:t> </a:t>
            </a:r>
            <a:r>
              <a:rPr lang="en-US" dirty="0" err="1" smtClean="0"/>
              <a:t>գործողությունների</a:t>
            </a:r>
            <a:r>
              <a:rPr lang="en-US" dirty="0" smtClean="0"/>
              <a:t> </a:t>
            </a:r>
            <a:r>
              <a:rPr lang="en-US" dirty="0" err="1" smtClean="0"/>
              <a:t>ծրագիր</a:t>
            </a:r>
            <a:endParaRPr lang="en-US" dirty="0" smtClean="0"/>
          </a:p>
          <a:p>
            <a:r>
              <a:rPr lang="en-US" dirty="0"/>
              <a:t>6</a:t>
            </a:r>
            <a:r>
              <a:rPr lang="en-US" dirty="0" smtClean="0"/>
              <a:t>. ՄԱԿ </a:t>
            </a:r>
            <a:r>
              <a:rPr lang="en-US" dirty="0" err="1" smtClean="0"/>
              <a:t>գլոբալ</a:t>
            </a:r>
            <a:r>
              <a:rPr lang="en-US" dirty="0" smtClean="0"/>
              <a:t> </a:t>
            </a:r>
            <a:r>
              <a:rPr lang="en-US" dirty="0" err="1" smtClean="0"/>
              <a:t>քոմփակտ</a:t>
            </a:r>
            <a:endParaRPr lang="en-US" dirty="0" smtClean="0"/>
          </a:p>
          <a:p>
            <a:r>
              <a:rPr lang="en-US" dirty="0" smtClean="0"/>
              <a:t>7. </a:t>
            </a:r>
            <a:r>
              <a:rPr lang="en-US" dirty="0" err="1" smtClean="0"/>
              <a:t>Ինչ</a:t>
            </a:r>
            <a:r>
              <a:rPr lang="en-US" dirty="0" smtClean="0"/>
              <a:t> </a:t>
            </a:r>
            <a:r>
              <a:rPr lang="en-US" dirty="0" err="1" smtClean="0"/>
              <a:t>անել</a:t>
            </a:r>
            <a:r>
              <a:rPr lang="en-US" dirty="0" smtClean="0"/>
              <a:t>?</a:t>
            </a:r>
          </a:p>
          <a:p>
            <a:endParaRPr lang="en-US" dirty="0"/>
          </a:p>
        </p:txBody>
      </p:sp>
    </p:spTree>
    <p:extLst>
      <p:ext uri="{BB962C8B-B14F-4D97-AF65-F5344CB8AC3E}">
        <p14:creationId xmlns:p14="http://schemas.microsoft.com/office/powerpoint/2010/main" val="1725625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Ներածություն-հպանցիկ</a:t>
            </a:r>
            <a:r>
              <a:rPr lang="en-US" dirty="0" smtClean="0"/>
              <a:t> </a:t>
            </a:r>
            <a:r>
              <a:rPr lang="en-US" dirty="0" err="1" smtClean="0"/>
              <a:t>անդրադարձ</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3000" y="2476500"/>
            <a:ext cx="4800600" cy="3124200"/>
          </a:xfrm>
        </p:spPr>
      </p:pic>
      <p:sp>
        <p:nvSpPr>
          <p:cNvPr id="5" name="TextBox 4"/>
          <p:cNvSpPr txBox="1"/>
          <p:nvPr/>
        </p:nvSpPr>
        <p:spPr>
          <a:xfrm>
            <a:off x="1054100" y="1701800"/>
            <a:ext cx="3784600" cy="369332"/>
          </a:xfrm>
          <a:prstGeom prst="rect">
            <a:avLst/>
          </a:prstGeom>
          <a:noFill/>
        </p:spPr>
        <p:txBody>
          <a:bodyPr wrap="square" rtlCol="0">
            <a:spAutoFit/>
          </a:bodyPr>
          <a:lstStyle/>
          <a:p>
            <a:r>
              <a:rPr lang="en-US" dirty="0" err="1" smtClean="0"/>
              <a:t>Կոռուպցիայի</a:t>
            </a:r>
            <a:r>
              <a:rPr lang="en-US" dirty="0" smtClean="0"/>
              <a:t> </a:t>
            </a:r>
            <a:r>
              <a:rPr lang="en-US" dirty="0" err="1" smtClean="0"/>
              <a:t>հրեշ</a:t>
            </a:r>
            <a:endParaRPr lang="en-US" dirty="0"/>
          </a:p>
        </p:txBody>
      </p:sp>
      <p:sp>
        <p:nvSpPr>
          <p:cNvPr id="6" name="TextBox 5"/>
          <p:cNvSpPr txBox="1"/>
          <p:nvPr/>
        </p:nvSpPr>
        <p:spPr>
          <a:xfrm>
            <a:off x="6223000" y="6083300"/>
            <a:ext cx="2819400" cy="369332"/>
          </a:xfrm>
          <a:prstGeom prst="rect">
            <a:avLst/>
          </a:prstGeom>
          <a:noFill/>
        </p:spPr>
        <p:txBody>
          <a:bodyPr wrap="square" rtlCol="0">
            <a:spAutoFit/>
          </a:bodyPr>
          <a:lstStyle/>
          <a:p>
            <a:r>
              <a:rPr lang="en-US" dirty="0" smtClean="0"/>
              <a:t>2001թ</a:t>
            </a:r>
            <a:endParaRPr lang="en-US" dirty="0"/>
          </a:p>
        </p:txBody>
      </p:sp>
    </p:spTree>
    <p:extLst>
      <p:ext uri="{BB962C8B-B14F-4D97-AF65-F5344CB8AC3E}">
        <p14:creationId xmlns:p14="http://schemas.microsoft.com/office/powerpoint/2010/main" val="45887439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Կարևորություն</a:t>
            </a:r>
            <a:endParaRPr lang="en-US" dirty="0"/>
          </a:p>
        </p:txBody>
      </p:sp>
      <p:sp>
        <p:nvSpPr>
          <p:cNvPr id="3" name="Content Placeholder 2"/>
          <p:cNvSpPr>
            <a:spLocks noGrp="1"/>
          </p:cNvSpPr>
          <p:nvPr>
            <p:ph idx="1"/>
          </p:nvPr>
        </p:nvSpPr>
        <p:spPr/>
        <p:txBody>
          <a:bodyPr>
            <a:normAutofit/>
          </a:bodyPr>
          <a:lstStyle/>
          <a:p>
            <a:r>
              <a:rPr lang="en-US" dirty="0" err="1" smtClean="0"/>
              <a:t>Բիզնեսները</a:t>
            </a:r>
            <a:r>
              <a:rPr lang="en-US" dirty="0" smtClean="0"/>
              <a:t> </a:t>
            </a:r>
            <a:r>
              <a:rPr lang="en-US" dirty="0" err="1" smtClean="0"/>
              <a:t>որոնք</a:t>
            </a:r>
            <a:r>
              <a:rPr lang="en-US" dirty="0" smtClean="0"/>
              <a:t> </a:t>
            </a:r>
            <a:r>
              <a:rPr lang="en-US" dirty="0" err="1" smtClean="0"/>
              <a:t>աշխատում</a:t>
            </a:r>
            <a:r>
              <a:rPr lang="en-US" dirty="0" smtClean="0"/>
              <a:t> </a:t>
            </a:r>
            <a:r>
              <a:rPr lang="en-US" dirty="0" err="1" smtClean="0"/>
              <a:t>են</a:t>
            </a:r>
            <a:r>
              <a:rPr lang="en-US" dirty="0" smtClean="0"/>
              <a:t> </a:t>
            </a:r>
            <a:r>
              <a:rPr lang="en-US" dirty="0" err="1" smtClean="0"/>
              <a:t>օրինավորությամբ</a:t>
            </a:r>
            <a:r>
              <a:rPr lang="en-US" dirty="0" smtClean="0"/>
              <a:t> և </a:t>
            </a:r>
            <a:r>
              <a:rPr lang="en-US" dirty="0" err="1" smtClean="0"/>
              <a:t>հետևում</a:t>
            </a:r>
            <a:r>
              <a:rPr lang="en-US" dirty="0" smtClean="0"/>
              <a:t> </a:t>
            </a:r>
            <a:r>
              <a:rPr lang="en-US" dirty="0" err="1" smtClean="0"/>
              <a:t>են</a:t>
            </a:r>
            <a:r>
              <a:rPr lang="en-US" dirty="0" smtClean="0"/>
              <a:t> </a:t>
            </a:r>
            <a:r>
              <a:rPr lang="en-US" dirty="0" err="1" smtClean="0"/>
              <a:t>հակակոռուպցիոն</a:t>
            </a:r>
            <a:r>
              <a:rPr lang="en-US" dirty="0" smtClean="0"/>
              <a:t> </a:t>
            </a:r>
            <a:r>
              <a:rPr lang="en-US" dirty="0" err="1" smtClean="0"/>
              <a:t>իրավական</a:t>
            </a:r>
            <a:r>
              <a:rPr lang="en-US" dirty="0" smtClean="0"/>
              <a:t> </a:t>
            </a:r>
            <a:r>
              <a:rPr lang="en-US" dirty="0" err="1" smtClean="0"/>
              <a:t>պահանջներին</a:t>
            </a:r>
            <a:r>
              <a:rPr lang="en-US" dirty="0" smtClean="0"/>
              <a:t> </a:t>
            </a:r>
            <a:r>
              <a:rPr lang="en-US" dirty="0" err="1" smtClean="0"/>
              <a:t>շահում</a:t>
            </a:r>
            <a:r>
              <a:rPr lang="en-US" dirty="0" smtClean="0"/>
              <a:t> </a:t>
            </a:r>
            <a:r>
              <a:rPr lang="en-US" dirty="0" err="1" smtClean="0"/>
              <a:t>են</a:t>
            </a:r>
            <a:r>
              <a:rPr lang="en-US" dirty="0" smtClean="0"/>
              <a:t> </a:t>
            </a:r>
            <a:r>
              <a:rPr lang="en-US" dirty="0" err="1" smtClean="0"/>
              <a:t>բիզնես</a:t>
            </a:r>
            <a:r>
              <a:rPr lang="en-US" dirty="0" smtClean="0"/>
              <a:t> </a:t>
            </a:r>
            <a:r>
              <a:rPr lang="en-US" dirty="0" err="1" smtClean="0"/>
              <a:t>վարելու</a:t>
            </a:r>
            <a:r>
              <a:rPr lang="en-US" dirty="0" smtClean="0"/>
              <a:t> </a:t>
            </a:r>
            <a:r>
              <a:rPr lang="en-US" dirty="0" err="1" smtClean="0"/>
              <a:t>ծախսերի</a:t>
            </a:r>
            <a:r>
              <a:rPr lang="en-US" dirty="0" smtClean="0"/>
              <a:t> </a:t>
            </a:r>
            <a:r>
              <a:rPr lang="en-US" dirty="0" err="1" smtClean="0"/>
              <a:t>մեջ</a:t>
            </a:r>
            <a:r>
              <a:rPr lang="en-US" dirty="0" smtClean="0"/>
              <a:t>. </a:t>
            </a:r>
            <a:r>
              <a:rPr lang="en-US" dirty="0" err="1" smtClean="0"/>
              <a:t>Համաշխարհային</a:t>
            </a:r>
            <a:r>
              <a:rPr lang="en-US" dirty="0" smtClean="0"/>
              <a:t> </a:t>
            </a:r>
            <a:r>
              <a:rPr lang="en-US" dirty="0" err="1" smtClean="0"/>
              <a:t>մակարդակում</a:t>
            </a:r>
            <a:r>
              <a:rPr lang="en-US" dirty="0" smtClean="0"/>
              <a:t> </a:t>
            </a:r>
            <a:r>
              <a:rPr lang="en-US" dirty="0" err="1" smtClean="0"/>
              <a:t>բիզնեսի</a:t>
            </a:r>
            <a:r>
              <a:rPr lang="en-US" dirty="0" smtClean="0"/>
              <a:t> </a:t>
            </a:r>
            <a:r>
              <a:rPr lang="en-US" dirty="0" err="1" smtClean="0"/>
              <a:t>կոռումպացվածությունը</a:t>
            </a:r>
            <a:r>
              <a:rPr lang="en-US" dirty="0" smtClean="0"/>
              <a:t> </a:t>
            </a:r>
            <a:r>
              <a:rPr lang="en-US" dirty="0" err="1" smtClean="0"/>
              <a:t>բիզնես</a:t>
            </a:r>
            <a:r>
              <a:rPr lang="en-US" dirty="0" smtClean="0"/>
              <a:t> </a:t>
            </a:r>
            <a:r>
              <a:rPr lang="en-US" dirty="0" err="1" smtClean="0"/>
              <a:t>վարելու</a:t>
            </a:r>
            <a:r>
              <a:rPr lang="en-US" dirty="0" smtClean="0"/>
              <a:t> </a:t>
            </a:r>
            <a:r>
              <a:rPr lang="en-US" dirty="0" err="1" smtClean="0"/>
              <a:t>ծախսերն</a:t>
            </a:r>
            <a:r>
              <a:rPr lang="en-US" dirty="0" smtClean="0"/>
              <a:t> </a:t>
            </a:r>
            <a:r>
              <a:rPr lang="en-US" dirty="0" err="1" smtClean="0"/>
              <a:t>ավելացնում</a:t>
            </a:r>
            <a:r>
              <a:rPr lang="en-US" dirty="0" smtClean="0"/>
              <a:t> է 10%-</a:t>
            </a:r>
            <a:r>
              <a:rPr lang="en-US" dirty="0" err="1" smtClean="0"/>
              <a:t>ով</a:t>
            </a:r>
            <a:r>
              <a:rPr lang="en-US" dirty="0" smtClean="0"/>
              <a:t> (International Chamber of Commerce, World Economic Forum, UN Global Compact, TI-S:2012)</a:t>
            </a:r>
          </a:p>
          <a:p>
            <a:r>
              <a:rPr lang="en-US" dirty="0" smtClean="0"/>
              <a:t>1% </a:t>
            </a:r>
            <a:r>
              <a:rPr lang="en-US" dirty="0" err="1" smtClean="0"/>
              <a:t>կաշառքը</a:t>
            </a:r>
            <a:r>
              <a:rPr lang="en-US" dirty="0" smtClean="0"/>
              <a:t> 3%-</a:t>
            </a:r>
            <a:r>
              <a:rPr lang="en-US" dirty="0" err="1" smtClean="0"/>
              <a:t>ով</a:t>
            </a:r>
            <a:r>
              <a:rPr lang="en-US" dirty="0" smtClean="0"/>
              <a:t> </a:t>
            </a:r>
            <a:r>
              <a:rPr lang="en-US" dirty="0" err="1" smtClean="0"/>
              <a:t>նվազեցնում</a:t>
            </a:r>
            <a:r>
              <a:rPr lang="en-US" dirty="0" smtClean="0"/>
              <a:t> է </a:t>
            </a:r>
            <a:r>
              <a:rPr lang="en-US" dirty="0" err="1" smtClean="0"/>
              <a:t>կորպորատիվ</a:t>
            </a:r>
            <a:r>
              <a:rPr lang="en-US" dirty="0" smtClean="0"/>
              <a:t> </a:t>
            </a:r>
            <a:r>
              <a:rPr lang="en-US" dirty="0" err="1" smtClean="0"/>
              <a:t>աճը-կազմակերպության</a:t>
            </a:r>
            <a:r>
              <a:rPr lang="en-US" dirty="0" smtClean="0"/>
              <a:t> </a:t>
            </a:r>
            <a:r>
              <a:rPr lang="en-US" dirty="0" err="1" smtClean="0"/>
              <a:t>աճը</a:t>
            </a:r>
            <a:r>
              <a:rPr lang="en-US" dirty="0" smtClean="0"/>
              <a:t> (</a:t>
            </a:r>
            <a:r>
              <a:rPr lang="en-US" dirty="0" err="1" smtClean="0"/>
              <a:t>Ֆիսման</a:t>
            </a:r>
            <a:r>
              <a:rPr lang="en-US" dirty="0" smtClean="0"/>
              <a:t> և </a:t>
            </a:r>
            <a:r>
              <a:rPr lang="en-US" dirty="0" err="1" smtClean="0"/>
              <a:t>Սվենսոն</a:t>
            </a:r>
            <a:r>
              <a:rPr lang="en-US" dirty="0" smtClean="0"/>
              <a:t> 2007թ.)</a:t>
            </a:r>
          </a:p>
          <a:p>
            <a:endParaRPr lang="en-US" dirty="0"/>
          </a:p>
        </p:txBody>
      </p:sp>
    </p:spTree>
    <p:extLst>
      <p:ext uri="{BB962C8B-B14F-4D97-AF65-F5344CB8AC3E}">
        <p14:creationId xmlns:p14="http://schemas.microsoft.com/office/powerpoint/2010/main" val="189675190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Կարևորություն</a:t>
            </a:r>
            <a:r>
              <a:rPr lang="en-US" dirty="0" smtClean="0"/>
              <a:t/>
            </a:r>
            <a:br>
              <a:rPr lang="en-US" dirty="0" smtClean="0"/>
            </a:br>
            <a:r>
              <a:rPr lang="en-US" dirty="0" err="1" smtClean="0"/>
              <a:t>Բիզնես</a:t>
            </a:r>
            <a:r>
              <a:rPr lang="en-US" dirty="0" smtClean="0"/>
              <a:t> և </a:t>
            </a:r>
            <a:r>
              <a:rPr lang="en-US" dirty="0" err="1" smtClean="0"/>
              <a:t>կոռուպցիա</a:t>
            </a:r>
            <a:r>
              <a:rPr lang="en-US" dirty="0" smtClean="0"/>
              <a:t> </a:t>
            </a:r>
            <a:r>
              <a:rPr lang="en-US" dirty="0" err="1" smtClean="0"/>
              <a:t>հիմնական</a:t>
            </a:r>
            <a:r>
              <a:rPr lang="en-US" dirty="0" smtClean="0"/>
              <a:t> </a:t>
            </a:r>
            <a:r>
              <a:rPr lang="en-US" dirty="0" err="1" smtClean="0"/>
              <a:t>միֆ</a:t>
            </a:r>
            <a:endParaRPr lang="en-US" dirty="0"/>
          </a:p>
        </p:txBody>
      </p:sp>
      <p:sp>
        <p:nvSpPr>
          <p:cNvPr id="3" name="Объект 2"/>
          <p:cNvSpPr>
            <a:spLocks noGrp="1"/>
          </p:cNvSpPr>
          <p:nvPr>
            <p:ph idx="1"/>
          </p:nvPr>
        </p:nvSpPr>
        <p:spPr/>
        <p:txBody>
          <a:bodyPr/>
          <a:lstStyle/>
          <a:p>
            <a:r>
              <a:rPr lang="en-US" dirty="0" err="1" smtClean="0"/>
              <a:t>Միֆ-կոռուպցիայի</a:t>
            </a:r>
            <a:r>
              <a:rPr lang="en-US" dirty="0" smtClean="0"/>
              <a:t> </a:t>
            </a:r>
            <a:r>
              <a:rPr lang="en-US" dirty="0" err="1" smtClean="0"/>
              <a:t>միջոցով</a:t>
            </a:r>
            <a:r>
              <a:rPr lang="en-US" dirty="0" smtClean="0"/>
              <a:t> </a:t>
            </a:r>
            <a:r>
              <a:rPr lang="en-US" dirty="0" err="1" smtClean="0"/>
              <a:t>հեշտացվում</a:t>
            </a:r>
            <a:r>
              <a:rPr lang="en-US" dirty="0" smtClean="0"/>
              <a:t> է </a:t>
            </a:r>
            <a:r>
              <a:rPr lang="en-US" dirty="0" err="1" smtClean="0"/>
              <a:t>բյուրոկրատական</a:t>
            </a:r>
            <a:r>
              <a:rPr lang="en-US" dirty="0" smtClean="0"/>
              <a:t> </a:t>
            </a:r>
            <a:r>
              <a:rPr lang="en-US" dirty="0" err="1" smtClean="0"/>
              <a:t>քաշքշուկներն</a:t>
            </a:r>
            <a:r>
              <a:rPr lang="en-US" dirty="0" smtClean="0"/>
              <a:t> և </a:t>
            </a:r>
            <a:r>
              <a:rPr lang="en-US" dirty="0" err="1" smtClean="0"/>
              <a:t>ավելի</a:t>
            </a:r>
            <a:r>
              <a:rPr lang="en-US" dirty="0" smtClean="0"/>
              <a:t> </a:t>
            </a:r>
            <a:r>
              <a:rPr lang="en-US" dirty="0" err="1" smtClean="0"/>
              <a:t>դյուրին</a:t>
            </a:r>
            <a:r>
              <a:rPr lang="en-US" dirty="0" smtClean="0"/>
              <a:t> է </a:t>
            </a:r>
            <a:r>
              <a:rPr lang="en-US" dirty="0" err="1" smtClean="0"/>
              <a:t>դառնում</a:t>
            </a:r>
            <a:r>
              <a:rPr lang="en-US" dirty="0" smtClean="0"/>
              <a:t> </a:t>
            </a:r>
            <a:r>
              <a:rPr lang="en-US" dirty="0" err="1" smtClean="0"/>
              <a:t>բիզնես</a:t>
            </a:r>
            <a:r>
              <a:rPr lang="en-US" dirty="0" smtClean="0"/>
              <a:t> </a:t>
            </a:r>
            <a:r>
              <a:rPr lang="en-US" dirty="0" err="1" smtClean="0"/>
              <a:t>օպերացիաները</a:t>
            </a:r>
            <a:endParaRPr lang="en-US" dirty="0" smtClean="0"/>
          </a:p>
          <a:p>
            <a:pPr marL="0" indent="0">
              <a:buNone/>
            </a:pPr>
            <a:endParaRPr lang="en-US" dirty="0" smtClean="0"/>
          </a:p>
          <a:p>
            <a:pPr marL="0" indent="0">
              <a:buNone/>
            </a:pPr>
            <a:r>
              <a:rPr lang="en-US" dirty="0"/>
              <a:t>	</a:t>
            </a:r>
            <a:r>
              <a:rPr lang="en-US" i="1" dirty="0" smtClean="0"/>
              <a:t>“</a:t>
            </a:r>
            <a:r>
              <a:rPr lang="en-US" i="1" dirty="0" err="1" smtClean="0"/>
              <a:t>Իրականությանը</a:t>
            </a:r>
            <a:r>
              <a:rPr lang="en-US" i="1" dirty="0" smtClean="0"/>
              <a:t> </a:t>
            </a:r>
            <a:r>
              <a:rPr lang="en-US" i="1" dirty="0" err="1"/>
              <a:t>չի</a:t>
            </a:r>
            <a:r>
              <a:rPr lang="en-US" i="1" dirty="0"/>
              <a:t> </a:t>
            </a:r>
            <a:r>
              <a:rPr lang="en-US" i="1" dirty="0" err="1"/>
              <a:t>համապատասխանում</a:t>
            </a:r>
            <a:r>
              <a:rPr lang="en-US" i="1" dirty="0"/>
              <a:t> </a:t>
            </a:r>
            <a:r>
              <a:rPr lang="en-US" i="1" dirty="0" err="1"/>
              <a:t>որ</a:t>
            </a:r>
            <a:r>
              <a:rPr lang="en-US" i="1" dirty="0"/>
              <a:t> </a:t>
            </a:r>
            <a:r>
              <a:rPr lang="en-US" i="1" dirty="0" err="1"/>
              <a:t>կաշառքը</a:t>
            </a:r>
            <a:r>
              <a:rPr lang="en-US" i="1" dirty="0"/>
              <a:t> </a:t>
            </a:r>
            <a:r>
              <a:rPr lang="en-US" i="1" dirty="0" err="1"/>
              <a:t>նվազեցնում</a:t>
            </a:r>
            <a:r>
              <a:rPr lang="en-US" i="1" dirty="0"/>
              <a:t> է </a:t>
            </a:r>
            <a:r>
              <a:rPr lang="en-US" i="1" dirty="0" smtClean="0"/>
              <a:t>	</a:t>
            </a:r>
            <a:r>
              <a:rPr lang="en-US" i="1" dirty="0" err="1" smtClean="0"/>
              <a:t>ադմինիստրատիվ</a:t>
            </a:r>
            <a:r>
              <a:rPr lang="en-US" i="1" dirty="0" smtClean="0"/>
              <a:t> </a:t>
            </a:r>
            <a:r>
              <a:rPr lang="en-US" i="1" dirty="0" err="1"/>
              <a:t>քաշքշուկներ</a:t>
            </a:r>
            <a:r>
              <a:rPr lang="en-US" i="1" dirty="0"/>
              <a:t>: </a:t>
            </a:r>
            <a:r>
              <a:rPr lang="en-US" i="1" dirty="0" err="1"/>
              <a:t>այն</a:t>
            </a:r>
            <a:r>
              <a:rPr lang="en-US" i="1" dirty="0"/>
              <a:t> </a:t>
            </a:r>
            <a:r>
              <a:rPr lang="en-US" i="1" dirty="0" err="1"/>
              <a:t>կազմակերպությունները</a:t>
            </a:r>
            <a:r>
              <a:rPr lang="en-US" i="1" dirty="0"/>
              <a:t> </a:t>
            </a:r>
            <a:r>
              <a:rPr lang="en-US" i="1" dirty="0" err="1"/>
              <a:t>որոնք</a:t>
            </a:r>
            <a:r>
              <a:rPr lang="en-US" i="1" dirty="0"/>
              <a:t> </a:t>
            </a:r>
            <a:r>
              <a:rPr lang="en-US" i="1" dirty="0" smtClean="0"/>
              <a:t>	</a:t>
            </a:r>
            <a:r>
              <a:rPr lang="en-US" i="1" dirty="0" err="1" smtClean="0"/>
              <a:t>այդպես</a:t>
            </a:r>
            <a:r>
              <a:rPr lang="en-US" i="1" dirty="0" smtClean="0"/>
              <a:t> </a:t>
            </a:r>
            <a:r>
              <a:rPr lang="en-US" i="1" dirty="0" err="1"/>
              <a:t>են</a:t>
            </a:r>
            <a:r>
              <a:rPr lang="en-US" i="1" dirty="0"/>
              <a:t> </a:t>
            </a:r>
            <a:r>
              <a:rPr lang="en-US" i="1" dirty="0" err="1"/>
              <a:t>վարվում</a:t>
            </a:r>
            <a:r>
              <a:rPr lang="en-US" i="1" dirty="0"/>
              <a:t> </a:t>
            </a:r>
            <a:r>
              <a:rPr lang="en-US" i="1" dirty="0" err="1"/>
              <a:t>ավելի</a:t>
            </a:r>
            <a:r>
              <a:rPr lang="en-US" i="1" dirty="0"/>
              <a:t> </a:t>
            </a:r>
            <a:r>
              <a:rPr lang="en-US" i="1" dirty="0" err="1"/>
              <a:t>շատ</a:t>
            </a:r>
            <a:r>
              <a:rPr lang="en-US" i="1" dirty="0"/>
              <a:t> </a:t>
            </a:r>
            <a:r>
              <a:rPr lang="en-US" i="1" dirty="0" err="1"/>
              <a:t>ժամանակ</a:t>
            </a:r>
            <a:r>
              <a:rPr lang="en-US" i="1" dirty="0"/>
              <a:t> </a:t>
            </a:r>
            <a:r>
              <a:rPr lang="en-US" i="1" dirty="0" err="1"/>
              <a:t>են</a:t>
            </a:r>
            <a:r>
              <a:rPr lang="en-US" i="1" dirty="0"/>
              <a:t> </a:t>
            </a:r>
            <a:r>
              <a:rPr lang="en-US" i="1" dirty="0" err="1"/>
              <a:t>ծախսում</a:t>
            </a:r>
            <a:r>
              <a:rPr lang="en-US" i="1" dirty="0"/>
              <a:t> </a:t>
            </a:r>
            <a:r>
              <a:rPr lang="en-US" i="1" dirty="0" err="1"/>
              <a:t>իրենց</a:t>
            </a:r>
            <a:r>
              <a:rPr lang="en-US" i="1" dirty="0"/>
              <a:t> </a:t>
            </a:r>
            <a:r>
              <a:rPr lang="en-US" i="1" dirty="0" err="1"/>
              <a:t>մենեջմենթի</a:t>
            </a:r>
            <a:r>
              <a:rPr lang="en-US" i="1" dirty="0"/>
              <a:t> </a:t>
            </a:r>
            <a:r>
              <a:rPr lang="en-US" i="1" dirty="0" smtClean="0"/>
              <a:t>	</a:t>
            </a:r>
            <a:r>
              <a:rPr lang="en-US" i="1" dirty="0" err="1" smtClean="0"/>
              <a:t>կողմից</a:t>
            </a:r>
            <a:r>
              <a:rPr lang="en-US" i="1" dirty="0" smtClean="0"/>
              <a:t> </a:t>
            </a:r>
            <a:r>
              <a:rPr lang="en-US" i="1" dirty="0" err="1"/>
              <a:t>բանակցելու</a:t>
            </a:r>
            <a:r>
              <a:rPr lang="en-US" i="1" dirty="0"/>
              <a:t> </a:t>
            </a:r>
            <a:r>
              <a:rPr lang="en-US" i="1" dirty="0" err="1"/>
              <a:t>համար</a:t>
            </a:r>
            <a:r>
              <a:rPr lang="en-US" i="1" dirty="0"/>
              <a:t> և </a:t>
            </a:r>
            <a:r>
              <a:rPr lang="en-US" i="1" dirty="0" err="1"/>
              <a:t>կապիտալ</a:t>
            </a:r>
            <a:r>
              <a:rPr lang="en-US" i="1" dirty="0"/>
              <a:t> </a:t>
            </a:r>
            <a:r>
              <a:rPr lang="en-US" i="1" dirty="0" err="1"/>
              <a:t>ծախսերն</a:t>
            </a:r>
            <a:r>
              <a:rPr lang="en-US" i="1" dirty="0"/>
              <a:t> </a:t>
            </a:r>
            <a:r>
              <a:rPr lang="en-US" i="1" dirty="0" err="1"/>
              <a:t>ավելի</a:t>
            </a:r>
            <a:r>
              <a:rPr lang="en-US" i="1" dirty="0"/>
              <a:t> </a:t>
            </a:r>
            <a:r>
              <a:rPr lang="en-US" i="1" dirty="0" err="1"/>
              <a:t>շատ</a:t>
            </a:r>
            <a:r>
              <a:rPr lang="en-US" i="1" dirty="0"/>
              <a:t> </a:t>
            </a:r>
            <a:r>
              <a:rPr lang="en-US" i="1" dirty="0" err="1"/>
              <a:t>են</a:t>
            </a:r>
            <a:r>
              <a:rPr lang="en-US" i="1" dirty="0"/>
              <a:t> </a:t>
            </a:r>
            <a:r>
              <a:rPr lang="en-US" i="1" dirty="0" err="1"/>
              <a:t>կազմում</a:t>
            </a:r>
            <a:r>
              <a:rPr lang="en-US" i="1" dirty="0"/>
              <a:t> </a:t>
            </a:r>
            <a:r>
              <a:rPr lang="en-US" i="1" dirty="0" smtClean="0"/>
              <a:t>	(</a:t>
            </a:r>
            <a:r>
              <a:rPr lang="en-US" i="1" dirty="0" err="1"/>
              <a:t>Կաուֆման</a:t>
            </a:r>
            <a:r>
              <a:rPr lang="en-US" i="1" dirty="0"/>
              <a:t> և </a:t>
            </a:r>
            <a:r>
              <a:rPr lang="en-US" i="1" dirty="0" err="1"/>
              <a:t>Վեյ</a:t>
            </a:r>
            <a:r>
              <a:rPr lang="en-US" i="1" dirty="0"/>
              <a:t> 1999թ</a:t>
            </a:r>
            <a:r>
              <a:rPr lang="en-US" i="1" dirty="0" smtClean="0"/>
              <a:t>.)”</a:t>
            </a:r>
            <a:endParaRPr lang="en-US" i="1" dirty="0"/>
          </a:p>
          <a:p>
            <a:endParaRPr lang="en-US" dirty="0"/>
          </a:p>
        </p:txBody>
      </p:sp>
    </p:spTree>
    <p:extLst>
      <p:ext uri="{BB962C8B-B14F-4D97-AF65-F5344CB8AC3E}">
        <p14:creationId xmlns:p14="http://schemas.microsoft.com/office/powerpoint/2010/main" val="97009559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Կարևորություն</a:t>
            </a:r>
            <a:r>
              <a:rPr lang="en-US" dirty="0" smtClean="0"/>
              <a:t/>
            </a:r>
            <a:br>
              <a:rPr lang="en-US" dirty="0" smtClean="0"/>
            </a:br>
            <a:r>
              <a:rPr lang="en-US" dirty="0" err="1" smtClean="0"/>
              <a:t>Մարտավարական</a:t>
            </a:r>
            <a:endParaRPr lang="en-US" dirty="0"/>
          </a:p>
        </p:txBody>
      </p:sp>
      <p:sp>
        <p:nvSpPr>
          <p:cNvPr id="3" name="Объект 2"/>
          <p:cNvSpPr>
            <a:spLocks noGrp="1"/>
          </p:cNvSpPr>
          <p:nvPr>
            <p:ph idx="1"/>
          </p:nvPr>
        </p:nvSpPr>
        <p:spPr/>
        <p:txBody>
          <a:bodyPr/>
          <a:lstStyle/>
          <a:p>
            <a:r>
              <a:rPr lang="en-US" dirty="0" err="1" smtClean="0"/>
              <a:t>Նվազեցնում</a:t>
            </a:r>
            <a:r>
              <a:rPr lang="en-US" dirty="0" smtClean="0"/>
              <a:t> է </a:t>
            </a:r>
            <a:r>
              <a:rPr lang="en-US" dirty="0" err="1" smtClean="0"/>
              <a:t>ներդրումներ</a:t>
            </a:r>
            <a:r>
              <a:rPr lang="en-US" dirty="0" smtClean="0"/>
              <a:t> </a:t>
            </a:r>
            <a:r>
              <a:rPr lang="en-US" dirty="0" err="1" smtClean="0"/>
              <a:t>ձեռք</a:t>
            </a:r>
            <a:r>
              <a:rPr lang="en-US" dirty="0" smtClean="0"/>
              <a:t> </a:t>
            </a:r>
            <a:r>
              <a:rPr lang="en-US" dirty="0" err="1" smtClean="0"/>
              <a:t>բերելու</a:t>
            </a:r>
            <a:r>
              <a:rPr lang="en-US" dirty="0" smtClean="0"/>
              <a:t> </a:t>
            </a:r>
            <a:r>
              <a:rPr lang="en-US" dirty="0" err="1" smtClean="0"/>
              <a:t>հնարավորությունները</a:t>
            </a:r>
            <a:r>
              <a:rPr lang="en-US" dirty="0" smtClean="0"/>
              <a:t> (</a:t>
            </a:r>
            <a:r>
              <a:rPr lang="en-US" dirty="0"/>
              <a:t>Combating corruption: A private sector approach. </a:t>
            </a:r>
            <a:r>
              <a:rPr lang="en-US" dirty="0" smtClean="0"/>
              <a:t>CIPE.2011)</a:t>
            </a:r>
          </a:p>
          <a:p>
            <a:r>
              <a:rPr lang="en-US" dirty="0" err="1" smtClean="0"/>
              <a:t>Ազդում</a:t>
            </a:r>
            <a:r>
              <a:rPr lang="en-US" dirty="0" smtClean="0"/>
              <a:t> է </a:t>
            </a:r>
            <a:r>
              <a:rPr lang="en-US" dirty="0" err="1" smtClean="0"/>
              <a:t>աշխատակազմի</a:t>
            </a:r>
            <a:r>
              <a:rPr lang="en-US" dirty="0" smtClean="0"/>
              <a:t> </a:t>
            </a:r>
            <a:r>
              <a:rPr lang="en-US" dirty="0" err="1" smtClean="0"/>
              <a:t>նորարարական</a:t>
            </a:r>
            <a:r>
              <a:rPr lang="en-US" dirty="0" smtClean="0"/>
              <a:t> </a:t>
            </a:r>
            <a:r>
              <a:rPr lang="en-US" dirty="0" err="1" smtClean="0"/>
              <a:t>մոտեցումների</a:t>
            </a:r>
            <a:r>
              <a:rPr lang="en-US" dirty="0" smtClean="0"/>
              <a:t> </a:t>
            </a:r>
            <a:r>
              <a:rPr lang="en-US" dirty="0" err="1" smtClean="0"/>
              <a:t>վրա</a:t>
            </a:r>
            <a:r>
              <a:rPr lang="en-US" dirty="0" smtClean="0"/>
              <a:t>: </a:t>
            </a:r>
            <a:r>
              <a:rPr lang="en-US" dirty="0" err="1" smtClean="0"/>
              <a:t>ստեղծում</a:t>
            </a:r>
            <a:r>
              <a:rPr lang="en-US" dirty="0" smtClean="0"/>
              <a:t> է </a:t>
            </a:r>
            <a:r>
              <a:rPr lang="en-US" dirty="0" err="1" smtClean="0"/>
              <a:t>մտքի</a:t>
            </a:r>
            <a:r>
              <a:rPr lang="en-US" dirty="0" smtClean="0"/>
              <a:t> </a:t>
            </a:r>
            <a:r>
              <a:rPr lang="en-US" dirty="0" err="1" smtClean="0"/>
              <a:t>վակում</a:t>
            </a:r>
            <a:r>
              <a:rPr lang="en-US" dirty="0" smtClean="0"/>
              <a:t> (</a:t>
            </a:r>
            <a:r>
              <a:rPr lang="en-US" dirty="0"/>
              <a:t>Combating corruption: A private sector approach. CIPE.2011</a:t>
            </a:r>
            <a:r>
              <a:rPr lang="en-US" dirty="0" smtClean="0"/>
              <a:t>)</a:t>
            </a:r>
            <a:endParaRPr lang="en-US" dirty="0"/>
          </a:p>
          <a:p>
            <a:r>
              <a:rPr lang="en-US" dirty="0" err="1" smtClean="0"/>
              <a:t>Ազդում</a:t>
            </a:r>
            <a:r>
              <a:rPr lang="en-US" dirty="0" smtClean="0"/>
              <a:t> է </a:t>
            </a:r>
            <a:r>
              <a:rPr lang="en-US" dirty="0" err="1" smtClean="0"/>
              <a:t>բարոյականության</a:t>
            </a:r>
            <a:r>
              <a:rPr lang="en-US" dirty="0" smtClean="0"/>
              <a:t> </a:t>
            </a:r>
            <a:r>
              <a:rPr lang="en-US" dirty="0" err="1" smtClean="0"/>
              <a:t>վրա</a:t>
            </a:r>
            <a:r>
              <a:rPr lang="en-US" dirty="0"/>
              <a:t> </a:t>
            </a:r>
            <a:r>
              <a:rPr lang="en-US" dirty="0" smtClean="0"/>
              <a:t>(</a:t>
            </a:r>
            <a:r>
              <a:rPr lang="en-US" dirty="0"/>
              <a:t>The costs of corruption. Principal author </a:t>
            </a:r>
            <a:r>
              <a:rPr lang="en-US" dirty="0" err="1"/>
              <a:t>Sadika</a:t>
            </a:r>
            <a:r>
              <a:rPr lang="en-US" dirty="0"/>
              <a:t> </a:t>
            </a:r>
            <a:r>
              <a:rPr lang="en-US" dirty="0" err="1"/>
              <a:t>Hameed</a:t>
            </a:r>
            <a:r>
              <a:rPr lang="en-US" dirty="0"/>
              <a:t>. Contributing author Jeremiah </a:t>
            </a:r>
            <a:r>
              <a:rPr lang="en-US" dirty="0" err="1"/>
              <a:t>Magpile</a:t>
            </a:r>
            <a:r>
              <a:rPr lang="en-US" dirty="0"/>
              <a:t>. CSIS. </a:t>
            </a:r>
            <a:r>
              <a:rPr lang="en-US" dirty="0" smtClean="0"/>
              <a:t>2014)</a:t>
            </a:r>
          </a:p>
          <a:p>
            <a:r>
              <a:rPr lang="en-US" dirty="0" err="1" smtClean="0"/>
              <a:t>Վնասում</a:t>
            </a:r>
            <a:r>
              <a:rPr lang="en-US" dirty="0" smtClean="0"/>
              <a:t> է </a:t>
            </a:r>
            <a:r>
              <a:rPr lang="en-US" dirty="0" err="1" smtClean="0"/>
              <a:t>հեղինակությանը</a:t>
            </a:r>
            <a:r>
              <a:rPr lang="en-US" dirty="0" smtClean="0"/>
              <a:t> (</a:t>
            </a:r>
            <a:r>
              <a:rPr lang="en-US" dirty="0"/>
              <a:t>Why business should care about fighting corruption. Eric Gutierrez. </a:t>
            </a:r>
            <a:r>
              <a:rPr lang="en-US" dirty="0" smtClean="0"/>
              <a:t>2011)</a:t>
            </a:r>
            <a:endParaRPr lang="en-US" dirty="0"/>
          </a:p>
        </p:txBody>
      </p:sp>
    </p:spTree>
    <p:extLst>
      <p:ext uri="{BB962C8B-B14F-4D97-AF65-F5344CB8AC3E}">
        <p14:creationId xmlns:p14="http://schemas.microsoft.com/office/powerpoint/2010/main" val="270289351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Մասնավոր</a:t>
            </a:r>
            <a:r>
              <a:rPr lang="en-US" dirty="0" smtClean="0"/>
              <a:t> </a:t>
            </a:r>
            <a:r>
              <a:rPr lang="en-US" dirty="0" err="1" smtClean="0"/>
              <a:t>հատվածը</a:t>
            </a:r>
            <a:r>
              <a:rPr lang="en-US" dirty="0" smtClean="0"/>
              <a:t> և </a:t>
            </a:r>
            <a:r>
              <a:rPr lang="en-US" dirty="0" err="1" smtClean="0"/>
              <a:t>կոռուպցիոն</a:t>
            </a:r>
            <a:r>
              <a:rPr lang="en-US" dirty="0" smtClean="0"/>
              <a:t> 5 </a:t>
            </a:r>
            <a:r>
              <a:rPr lang="en-US" dirty="0" err="1" smtClean="0"/>
              <a:t>սխեմաները</a:t>
            </a:r>
            <a:endParaRPr lang="en-US" dirty="0"/>
          </a:p>
        </p:txBody>
      </p:sp>
      <p:pic>
        <p:nvPicPr>
          <p:cNvPr id="2061" name="Picture 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7279" y="1803042"/>
            <a:ext cx="8667481" cy="4700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754950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Միջազգային</a:t>
            </a:r>
            <a:r>
              <a:rPr lang="en-US" dirty="0" smtClean="0"/>
              <a:t> </a:t>
            </a:r>
            <a:r>
              <a:rPr lang="en-US" dirty="0" err="1" smtClean="0"/>
              <a:t>իրավական</a:t>
            </a:r>
            <a:r>
              <a:rPr lang="en-US" dirty="0" smtClean="0"/>
              <a:t> </a:t>
            </a:r>
            <a:r>
              <a:rPr lang="en-US" dirty="0" err="1" smtClean="0"/>
              <a:t>դաշտ</a:t>
            </a:r>
            <a:endParaRPr lang="en-US" dirty="0"/>
          </a:p>
        </p:txBody>
      </p:sp>
      <p:sp>
        <p:nvSpPr>
          <p:cNvPr id="3" name="Объект 2"/>
          <p:cNvSpPr>
            <a:spLocks noGrp="1"/>
          </p:cNvSpPr>
          <p:nvPr>
            <p:ph idx="1"/>
          </p:nvPr>
        </p:nvSpPr>
        <p:spPr/>
        <p:txBody>
          <a:bodyPr/>
          <a:lstStyle/>
          <a:p>
            <a:r>
              <a:rPr lang="en-US" dirty="0" smtClean="0"/>
              <a:t>ՄԱԿ-ի </a:t>
            </a:r>
            <a:r>
              <a:rPr lang="en-US" dirty="0" err="1" smtClean="0"/>
              <a:t>կոռուպցիայի</a:t>
            </a:r>
            <a:r>
              <a:rPr lang="en-US" dirty="0" smtClean="0"/>
              <a:t> </a:t>
            </a:r>
            <a:r>
              <a:rPr lang="en-US" dirty="0" err="1" smtClean="0"/>
              <a:t>դեմ</a:t>
            </a:r>
            <a:r>
              <a:rPr lang="en-US" dirty="0" smtClean="0"/>
              <a:t> </a:t>
            </a:r>
            <a:r>
              <a:rPr lang="en-US" dirty="0" err="1" smtClean="0"/>
              <a:t>կոնվենցիայի</a:t>
            </a:r>
            <a:r>
              <a:rPr lang="en-US" dirty="0" smtClean="0"/>
              <a:t> 12-րդ </a:t>
            </a:r>
            <a:r>
              <a:rPr lang="en-US" dirty="0" err="1" smtClean="0"/>
              <a:t>հոդված</a:t>
            </a:r>
            <a:r>
              <a:rPr lang="en-US" dirty="0" smtClean="0"/>
              <a:t> (1)</a:t>
            </a:r>
          </a:p>
          <a:p>
            <a:pPr lvl="1"/>
            <a:r>
              <a:rPr lang="en-US" dirty="0" smtClean="0">
                <a:solidFill>
                  <a:srgbClr val="0070C0"/>
                </a:solidFill>
              </a:rPr>
              <a:t>“</a:t>
            </a:r>
            <a:r>
              <a:rPr lang="hy-AM" dirty="0" smtClean="0">
                <a:solidFill>
                  <a:srgbClr val="0070C0"/>
                </a:solidFill>
              </a:rPr>
              <a:t>Յուրաքանչյուր </a:t>
            </a:r>
            <a:r>
              <a:rPr lang="hy-AM" dirty="0">
                <a:solidFill>
                  <a:srgbClr val="0070C0"/>
                </a:solidFill>
              </a:rPr>
              <a:t>Մասնակից պետություն, իր ներքին օրենսդրության հիմնարար սկզբունքներին համապատասխան, </a:t>
            </a:r>
            <a:r>
              <a:rPr lang="hy-AM" i="1" u="sng" dirty="0">
                <a:solidFill>
                  <a:srgbClr val="0070C0"/>
                </a:solidFill>
              </a:rPr>
              <a:t>պետք է միջոցներ ձեռնարկի </a:t>
            </a:r>
            <a:r>
              <a:rPr lang="hy-AM" dirty="0">
                <a:solidFill>
                  <a:srgbClr val="0070C0"/>
                </a:solidFill>
              </a:rPr>
              <a:t>մասնավոր հատվածում </a:t>
            </a:r>
            <a:r>
              <a:rPr lang="hy-AM" i="1" u="sng" dirty="0">
                <a:solidFill>
                  <a:srgbClr val="0070C0"/>
                </a:solidFill>
              </a:rPr>
              <a:t>կոռուպցիայի կանխարգելման</a:t>
            </a:r>
            <a:r>
              <a:rPr lang="hy-AM" dirty="0">
                <a:solidFill>
                  <a:srgbClr val="0070C0"/>
                </a:solidFill>
              </a:rPr>
              <a:t>, մասնավոր հատվածում </a:t>
            </a:r>
            <a:r>
              <a:rPr lang="hy-AM" i="1" u="sng" dirty="0">
                <a:solidFill>
                  <a:srgbClr val="0070C0"/>
                </a:solidFill>
              </a:rPr>
              <a:t>հաշվապահական հաշվառման ստանդարտների և աուդիտի ուժեղացման </a:t>
            </a:r>
            <a:r>
              <a:rPr lang="hy-AM" dirty="0">
                <a:solidFill>
                  <a:srgbClr val="0070C0"/>
                </a:solidFill>
              </a:rPr>
              <a:t>և, համապատասխան դեպքերում, այդպիսի միջոցների չպահպանման համար </a:t>
            </a:r>
            <a:r>
              <a:rPr lang="hy-AM" i="1" u="sng" dirty="0">
                <a:solidFill>
                  <a:srgbClr val="0070C0"/>
                </a:solidFill>
              </a:rPr>
              <a:t>արդյունավետ, համաչափ և զսպող ներգործություն ունեցող քաղաքացիաիրավական, վարչական կամ քրեական պատժամիջոցների սահմանման ուղղությամբ</a:t>
            </a:r>
            <a:r>
              <a:rPr lang="hy-AM" dirty="0" smtClean="0">
                <a:solidFill>
                  <a:srgbClr val="0070C0"/>
                </a:solidFill>
              </a:rPr>
              <a:t>։</a:t>
            </a:r>
            <a:r>
              <a:rPr lang="en-US" dirty="0" smtClean="0">
                <a:solidFill>
                  <a:srgbClr val="0070C0"/>
                </a:solidFill>
              </a:rPr>
              <a:t>”</a:t>
            </a:r>
            <a:endParaRPr lang="en-US" dirty="0">
              <a:solidFill>
                <a:srgbClr val="0070C0"/>
              </a:solidFill>
            </a:endParaRPr>
          </a:p>
        </p:txBody>
      </p:sp>
    </p:spTree>
    <p:extLst>
      <p:ext uri="{BB962C8B-B14F-4D97-AF65-F5344CB8AC3E}">
        <p14:creationId xmlns:p14="http://schemas.microsoft.com/office/powerpoint/2010/main" val="215368646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Միջազգային</a:t>
            </a:r>
            <a:r>
              <a:rPr lang="en-US" dirty="0"/>
              <a:t> </a:t>
            </a:r>
            <a:r>
              <a:rPr lang="en-US" dirty="0" err="1"/>
              <a:t>իրավական</a:t>
            </a:r>
            <a:r>
              <a:rPr lang="en-US" dirty="0"/>
              <a:t> </a:t>
            </a:r>
            <a:r>
              <a:rPr lang="en-US" dirty="0" err="1"/>
              <a:t>դաշտ</a:t>
            </a:r>
            <a:endParaRPr lang="en-US" dirty="0"/>
          </a:p>
        </p:txBody>
      </p:sp>
      <p:sp>
        <p:nvSpPr>
          <p:cNvPr id="3" name="Объект 2"/>
          <p:cNvSpPr>
            <a:spLocks noGrp="1"/>
          </p:cNvSpPr>
          <p:nvPr>
            <p:ph idx="1"/>
          </p:nvPr>
        </p:nvSpPr>
        <p:spPr>
          <a:xfrm>
            <a:off x="677334" y="1365161"/>
            <a:ext cx="8596668" cy="5344732"/>
          </a:xfrm>
        </p:spPr>
        <p:txBody>
          <a:bodyPr>
            <a:normAutofit fontScale="55000" lnSpcReduction="20000"/>
          </a:bodyPr>
          <a:lstStyle/>
          <a:p>
            <a:r>
              <a:rPr lang="hy-AM" sz="2400" dirty="0"/>
              <a:t>ա) իրավապահ մարմինների և համապատասխան մասնավոր կազմակերպությունների միջև </a:t>
            </a:r>
            <a:r>
              <a:rPr lang="hy-AM" sz="2400" i="1" u="sng" dirty="0"/>
              <a:t>համագործակցության խրախուսումը</a:t>
            </a:r>
            <a:r>
              <a:rPr lang="hy-AM" sz="2400" dirty="0"/>
              <a:t>.</a:t>
            </a:r>
          </a:p>
          <a:p>
            <a:r>
              <a:rPr lang="hy-AM" sz="2400" dirty="0"/>
              <a:t>բ) համապատասխան մասնավոր կազմակերպությունների աշխատանքում բարեխղճության ապահովման համար </a:t>
            </a:r>
            <a:r>
              <a:rPr lang="hy-AM" sz="2400" i="1" u="sng" dirty="0"/>
              <a:t>նախատեսված ստանդարտների և ընթացակարգերի մշակման խրախուսումը</a:t>
            </a:r>
            <a:r>
              <a:rPr lang="hy-AM" sz="2400" dirty="0"/>
              <a:t>, ներառյալ ձեռնարկատերերի և բոլոր համապատասխան մասնագիտությունների ներկայացուցիչների կողմից գործունեության բարեխիղճ և պատշաճ իրականացման համար </a:t>
            </a:r>
            <a:r>
              <a:rPr lang="hy-AM" sz="2400" i="1" u="sng" dirty="0"/>
              <a:t>վարքագծի կանոնագրքերը և շահերի բախումների առաջացման կանխարգելումը</a:t>
            </a:r>
            <a:r>
              <a:rPr lang="hy-AM" sz="2400" dirty="0"/>
              <a:t>, ինչպես նաև առևտրային ձեռնարկությունների միջև և նրանց ու պետության միջև պայմանագրային </a:t>
            </a:r>
            <a:r>
              <a:rPr lang="hy-AM" sz="2400" i="1" u="sng" dirty="0"/>
              <a:t>հարաբերություններում բարեխիղճ առևտրային պրակտիկայի օգտագործման խրախուսման</a:t>
            </a:r>
            <a:r>
              <a:rPr lang="hy-AM" sz="2400" dirty="0"/>
              <a:t> համար.</a:t>
            </a:r>
          </a:p>
          <a:p>
            <a:r>
              <a:rPr lang="hy-AM" sz="2400" dirty="0"/>
              <a:t>գ) մասնավոր կազմակերպությունների </a:t>
            </a:r>
            <a:r>
              <a:rPr lang="hy-AM" sz="2400" i="1" u="sng" dirty="0"/>
              <a:t>գործունեության թափանցիկության խրախուսումը</a:t>
            </a:r>
            <a:r>
              <a:rPr lang="hy-AM" sz="2400" dirty="0"/>
              <a:t>, ներառյալ, համապատասխան դեպքերում, այն իրավաբանական և ֆիզիկական անձանց նույնականացման միջոցները, որոնք մասնակից են կորպորատիվ կազմակերպությունների ստեղծմանը և դրանց ղեկավարմանը.</a:t>
            </a:r>
          </a:p>
          <a:p>
            <a:r>
              <a:rPr lang="hy-AM" sz="2400" dirty="0"/>
              <a:t>դ) մասնավոր կազմակերպությունների գործունեությունը կարգավորող ընթացակարգերի չարաշահումների կանխարգելումը, ներառյալ այն ընթացակարգերը, որոնք վերաբերում են առևտրային գործունեություն իրականացնելու համար պետական մարմինների կողմից տրամադրվող օժանդակություններին և լիցենզիաներին.</a:t>
            </a:r>
          </a:p>
          <a:p>
            <a:r>
              <a:rPr lang="hy-AM" sz="2400" dirty="0"/>
              <a:t>ե) շահերի բախումների առաջացման կանխարգելումը` համապատասխան դեպքերում և խելամիտ ժամկետով նախկին պաշտոնատար անձանց մասնագիտական գործունեության նկատմամբ կամ մասնավոր հատվածում պաշտոնատար անձանց աշխատանքի նկատմամբ սահմանափակումներ դնելու միջոցով՝ նրանց պաշտոնաթող լինելուց կամ կենսաթոշակի անցնելուց հետո, երբ այդպիսի գործունեությունը կամ աշխատանքը ուղղակիորեն կապված է այնպիսի գործառույթների հետ, որոնք այդպիսի պաշտոնատար անձինք կատարել են իրենց պաշտոնում գտնվելու ժամանակաշրջանում, կամ որոնք վերահսկվել են նրանց կողմից.</a:t>
            </a:r>
          </a:p>
          <a:p>
            <a:r>
              <a:rPr lang="hy-AM" sz="2400" dirty="0"/>
              <a:t>զ) ապահովումը, որ մասնավոր կազմակերպությունները, իրենց կառուցվածքը և մեծությունը հաշվի առնելով, ունենան ներքին աուդիտորական վերահսկողության բավարար մեխանիզմներ՝ կոռուպցիոն դեպքերի կանխարգելման և բացահայտման գործում օգնություն ցույց տալու համար, և որպեսզի այդպիսի մասնավոր կազմակերպությունների հաշիվները և պահանջվող ֆինանսական տեղեկագրերը ենթակա լինեն աուդիտի և հավաստագրման ընթացակարգերի:</a:t>
            </a:r>
          </a:p>
          <a:p>
            <a:endParaRPr lang="en-US" dirty="0"/>
          </a:p>
        </p:txBody>
      </p:sp>
    </p:spTree>
    <p:extLst>
      <p:ext uri="{BB962C8B-B14F-4D97-AF65-F5344CB8AC3E}">
        <p14:creationId xmlns:p14="http://schemas.microsoft.com/office/powerpoint/2010/main" val="40110373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384</TotalTime>
  <Words>1037</Words>
  <Application>Microsoft Office PowerPoint</Application>
  <PresentationFormat>Widescreen</PresentationFormat>
  <Paragraphs>102</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Մասնավոր հատվածի դերը և առաքելությունը կոռուպցիայի դեմ պայքարում՝ Միջազգային իրավական գործիքների և չափանիշների համատեքստում</vt:lpstr>
      <vt:lpstr>Բովանդակություն</vt:lpstr>
      <vt:lpstr>Ներածություն-հպանցիկ անդրադարձ</vt:lpstr>
      <vt:lpstr>Կարևորություն</vt:lpstr>
      <vt:lpstr>Կարևորություն Բիզնես և կոռուպցիա հիմնական միֆ</vt:lpstr>
      <vt:lpstr>Կարևորություն Մարտավարական</vt:lpstr>
      <vt:lpstr>Մասնավոր հատվածը և կոռուպցիոն 5 սխեմաները</vt:lpstr>
      <vt:lpstr>Միջազգային իրավական դաշտ</vt:lpstr>
      <vt:lpstr>Միջազգային իրավական դաշտ</vt:lpstr>
      <vt:lpstr>Միջազգային իրավական դաշտ</vt:lpstr>
      <vt:lpstr>Միջազգային իրավական դաշտ</vt:lpstr>
      <vt:lpstr>Միջազգային իրավական դաշտ ԵԽ կոռուպցիայի մասին քրեական իրավունքի կոնվենցիա</vt:lpstr>
      <vt:lpstr>Միջազգային իրավական դաշտ ԵԽ կոռուպցիայի մասին քաղաքացիական իրավունքի կոնվենցիա</vt:lpstr>
      <vt:lpstr>ՏՀԶԿ Ստամբուլի գործողությունների ծրագիր</vt:lpstr>
      <vt:lpstr>ՄԱԿ գլոբալ քոմփակտ</vt:lpstr>
      <vt:lpstr>Ինչ անել?</vt:lpstr>
      <vt:lpstr>Ինչ անել ելնելով Հայաստանի պայմաններից</vt:lpstr>
      <vt:lpstr>Շնորհակալություն</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Մասնավոր հատվածի դերը և առաքելությունը կոռուպցիայի դեմ պայքարում՝ Միջազգային իրավական գործիքների և չափանիշների համատեքստում</dc:title>
  <dc:creator>Khachik Haroutyunyan</dc:creator>
  <cp:lastModifiedBy>Nune Aydinyan</cp:lastModifiedBy>
  <cp:revision>30</cp:revision>
  <dcterms:created xsi:type="dcterms:W3CDTF">2015-07-28T08:46:21Z</dcterms:created>
  <dcterms:modified xsi:type="dcterms:W3CDTF">2015-07-29T21:50:30Z</dcterms:modified>
</cp:coreProperties>
</file>