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1" r:id="rId4"/>
    <p:sldId id="260" r:id="rId5"/>
    <p:sldId id="262" r:id="rId6"/>
    <p:sldId id="264" r:id="rId7"/>
    <p:sldId id="266" r:id="rId8"/>
    <p:sldId id="257"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12/10/2014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Citizen-led anti-corruption</a:t>
            </a:r>
            <a:endParaRPr lang="en-US" sz="4800" dirty="0"/>
          </a:p>
        </p:txBody>
      </p:sp>
      <p:sp>
        <p:nvSpPr>
          <p:cNvPr id="3" name="Subtitle 2"/>
          <p:cNvSpPr>
            <a:spLocks noGrp="1"/>
          </p:cNvSpPr>
          <p:nvPr>
            <p:ph type="subTitle" idx="1"/>
          </p:nvPr>
        </p:nvSpPr>
        <p:spPr/>
        <p:txBody>
          <a:bodyPr>
            <a:normAutofit lnSpcReduction="10000"/>
          </a:bodyPr>
          <a:lstStyle/>
          <a:p>
            <a:r>
              <a:rPr lang="en-US" dirty="0" smtClean="0"/>
              <a:t>Khachik Harutyunyan</a:t>
            </a:r>
          </a:p>
          <a:p>
            <a:r>
              <a:rPr lang="en-US" dirty="0" smtClean="0"/>
              <a:t>Anti-corruption expert</a:t>
            </a:r>
          </a:p>
          <a:p>
            <a:r>
              <a:rPr lang="en-US" dirty="0" smtClean="0"/>
              <a:t>Transparency International Anti-corruption Center NGO</a:t>
            </a:r>
            <a:endParaRPr lang="en-US" dirty="0"/>
          </a:p>
        </p:txBody>
      </p:sp>
    </p:spTree>
    <p:extLst>
      <p:ext uri="{BB962C8B-B14F-4D97-AF65-F5344CB8AC3E}">
        <p14:creationId xmlns:p14="http://schemas.microsoft.com/office/powerpoint/2010/main" val="383643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Talk-don’t be silent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518" y="1930400"/>
            <a:ext cx="6972299" cy="4495800"/>
          </a:xfrm>
        </p:spPr>
      </p:pic>
    </p:spTree>
    <p:extLst>
      <p:ext uri="{BB962C8B-B14F-4D97-AF65-F5344CB8AC3E}">
        <p14:creationId xmlns:p14="http://schemas.microsoft.com/office/powerpoint/2010/main" val="41523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err="1" smtClean="0"/>
              <a:t>Jesper</a:t>
            </a:r>
            <a:r>
              <a:rPr lang="en-US" dirty="0" smtClean="0"/>
              <a:t> Johnson (U4 Anti-corruption research center, Christen </a:t>
            </a:r>
            <a:r>
              <a:rPr lang="en-US" dirty="0" err="1" smtClean="0"/>
              <a:t>Michelsen</a:t>
            </a:r>
            <a:r>
              <a:rPr lang="en-US" dirty="0" smtClean="0"/>
              <a:t> Institute, Norway)</a:t>
            </a:r>
          </a:p>
          <a:p>
            <a:pPr marL="0" indent="0">
              <a:buNone/>
            </a:pPr>
            <a:r>
              <a:rPr lang="en-US" u="sng" dirty="0" smtClean="0"/>
              <a:t>Structural observations (</a:t>
            </a:r>
            <a:r>
              <a:rPr lang="en-US" u="sng" dirty="0" err="1" smtClean="0"/>
              <a:t>photo,video</a:t>
            </a:r>
            <a:r>
              <a:rPr lang="en-US" u="sng" dirty="0" smtClean="0"/>
              <a:t>)</a:t>
            </a:r>
          </a:p>
          <a:p>
            <a:pPr marL="0" indent="0">
              <a:buNone/>
            </a:pPr>
            <a:r>
              <a:rPr lang="en-US" dirty="0" smtClean="0"/>
              <a:t>Exit surveys</a:t>
            </a:r>
          </a:p>
          <a:p>
            <a:pPr marL="0" indent="0">
              <a:buNone/>
            </a:pPr>
            <a:r>
              <a:rPr lang="en-US" dirty="0" smtClean="0"/>
              <a:t>Focus group discussions</a:t>
            </a:r>
          </a:p>
          <a:p>
            <a:pPr marL="0" indent="0">
              <a:buNone/>
            </a:pPr>
            <a:r>
              <a:rPr lang="en-US" dirty="0" smtClean="0"/>
              <a:t>Rapid surveys (few questions)</a:t>
            </a:r>
          </a:p>
          <a:p>
            <a:pPr marL="0" indent="0">
              <a:buNone/>
            </a:pPr>
            <a:r>
              <a:rPr lang="en-US" dirty="0" smtClean="0"/>
              <a:t>Web-based surveys</a:t>
            </a:r>
          </a:p>
          <a:p>
            <a:pPr marL="0" indent="0">
              <a:buNone/>
            </a:pPr>
            <a:r>
              <a:rPr lang="en-US" dirty="0" smtClean="0"/>
              <a:t>Electronic surveys</a:t>
            </a:r>
            <a:endParaRPr lang="en-US" dirty="0"/>
          </a:p>
        </p:txBody>
      </p:sp>
    </p:spTree>
    <p:extLst>
      <p:ext uri="{BB962C8B-B14F-4D97-AF65-F5344CB8AC3E}">
        <p14:creationId xmlns:p14="http://schemas.microsoft.com/office/powerpoint/2010/main" val="120604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Anti-corruption kit. 15 ideas for young activists. Developed by TI Berlin</a:t>
            </a:r>
            <a:endParaRPr lang="en-US" dirty="0"/>
          </a:p>
        </p:txBody>
      </p:sp>
      <p:pic>
        <p:nvPicPr>
          <p:cNvPr id="4" name="Content Placeholder 3"/>
          <p:cNvPicPr>
            <a:picLocks noGrp="1" noChangeAspect="1"/>
          </p:cNvPicPr>
          <p:nvPr>
            <p:ph idx="1"/>
          </p:nvPr>
        </p:nvPicPr>
        <p:blipFill>
          <a:blip r:embed="rId2"/>
          <a:stretch>
            <a:fillRect/>
          </a:stretch>
        </p:blipFill>
        <p:spPr>
          <a:xfrm>
            <a:off x="139700" y="1739900"/>
            <a:ext cx="10020300" cy="4978400"/>
          </a:xfrm>
          <a:prstGeom prst="rect">
            <a:avLst/>
          </a:prstGeom>
        </p:spPr>
      </p:pic>
    </p:spTree>
    <p:extLst>
      <p:ext uri="{BB962C8B-B14F-4D97-AF65-F5344CB8AC3E}">
        <p14:creationId xmlns:p14="http://schemas.microsoft.com/office/powerpoint/2010/main" val="388301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a:t>great examples</a:t>
            </a:r>
            <a:r>
              <a:rPr lang="en-US" dirty="0" smtClean="0"/>
              <a:t>:</a:t>
            </a:r>
            <a:br>
              <a:rPr lang="en-US" dirty="0" smtClean="0"/>
            </a:br>
            <a:r>
              <a:rPr lang="en-US" dirty="0" smtClean="0"/>
              <a:t> </a:t>
            </a:r>
            <a:r>
              <a:rPr lang="en-US" dirty="0" err="1"/>
              <a:t>Sharada</a:t>
            </a:r>
            <a:r>
              <a:rPr lang="en-US" dirty="0"/>
              <a:t> </a:t>
            </a:r>
            <a:r>
              <a:rPr lang="en-US" dirty="0" err="1"/>
              <a:t>Bhusal</a:t>
            </a:r>
            <a:r>
              <a:rPr lang="en-US" dirty="0"/>
              <a:t> </a:t>
            </a:r>
            <a:r>
              <a:rPr lang="en-US" dirty="0" err="1" smtClean="0"/>
              <a:t>Jha</a:t>
            </a:r>
            <a:r>
              <a:rPr lang="en-US" dirty="0" smtClean="0"/>
              <a:t> (Nepal)</a:t>
            </a:r>
            <a:endParaRPr lang="en-US" dirty="0"/>
          </a:p>
        </p:txBody>
      </p:sp>
      <p:sp>
        <p:nvSpPr>
          <p:cNvPr id="5" name="Content Placeholder 4"/>
          <p:cNvSpPr>
            <a:spLocks noGrp="1"/>
          </p:cNvSpPr>
          <p:nvPr>
            <p:ph idx="1"/>
          </p:nvPr>
        </p:nvSpPr>
        <p:spPr>
          <a:xfrm>
            <a:off x="677334" y="1755935"/>
            <a:ext cx="8596668" cy="3880773"/>
          </a:xfrm>
        </p:spPr>
        <p:txBody>
          <a:bodyPr/>
          <a:lstStyle/>
          <a:p>
            <a:r>
              <a:rPr lang="en-US" dirty="0" smtClean="0"/>
              <a:t>3 hunger strikes during last 3 years</a:t>
            </a:r>
          </a:p>
          <a:p>
            <a:r>
              <a:rPr lang="en-US" dirty="0" smtClean="0"/>
              <a:t>1999-Village council meeting</a:t>
            </a:r>
          </a:p>
          <a:p>
            <a:r>
              <a:rPr lang="en-US" dirty="0" smtClean="0"/>
              <a:t>2014-13 days hunger strike</a:t>
            </a:r>
          </a:p>
          <a:p>
            <a:r>
              <a:rPr lang="en-US" dirty="0" smtClean="0"/>
              <a:t>More than 1,000 cases of corruption charges</a:t>
            </a:r>
          </a:p>
          <a:p>
            <a:r>
              <a:rPr lang="en-US" dirty="0"/>
              <a:t>She shaved her head and wore white outfit, a ritual often performed in the name of dead family members. According to her, the government was no longer "alive" for the people</a:t>
            </a:r>
            <a:r>
              <a:rPr lang="en-US" dirty="0" smtClean="0"/>
              <a:t>.</a:t>
            </a:r>
          </a:p>
          <a:p>
            <a:r>
              <a:rPr lang="en-US" dirty="0" smtClean="0"/>
              <a:t>Motivated Pradeep </a:t>
            </a:r>
            <a:r>
              <a:rPr lang="en-US" dirty="0" err="1" smtClean="0"/>
              <a:t>Baral</a:t>
            </a:r>
            <a:r>
              <a:rPr lang="en-US" dirty="0" smtClean="0"/>
              <a:t> (Nepal Commerce Campus)</a:t>
            </a:r>
          </a:p>
          <a:p>
            <a:r>
              <a:rPr lang="en-US" dirty="0" smtClean="0"/>
              <a:t>Few charges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220" y="4217642"/>
            <a:ext cx="1859280" cy="1158240"/>
          </a:xfrm>
          <a:prstGeom prst="rect">
            <a:avLst/>
          </a:prstGeom>
        </p:spPr>
      </p:pic>
    </p:spTree>
    <p:extLst>
      <p:ext uri="{BB962C8B-B14F-4D97-AF65-F5344CB8AC3E}">
        <p14:creationId xmlns:p14="http://schemas.microsoft.com/office/powerpoint/2010/main" val="947880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a:t>great examples: Ramesh </a:t>
            </a:r>
            <a:r>
              <a:rPr lang="en-US" dirty="0" err="1"/>
              <a:t>Ramanatan</a:t>
            </a:r>
            <a:r>
              <a:rPr lang="en-US" dirty="0"/>
              <a:t> and Swati from India </a:t>
            </a:r>
            <a:r>
              <a:rPr lang="en-US" dirty="0" smtClean="0"/>
              <a:t>–</a:t>
            </a:r>
            <a:r>
              <a:rPr lang="en-US" dirty="0" err="1" smtClean="0"/>
              <a:t>Janaagraha</a:t>
            </a:r>
            <a:r>
              <a:rPr lang="en-US" dirty="0" smtClean="0"/>
              <a:t>, since 2001</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I paid a bribe and I change my city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01" y="2489200"/>
            <a:ext cx="8572501" cy="4368800"/>
          </a:xfrm>
          <a:prstGeom prst="rect">
            <a:avLst/>
          </a:prstGeom>
        </p:spPr>
      </p:pic>
    </p:spTree>
    <p:extLst>
      <p:ext uri="{BB962C8B-B14F-4D97-AF65-F5344CB8AC3E}">
        <p14:creationId xmlns:p14="http://schemas.microsoft.com/office/powerpoint/2010/main" val="25340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Anna </a:t>
            </a:r>
            <a:r>
              <a:rPr lang="en-US" dirty="0" err="1" smtClean="0"/>
              <a:t>Hazare</a:t>
            </a:r>
            <a:r>
              <a:rPr lang="en-US" dirty="0" smtClean="0"/>
              <a:t> India</a:t>
            </a:r>
            <a:endParaRPr lang="en-US" dirty="0"/>
          </a:p>
        </p:txBody>
      </p:sp>
      <p:sp>
        <p:nvSpPr>
          <p:cNvPr id="3" name="Content Placeholder 2"/>
          <p:cNvSpPr>
            <a:spLocks noGrp="1"/>
          </p:cNvSpPr>
          <p:nvPr>
            <p:ph idx="1"/>
          </p:nvPr>
        </p:nvSpPr>
        <p:spPr/>
        <p:txBody>
          <a:bodyPr/>
          <a:lstStyle/>
          <a:p>
            <a:r>
              <a:rPr lang="en-US" b="1" dirty="0"/>
              <a:t>Jan </a:t>
            </a:r>
            <a:r>
              <a:rPr lang="en-US" b="1" dirty="0" err="1"/>
              <a:t>Lokpal</a:t>
            </a:r>
            <a:r>
              <a:rPr lang="en-US" b="1" dirty="0"/>
              <a:t> Bill</a:t>
            </a:r>
            <a:r>
              <a:rPr lang="en-US" dirty="0"/>
              <a:t>, also referred to as the </a:t>
            </a:r>
            <a:r>
              <a:rPr lang="en-US" b="1" dirty="0"/>
              <a:t>Citizen's Ombudsman </a:t>
            </a:r>
            <a:r>
              <a:rPr lang="en-US" b="1" dirty="0" smtClean="0"/>
              <a:t>Bill-</a:t>
            </a:r>
            <a:r>
              <a:rPr lang="en-US" dirty="0"/>
              <a:t>an independent body to investigate corruption </a:t>
            </a:r>
            <a:r>
              <a:rPr lang="en-US" dirty="0" smtClean="0"/>
              <a:t>cases</a:t>
            </a:r>
          </a:p>
          <a:p>
            <a:r>
              <a:rPr lang="en-US" dirty="0" smtClean="0"/>
              <a:t>2011-2012</a:t>
            </a:r>
          </a:p>
          <a:p>
            <a:r>
              <a:rPr lang="en-US" dirty="0" smtClean="0"/>
              <a:t>Top 10 stories of 2011-Time magazine</a:t>
            </a:r>
            <a:endParaRPr lang="en-US" dirty="0"/>
          </a:p>
        </p:txBody>
      </p:sp>
    </p:spTree>
    <p:extLst>
      <p:ext uri="{BB962C8B-B14F-4D97-AF65-F5344CB8AC3E}">
        <p14:creationId xmlns:p14="http://schemas.microsoft.com/office/powerpoint/2010/main" val="140146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Unmask corrupt-Beneficial ownership</a:t>
            </a:r>
            <a:r>
              <a:rPr lang="en-US" dirty="0"/>
              <a:t/>
            </a:r>
            <a:br>
              <a:rPr lang="en-US" dirty="0"/>
            </a:br>
            <a:r>
              <a:rPr lang="en-US" dirty="0"/>
              <a:t>http://www.transparency.org/unmask_the_corrupt/en/section-get-involved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200" y="2374900"/>
            <a:ext cx="9550399" cy="4483100"/>
          </a:xfrm>
        </p:spPr>
      </p:pic>
    </p:spTree>
    <p:extLst>
      <p:ext uri="{BB962C8B-B14F-4D97-AF65-F5344CB8AC3E}">
        <p14:creationId xmlns:p14="http://schemas.microsoft.com/office/powerpoint/2010/main" val="861163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Teresa-inspiration of the century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3998928" cy="3881437"/>
          </a:xfrm>
        </p:spPr>
      </p:pic>
    </p:spTree>
    <p:extLst>
      <p:ext uri="{BB962C8B-B14F-4D97-AF65-F5344CB8AC3E}">
        <p14:creationId xmlns:p14="http://schemas.microsoft.com/office/powerpoint/2010/main" val="313331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without Love is slavery </a:t>
            </a:r>
            <a:endParaRPr lang="en-US" dirty="0"/>
          </a:p>
        </p:txBody>
      </p:sp>
      <p:sp>
        <p:nvSpPr>
          <p:cNvPr id="3" name="Content Placeholder 2"/>
          <p:cNvSpPr>
            <a:spLocks noGrp="1"/>
          </p:cNvSpPr>
          <p:nvPr>
            <p:ph idx="1"/>
          </p:nvPr>
        </p:nvSpPr>
        <p:spPr/>
        <p:txBody>
          <a:bodyPr/>
          <a:lstStyle/>
          <a:p>
            <a:r>
              <a:rPr lang="en-US" dirty="0" smtClean="0"/>
              <a:t>What is anti-corruption fight without having love to your fellow citizens???</a:t>
            </a:r>
          </a:p>
          <a:p>
            <a:endParaRPr lang="en-US" dirty="0"/>
          </a:p>
          <a:p>
            <a:endParaRPr lang="en-US" dirty="0" smtClean="0"/>
          </a:p>
          <a:p>
            <a:pPr marL="0" indent="0">
              <a:buNone/>
            </a:pPr>
            <a:endParaRPr lang="en-US" dirty="0" smtClean="0"/>
          </a:p>
          <a:p>
            <a:r>
              <a:rPr lang="en-US" dirty="0" smtClean="0"/>
              <a:t>It is just fight, which one can loose if his/heart doesn’t shrink from the made injustice by those who have authorities toward his/her fellows</a:t>
            </a:r>
            <a:endParaRPr lang="en-US" dirty="0"/>
          </a:p>
        </p:txBody>
      </p:sp>
    </p:spTree>
    <p:extLst>
      <p:ext uri="{BB962C8B-B14F-4D97-AF65-F5344CB8AC3E}">
        <p14:creationId xmlns:p14="http://schemas.microsoft.com/office/powerpoint/2010/main" val="158018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Karl Kraus</a:t>
            </a:r>
            <a:endParaRPr lang="en-US" dirty="0"/>
          </a:p>
        </p:txBody>
      </p:sp>
      <p:sp>
        <p:nvSpPr>
          <p:cNvPr id="3" name="Content Placeholder 2"/>
          <p:cNvSpPr>
            <a:spLocks noGrp="1"/>
          </p:cNvSpPr>
          <p:nvPr>
            <p:ph idx="1"/>
          </p:nvPr>
        </p:nvSpPr>
        <p:spPr/>
        <p:txBody>
          <a:bodyPr>
            <a:normAutofit/>
          </a:bodyPr>
          <a:lstStyle/>
          <a:p>
            <a:r>
              <a:rPr lang="en-US" sz="3600" dirty="0"/>
              <a:t>Corruption is worse than prostitution. The latter might endanger the morals of an individual, the former invariably endangers the morals of the entire country.</a:t>
            </a:r>
            <a:br>
              <a:rPr lang="en-US" sz="3600" dirty="0"/>
            </a:br>
            <a:endParaRPr lang="en-US" sz="3600" dirty="0"/>
          </a:p>
        </p:txBody>
      </p:sp>
    </p:spTree>
    <p:extLst>
      <p:ext uri="{BB962C8B-B14F-4D97-AF65-F5344CB8AC3E}">
        <p14:creationId xmlns:p14="http://schemas.microsoft.com/office/powerpoint/2010/main" val="70714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Corruption Barometer 2013</a:t>
            </a:r>
            <a:endParaRPr lang="en-US" dirty="0"/>
          </a:p>
        </p:txBody>
      </p:sp>
      <p:sp>
        <p:nvSpPr>
          <p:cNvPr id="3" name="Content Placeholder 2"/>
          <p:cNvSpPr>
            <a:spLocks noGrp="1"/>
          </p:cNvSpPr>
          <p:nvPr>
            <p:ph idx="1"/>
          </p:nvPr>
        </p:nvSpPr>
        <p:spPr/>
        <p:txBody>
          <a:bodyPr/>
          <a:lstStyle/>
          <a:p>
            <a:r>
              <a:rPr lang="en-US" b="1" cap="all" dirty="0"/>
              <a:t>TO WHAT EXTENT DO YOU AGREE THAT ORDINARY PEOPLE CAN MAKE A DIFFERENCE IN THE FIGHT AGAINST CORRUPTION?</a:t>
            </a:r>
          </a:p>
          <a:p>
            <a:r>
              <a:rPr lang="en-US" dirty="0" smtClean="0"/>
              <a:t>Armenia-63% disagree, 37% agree</a:t>
            </a:r>
          </a:p>
          <a:p>
            <a:r>
              <a:rPr lang="en-US" dirty="0" smtClean="0"/>
              <a:t>Bangladesh-8% disagree, 92% agree</a:t>
            </a:r>
          </a:p>
          <a:p>
            <a:r>
              <a:rPr lang="en-US" dirty="0" smtClean="0"/>
              <a:t>Zimbabwe-44% disagree, 56% agree</a:t>
            </a:r>
          </a:p>
          <a:p>
            <a:r>
              <a:rPr lang="en-US" dirty="0" smtClean="0"/>
              <a:t>Malawi-16% disagree, 84% agree</a:t>
            </a:r>
          </a:p>
          <a:p>
            <a:r>
              <a:rPr lang="en-US" dirty="0" smtClean="0"/>
              <a:t>Mozambique-37% disagree, 63% agree</a:t>
            </a:r>
            <a:endParaRPr lang="en-US" dirty="0"/>
          </a:p>
        </p:txBody>
      </p:sp>
    </p:spTree>
    <p:extLst>
      <p:ext uri="{BB962C8B-B14F-4D97-AF65-F5344CB8AC3E}">
        <p14:creationId xmlns:p14="http://schemas.microsoft.com/office/powerpoint/2010/main" val="363836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BIG WHY? Collective action problem</a:t>
            </a:r>
            <a:endParaRPr lang="en-US" dirty="0"/>
          </a:p>
        </p:txBody>
      </p:sp>
      <p:sp>
        <p:nvSpPr>
          <p:cNvPr id="3" name="Content Placeholder 2"/>
          <p:cNvSpPr>
            <a:spLocks noGrp="1"/>
          </p:cNvSpPr>
          <p:nvPr>
            <p:ph idx="1"/>
          </p:nvPr>
        </p:nvSpPr>
        <p:spPr/>
        <p:txBody>
          <a:bodyPr/>
          <a:lstStyle/>
          <a:p>
            <a:pPr marL="0" indent="0">
              <a:buNone/>
            </a:pPr>
            <a:r>
              <a:rPr lang="en-US" dirty="0" err="1"/>
              <a:t>Briggite</a:t>
            </a:r>
            <a:r>
              <a:rPr lang="en-US" dirty="0"/>
              <a:t> </a:t>
            </a:r>
            <a:r>
              <a:rPr lang="en-US" dirty="0" smtClean="0"/>
              <a:t>Zimmerman (Scholar of comparative politics, focus political economy of corruption)</a:t>
            </a:r>
            <a:endParaRPr lang="en-US" dirty="0"/>
          </a:p>
          <a:p>
            <a:pPr marL="0" indent="0">
              <a:buNone/>
            </a:pPr>
            <a:r>
              <a:rPr lang="en-US" dirty="0" smtClean="0"/>
              <a:t>Through </a:t>
            </a:r>
            <a:r>
              <a:rPr lang="en-US" dirty="0"/>
              <a:t>a survey experiment on citizens, I show that citizens use their limited resources to fight corruption when it is immediate to their lives (for example, stealing food subsidies), but that we should not expect citizens to mobilize against forms of corruption that are not as immediate (for example, obtaining per diem for workshops that were not attended).</a:t>
            </a:r>
          </a:p>
          <a:p>
            <a:pPr marL="0" indent="0">
              <a:buNone/>
            </a:pPr>
            <a:r>
              <a:rPr lang="en-US" dirty="0"/>
              <a:t>One reason for the failure of anti-corruption interventions may be that citizens don’t care enough about the corruption that’s brought to light to mobilize against it, also known as the classic collective action problem. Those designing anti-corruption initiatives can incentivize citizens to participate by understanding and emphasizing the more immediate effects of corruption. </a:t>
            </a:r>
          </a:p>
        </p:txBody>
      </p:sp>
    </p:spTree>
    <p:extLst>
      <p:ext uri="{BB962C8B-B14F-4D97-AF65-F5344CB8AC3E}">
        <p14:creationId xmlns:p14="http://schemas.microsoft.com/office/powerpoint/2010/main" val="290737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media</a:t>
            </a:r>
            <a:endParaRPr lang="en-US" dirty="0"/>
          </a:p>
        </p:txBody>
      </p:sp>
      <p:sp>
        <p:nvSpPr>
          <p:cNvPr id="3" name="Content Placeholder 2"/>
          <p:cNvSpPr>
            <a:spLocks noGrp="1"/>
          </p:cNvSpPr>
          <p:nvPr>
            <p:ph idx="1"/>
          </p:nvPr>
        </p:nvSpPr>
        <p:spPr/>
        <p:txBody>
          <a:bodyPr/>
          <a:lstStyle/>
          <a:p>
            <a:pPr marL="0" indent="0">
              <a:buNone/>
            </a:pPr>
            <a:r>
              <a:rPr lang="en-US" dirty="0" smtClean="0"/>
              <a:t>Susan Rose-Ackerman (Professor of Law and Political Science at Yale)</a:t>
            </a:r>
          </a:p>
          <a:p>
            <a:pPr marL="0" indent="0">
              <a:buNone/>
            </a:pPr>
            <a:r>
              <a:rPr lang="en-US" dirty="0" smtClean="0"/>
              <a:t>If </a:t>
            </a:r>
            <a:r>
              <a:rPr lang="en-US" dirty="0"/>
              <a:t>the local media are weak and dependent on either the government or</a:t>
            </a:r>
          </a:p>
          <a:p>
            <a:pPr marL="0" indent="0">
              <a:buNone/>
            </a:pPr>
            <a:r>
              <a:rPr lang="en-US" dirty="0"/>
              <a:t>wealthy private interests, then outside actors can help to support any </a:t>
            </a:r>
            <a:r>
              <a:rPr lang="en-US" dirty="0" smtClean="0"/>
              <a:t>remaining independent </a:t>
            </a:r>
            <a:r>
              <a:rPr lang="en-US" dirty="0"/>
              <a:t>outlets, and can engage in reporting activities </a:t>
            </a:r>
            <a:r>
              <a:rPr lang="en-US" dirty="0" smtClean="0"/>
              <a:t>independent  of </a:t>
            </a:r>
            <a:r>
              <a:rPr lang="en-US" dirty="0"/>
              <a:t>local entities.</a:t>
            </a:r>
          </a:p>
        </p:txBody>
      </p:sp>
    </p:spTree>
    <p:extLst>
      <p:ext uri="{BB962C8B-B14F-4D97-AF65-F5344CB8AC3E}">
        <p14:creationId xmlns:p14="http://schemas.microsoft.com/office/powerpoint/2010/main" val="326871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1801"/>
            <a:ext cx="8596668" cy="5609562"/>
          </a:xfrm>
        </p:spPr>
        <p:txBody>
          <a:bodyPr>
            <a:normAutofit/>
          </a:bodyPr>
          <a:lstStyle/>
          <a:p>
            <a:pPr marL="0" indent="0" algn="ctr">
              <a:buNone/>
            </a:pPr>
            <a:endParaRPr lang="en-US" sz="9600" dirty="0" smtClean="0">
              <a:solidFill>
                <a:srgbClr val="92D050"/>
              </a:solidFill>
            </a:endParaRPr>
          </a:p>
          <a:p>
            <a:pPr marL="0" indent="0" algn="ctr">
              <a:buNone/>
            </a:pPr>
            <a:r>
              <a:rPr lang="en-US" sz="9600" dirty="0" smtClean="0">
                <a:solidFill>
                  <a:srgbClr val="92D050"/>
                </a:solidFill>
              </a:rPr>
              <a:t>A BIG HOW?</a:t>
            </a:r>
            <a:endParaRPr lang="en-US" sz="9600" dirty="0">
              <a:solidFill>
                <a:srgbClr val="92D050"/>
              </a:solidFill>
            </a:endParaRPr>
          </a:p>
        </p:txBody>
      </p:sp>
    </p:spTree>
    <p:extLst>
      <p:ext uri="{BB962C8B-B14F-4D97-AF65-F5344CB8AC3E}">
        <p14:creationId xmlns:p14="http://schemas.microsoft.com/office/powerpoint/2010/main" val="89498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pPr algn="ctr"/>
            <a:r>
              <a:rPr lang="en-US" dirty="0" smtClean="0"/>
              <a:t>Constitution of Bhutan</a:t>
            </a:r>
            <a:endParaRPr lang="en-US" dirty="0"/>
          </a:p>
        </p:txBody>
      </p:sp>
      <p:sp>
        <p:nvSpPr>
          <p:cNvPr id="3" name="Content Placeholder 2"/>
          <p:cNvSpPr>
            <a:spLocks noGrp="1"/>
          </p:cNvSpPr>
          <p:nvPr>
            <p:ph idx="1"/>
          </p:nvPr>
        </p:nvSpPr>
        <p:spPr/>
        <p:txBody>
          <a:bodyPr/>
          <a:lstStyle/>
          <a:p>
            <a:pPr marL="0" indent="0" algn="ctr">
              <a:buNone/>
            </a:pPr>
            <a:r>
              <a:rPr lang="en-US" dirty="0" smtClean="0"/>
              <a:t>Article 8</a:t>
            </a:r>
          </a:p>
          <a:p>
            <a:pPr marL="0" indent="0" algn="ctr">
              <a:buNone/>
            </a:pPr>
            <a:r>
              <a:rPr lang="en-US" dirty="0" smtClean="0"/>
              <a:t>FUNDAMENTAL DUTIES</a:t>
            </a:r>
          </a:p>
          <a:p>
            <a:pPr marL="0" indent="0" algn="ctr">
              <a:buNone/>
            </a:pPr>
            <a:r>
              <a:rPr lang="en-US" sz="2800" dirty="0"/>
              <a:t>Every person shall have the duty to uphold justice and to act</a:t>
            </a:r>
          </a:p>
          <a:p>
            <a:pPr marL="0" indent="0" algn="ctr">
              <a:buNone/>
            </a:pPr>
            <a:r>
              <a:rPr lang="en-US" sz="2800" dirty="0"/>
              <a:t>against corruption.</a:t>
            </a:r>
          </a:p>
        </p:txBody>
      </p:sp>
    </p:spTree>
    <p:extLst>
      <p:ext uri="{BB962C8B-B14F-4D97-AF65-F5344CB8AC3E}">
        <p14:creationId xmlns:p14="http://schemas.microsoft.com/office/powerpoint/2010/main" val="427722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256" y="234950"/>
            <a:ext cx="3203199" cy="20701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553" y="306388"/>
            <a:ext cx="2733675" cy="39973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74" y="306388"/>
            <a:ext cx="2730806" cy="27146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255" y="2353468"/>
            <a:ext cx="3158251" cy="437753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74" y="3051176"/>
            <a:ext cx="4692326" cy="38068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506" y="4352130"/>
            <a:ext cx="2762722" cy="2505870"/>
          </a:xfrm>
          <a:prstGeom prst="rect">
            <a:avLst/>
          </a:prstGeom>
        </p:spPr>
      </p:pic>
    </p:spTree>
    <p:extLst>
      <p:ext uri="{BB962C8B-B14F-4D97-AF65-F5344CB8AC3E}">
        <p14:creationId xmlns:p14="http://schemas.microsoft.com/office/powerpoint/2010/main" val="2496892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Awesome people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19" y="1447800"/>
            <a:ext cx="4876800"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134" y="1447800"/>
            <a:ext cx="6637866" cy="3962400"/>
          </a:xfrm>
          <a:prstGeom prst="rect">
            <a:avLst/>
          </a:prstGeom>
        </p:spPr>
      </p:pic>
    </p:spTree>
    <p:extLst>
      <p:ext uri="{BB962C8B-B14F-4D97-AF65-F5344CB8AC3E}">
        <p14:creationId xmlns:p14="http://schemas.microsoft.com/office/powerpoint/2010/main" val="1457994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134</TotalTime>
  <Words>542</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Citizen-led anti-corruption</vt:lpstr>
      <vt:lpstr>Karl Kraus</vt:lpstr>
      <vt:lpstr>Global Corruption Barometer 2013</vt:lpstr>
      <vt:lpstr>A BIG WHY? Collective action problem</vt:lpstr>
      <vt:lpstr>The role of media</vt:lpstr>
      <vt:lpstr>PowerPoint Presentation</vt:lpstr>
      <vt:lpstr>Constitution of Bhutan</vt:lpstr>
      <vt:lpstr>PowerPoint Presentation</vt:lpstr>
      <vt:lpstr>Some Awesome people</vt:lpstr>
      <vt:lpstr>How? Talk-don’t be silent</vt:lpstr>
      <vt:lpstr>How?</vt:lpstr>
      <vt:lpstr>How? Anti-corruption kit. 15 ideas for young activists. Developed by TI Berlin</vt:lpstr>
      <vt:lpstr>Some great examples:  Sharada Bhusal Jha (Nepal)</vt:lpstr>
      <vt:lpstr>Some great examples: Ramesh Ramanatan and Swati from India –Janaagraha, since 2001 </vt:lpstr>
      <vt:lpstr>Some examples: Anna Hazare India</vt:lpstr>
      <vt:lpstr>Unmask corrupt-Beneficial ownership http://www.transparency.org/unmask_the_corrupt/en/section-get-involved</vt:lpstr>
      <vt:lpstr>Mother Teresa-inspiration of the century</vt:lpstr>
      <vt:lpstr>Work without Love is slavery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Citizen-led anti-corruption</dc:title>
  <dc:creator>Khachik Haroutyunyan</dc:creator>
  <cp:lastModifiedBy>Nune Aydinyan</cp:lastModifiedBy>
  <cp:revision>14</cp:revision>
  <dcterms:created xsi:type="dcterms:W3CDTF">2014-12-09T08:04:41Z</dcterms:created>
  <dcterms:modified xsi:type="dcterms:W3CDTF">2014-12-09T22:08:53Z</dcterms:modified>
</cp:coreProperties>
</file>